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4" r:id="rId2"/>
    <p:sldMasterId id="2147483659" r:id="rId3"/>
  </p:sldMasterIdLst>
  <p:notesMasterIdLst>
    <p:notesMasterId r:id="rId30"/>
  </p:notesMasterIdLst>
  <p:handoutMasterIdLst>
    <p:handoutMasterId r:id="rId31"/>
  </p:handoutMasterIdLst>
  <p:sldIdLst>
    <p:sldId id="256" r:id="rId4"/>
    <p:sldId id="352" r:id="rId5"/>
    <p:sldId id="260" r:id="rId6"/>
    <p:sldId id="353" r:id="rId7"/>
    <p:sldId id="335" r:id="rId8"/>
    <p:sldId id="351" r:id="rId9"/>
    <p:sldId id="265" r:id="rId10"/>
    <p:sldId id="319" r:id="rId11"/>
    <p:sldId id="321" r:id="rId12"/>
    <p:sldId id="267" r:id="rId13"/>
    <p:sldId id="333" r:id="rId14"/>
    <p:sldId id="358" r:id="rId15"/>
    <p:sldId id="354" r:id="rId16"/>
    <p:sldId id="355" r:id="rId17"/>
    <p:sldId id="356" r:id="rId18"/>
    <p:sldId id="357" r:id="rId19"/>
    <p:sldId id="295" r:id="rId20"/>
    <p:sldId id="324" r:id="rId21"/>
    <p:sldId id="323" r:id="rId22"/>
    <p:sldId id="275" r:id="rId23"/>
    <p:sldId id="289" r:id="rId24"/>
    <p:sldId id="336" r:id="rId25"/>
    <p:sldId id="341" r:id="rId26"/>
    <p:sldId id="304" r:id="rId27"/>
    <p:sldId id="350" r:id="rId28"/>
    <p:sldId id="284" r:id="rId29"/>
  </p:sldIdLst>
  <p:sldSz cx="9144000" cy="6858000" type="screen4x3"/>
  <p:notesSz cx="7315200" cy="96012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DDDDDD"/>
    <a:srgbClr val="EAEAEA"/>
    <a:srgbClr val="FF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867" autoAdjust="0"/>
    <p:restoredTop sz="94802" autoAdjust="0"/>
  </p:normalViewPr>
  <p:slideViewPr>
    <p:cSldViewPr>
      <p:cViewPr varScale="1">
        <p:scale>
          <a:sx n="64" d="100"/>
          <a:sy n="64" d="100"/>
        </p:scale>
        <p:origin x="59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8994F-B4C0-411F-8453-4F5ABCF5759A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C5EB09-E0D8-4F93-94BB-EB034C10BEB3}">
      <dgm:prSet phldrT="[Text]"/>
      <dgm:spPr/>
      <dgm:t>
        <a:bodyPr/>
        <a:lstStyle/>
        <a:p>
          <a:r>
            <a:rPr lang="en-US" dirty="0" smtClean="0"/>
            <a:t>Face-to-Face Capacity Building @ ISRO (6485)</a:t>
          </a:r>
          <a:endParaRPr lang="en-US" dirty="0"/>
        </a:p>
      </dgm:t>
    </dgm:pt>
    <dgm:pt modelId="{6A0111BC-4578-4C43-A17F-26E91DAF6A5C}" type="parTrans" cxnId="{E4365C7C-5832-48CA-83F9-42F61A86CAEE}">
      <dgm:prSet/>
      <dgm:spPr/>
      <dgm:t>
        <a:bodyPr/>
        <a:lstStyle/>
        <a:p>
          <a:endParaRPr lang="en-US"/>
        </a:p>
      </dgm:t>
    </dgm:pt>
    <dgm:pt modelId="{6607111C-5205-47F3-8228-82D268E124AF}" type="sibTrans" cxnId="{E4365C7C-5832-48CA-83F9-42F61A86CAEE}">
      <dgm:prSet/>
      <dgm:spPr/>
      <dgm:t>
        <a:bodyPr/>
        <a:lstStyle/>
        <a:p>
          <a:endParaRPr lang="en-US"/>
        </a:p>
      </dgm:t>
    </dgm:pt>
    <dgm:pt modelId="{34A5B799-3AB9-4411-956A-EDDE7993D065}">
      <dgm:prSet phldrT="[Text]"/>
      <dgm:spPr/>
      <dgm:t>
        <a:bodyPr/>
        <a:lstStyle/>
        <a:p>
          <a:pPr algn="ctr"/>
          <a:r>
            <a:rPr lang="en-US" b="0" i="0" u="none" dirty="0" smtClean="0"/>
            <a:t>Defense </a:t>
          </a:r>
        </a:p>
        <a:p>
          <a:pPr algn="ctr"/>
          <a:r>
            <a:rPr lang="en-US" b="0" i="0" u="none" dirty="0" smtClean="0"/>
            <a:t>(14)</a:t>
          </a:r>
          <a:endParaRPr lang="en-US" dirty="0"/>
        </a:p>
      </dgm:t>
    </dgm:pt>
    <dgm:pt modelId="{4B23D207-6377-4A35-8C58-FAD3FBDB7448}" type="parTrans" cxnId="{3782C1E1-E986-4606-A743-6F7ECE3B7976}">
      <dgm:prSet/>
      <dgm:spPr/>
      <dgm:t>
        <a:bodyPr/>
        <a:lstStyle/>
        <a:p>
          <a:endParaRPr lang="en-US"/>
        </a:p>
      </dgm:t>
    </dgm:pt>
    <dgm:pt modelId="{0D0E6FD9-1B45-4419-88AE-D1E8E3B3401F}" type="sibTrans" cxnId="{3782C1E1-E986-4606-A743-6F7ECE3B7976}">
      <dgm:prSet/>
      <dgm:spPr/>
      <dgm:t>
        <a:bodyPr/>
        <a:lstStyle/>
        <a:p>
          <a:endParaRPr lang="en-US"/>
        </a:p>
      </dgm:t>
    </dgm:pt>
    <dgm:pt modelId="{10FE87B7-1BBD-4C03-B00D-067870D6E86B}">
      <dgm:prSet/>
      <dgm:spPr/>
      <dgm:t>
        <a:bodyPr/>
        <a:lstStyle/>
        <a:p>
          <a:r>
            <a:rPr lang="en-US" b="0" i="0" u="none" dirty="0" smtClean="0">
              <a:solidFill>
                <a:schemeClr val="tx1"/>
              </a:solidFill>
            </a:rPr>
            <a:t>Academia</a:t>
          </a:r>
        </a:p>
        <a:p>
          <a:r>
            <a:rPr lang="en-US" b="0" i="0" u="none" dirty="0" smtClean="0">
              <a:solidFill>
                <a:schemeClr val="tx1"/>
              </a:solidFill>
            </a:rPr>
            <a:t>(78)</a:t>
          </a:r>
          <a:endParaRPr lang="en-US" dirty="0">
            <a:solidFill>
              <a:schemeClr val="tx1"/>
            </a:solidFill>
          </a:endParaRPr>
        </a:p>
      </dgm:t>
    </dgm:pt>
    <dgm:pt modelId="{4E618333-FC5A-4D08-9CDB-89808F452F84}" type="parTrans" cxnId="{AD3B95B0-5F4B-46A9-BD18-9C951863A3B4}">
      <dgm:prSet/>
      <dgm:spPr/>
      <dgm:t>
        <a:bodyPr/>
        <a:lstStyle/>
        <a:p>
          <a:endParaRPr lang="en-US"/>
        </a:p>
      </dgm:t>
    </dgm:pt>
    <dgm:pt modelId="{8D094871-1F11-4D8D-A084-3C93B42AE40C}" type="sibTrans" cxnId="{AD3B95B0-5F4B-46A9-BD18-9C951863A3B4}">
      <dgm:prSet/>
      <dgm:spPr/>
      <dgm:t>
        <a:bodyPr/>
        <a:lstStyle/>
        <a:p>
          <a:endParaRPr lang="en-US"/>
        </a:p>
      </dgm:t>
    </dgm:pt>
    <dgm:pt modelId="{86582BCC-87EF-4663-A4C1-4557494AA05F}">
      <dgm:prSet/>
      <dgm:spPr/>
      <dgm:t>
        <a:bodyPr/>
        <a:lstStyle/>
        <a:p>
          <a:r>
            <a:rPr lang="en-US" b="0" i="0" u="none" dirty="0" smtClean="0"/>
            <a:t>Govt. Officials</a:t>
          </a:r>
          <a:r>
            <a:rPr lang="en-US" b="0" i="0" u="none" baseline="30000" dirty="0" smtClean="0"/>
            <a:t>#</a:t>
          </a:r>
        </a:p>
        <a:p>
          <a:r>
            <a:rPr lang="en-US" b="0" i="0" u="none" dirty="0" smtClean="0"/>
            <a:t>(6229)</a:t>
          </a:r>
          <a:endParaRPr lang="en-US" dirty="0"/>
        </a:p>
      </dgm:t>
    </dgm:pt>
    <dgm:pt modelId="{14D3EE3F-2534-4E0F-AF34-7E93CEE23BCB}" type="parTrans" cxnId="{9BD28B93-E50B-4493-8E37-BECEE4F67EAA}">
      <dgm:prSet/>
      <dgm:spPr/>
      <dgm:t>
        <a:bodyPr/>
        <a:lstStyle/>
        <a:p>
          <a:endParaRPr lang="en-US"/>
        </a:p>
      </dgm:t>
    </dgm:pt>
    <dgm:pt modelId="{AE86F41E-1849-49AB-A8DE-40AB68BBA2EB}" type="sibTrans" cxnId="{9BD28B93-E50B-4493-8E37-BECEE4F67EAA}">
      <dgm:prSet/>
      <dgm:spPr/>
      <dgm:t>
        <a:bodyPr/>
        <a:lstStyle/>
        <a:p>
          <a:endParaRPr lang="en-US"/>
        </a:p>
      </dgm:t>
    </dgm:pt>
    <dgm:pt modelId="{53063091-0227-41BB-84D5-258CD29ECA12}">
      <dgm:prSet/>
      <dgm:spPr/>
      <dgm:t>
        <a:bodyPr/>
        <a:lstStyle/>
        <a:p>
          <a:r>
            <a:rPr lang="en-US" b="0" i="0" u="none" dirty="0" smtClean="0"/>
            <a:t>International Trainees</a:t>
          </a:r>
        </a:p>
        <a:p>
          <a:r>
            <a:rPr lang="en-US" b="0" i="0" u="none" dirty="0" smtClean="0"/>
            <a:t>(179)</a:t>
          </a:r>
          <a:endParaRPr lang="en-US" dirty="0"/>
        </a:p>
      </dgm:t>
    </dgm:pt>
    <dgm:pt modelId="{077EDDC7-02E1-45CE-AB73-CDBEE7A38881}" type="parTrans" cxnId="{44CE627B-482D-4376-AE0E-A8611313F581}">
      <dgm:prSet/>
      <dgm:spPr/>
      <dgm:t>
        <a:bodyPr/>
        <a:lstStyle/>
        <a:p>
          <a:endParaRPr lang="en-US"/>
        </a:p>
      </dgm:t>
    </dgm:pt>
    <dgm:pt modelId="{6FCC09C6-171F-44E2-A33B-AE7CF7B8129C}" type="sibTrans" cxnId="{44CE627B-482D-4376-AE0E-A8611313F581}">
      <dgm:prSet/>
      <dgm:spPr/>
      <dgm:t>
        <a:bodyPr/>
        <a:lstStyle/>
        <a:p>
          <a:endParaRPr lang="en-US"/>
        </a:p>
      </dgm:t>
    </dgm:pt>
    <dgm:pt modelId="{3DB53E1F-FCEB-4113-A465-6909C1AA349F}">
      <dgm:prSet/>
      <dgm:spPr/>
      <dgm:t>
        <a:bodyPr/>
        <a:lstStyle/>
        <a:p>
          <a:r>
            <a:rPr lang="en-US" b="0" i="0" u="none" dirty="0" smtClean="0"/>
            <a:t>Students*</a:t>
          </a:r>
        </a:p>
        <a:p>
          <a:r>
            <a:rPr lang="en-US" b="0" i="0" u="none" dirty="0" smtClean="0"/>
            <a:t>(256)</a:t>
          </a:r>
          <a:endParaRPr lang="en-US" dirty="0"/>
        </a:p>
      </dgm:t>
    </dgm:pt>
    <dgm:pt modelId="{197E0D99-9FCE-4F9C-8794-583484EF0316}" type="parTrans" cxnId="{8E4EC66F-FB02-4268-8E93-720DF69791B0}">
      <dgm:prSet/>
      <dgm:spPr/>
      <dgm:t>
        <a:bodyPr/>
        <a:lstStyle/>
        <a:p>
          <a:endParaRPr lang="en-US"/>
        </a:p>
      </dgm:t>
    </dgm:pt>
    <dgm:pt modelId="{14BFF2CD-6175-441D-AA09-48E7C15981B3}" type="sibTrans" cxnId="{8E4EC66F-FB02-4268-8E93-720DF69791B0}">
      <dgm:prSet/>
      <dgm:spPr/>
      <dgm:t>
        <a:bodyPr/>
        <a:lstStyle/>
        <a:p>
          <a:endParaRPr lang="en-US"/>
        </a:p>
      </dgm:t>
    </dgm:pt>
    <dgm:pt modelId="{FA8F3C15-0C7B-4A7F-8E16-C5DD07E11424}">
      <dgm:prSet/>
      <dgm:spPr/>
      <dgm:t>
        <a:bodyPr/>
        <a:lstStyle/>
        <a:p>
          <a:r>
            <a:rPr lang="en-US" b="0" i="0" u="none" dirty="0" smtClean="0"/>
            <a:t>Decision Makers	</a:t>
          </a:r>
        </a:p>
        <a:p>
          <a:r>
            <a:rPr lang="en-US" b="0" i="0" u="none" dirty="0" smtClean="0"/>
            <a:t>(4420)</a:t>
          </a:r>
          <a:endParaRPr lang="en-US" dirty="0"/>
        </a:p>
      </dgm:t>
    </dgm:pt>
    <dgm:pt modelId="{C9253484-B7FE-4F05-9841-1347B907480E}" type="parTrans" cxnId="{5EEC6692-B8D1-4A9D-A21B-F659A8001E1C}">
      <dgm:prSet/>
      <dgm:spPr/>
      <dgm:t>
        <a:bodyPr/>
        <a:lstStyle/>
        <a:p>
          <a:endParaRPr lang="en-US"/>
        </a:p>
      </dgm:t>
    </dgm:pt>
    <dgm:pt modelId="{94231C61-9AAE-4D51-AFE4-8463CE6CCE50}" type="sibTrans" cxnId="{5EEC6692-B8D1-4A9D-A21B-F659A8001E1C}">
      <dgm:prSet/>
      <dgm:spPr/>
      <dgm:t>
        <a:bodyPr/>
        <a:lstStyle/>
        <a:p>
          <a:endParaRPr lang="en-US"/>
        </a:p>
      </dgm:t>
    </dgm:pt>
    <dgm:pt modelId="{491D0BED-792A-46B8-81E6-9311BD175F0F}" type="pres">
      <dgm:prSet presAssocID="{B4E8994F-B4C0-411F-8453-4F5ABCF5759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6357F00-6A14-4182-9FEC-77AC5ACB2DED}" type="pres">
      <dgm:prSet presAssocID="{7EC5EB09-E0D8-4F93-94BB-EB034C10BEB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3E143187-42E0-4E97-9A3E-F9F15E98FF94}" type="pres">
      <dgm:prSet presAssocID="{34A5B799-3AB9-4411-956A-EDDE7993D065}" presName="Accent1" presStyleCnt="0"/>
      <dgm:spPr/>
    </dgm:pt>
    <dgm:pt modelId="{0CE8D353-D5C1-4D64-BEF4-120353F621C8}" type="pres">
      <dgm:prSet presAssocID="{34A5B799-3AB9-4411-956A-EDDE7993D065}" presName="Accent" presStyleLbl="bgShp" presStyleIdx="0" presStyleCnt="6"/>
      <dgm:spPr/>
    </dgm:pt>
    <dgm:pt modelId="{C733CB36-A795-4E43-B3F9-AA2BEC060063}" type="pres">
      <dgm:prSet presAssocID="{34A5B799-3AB9-4411-956A-EDDE7993D06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6DF55-C527-499D-B307-C9B0031A3742}" type="pres">
      <dgm:prSet presAssocID="{10FE87B7-1BBD-4C03-B00D-067870D6E86B}" presName="Accent2" presStyleCnt="0"/>
      <dgm:spPr/>
    </dgm:pt>
    <dgm:pt modelId="{024E94F5-F4D4-4954-A736-27E58A34D14F}" type="pres">
      <dgm:prSet presAssocID="{10FE87B7-1BBD-4C03-B00D-067870D6E86B}" presName="Accent" presStyleLbl="bgShp" presStyleIdx="1" presStyleCnt="6"/>
      <dgm:spPr/>
    </dgm:pt>
    <dgm:pt modelId="{59099FD3-55BD-4D3E-AA85-8C76A8E03B2A}" type="pres">
      <dgm:prSet presAssocID="{10FE87B7-1BBD-4C03-B00D-067870D6E86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88F51-823E-430E-849B-8C19C883E023}" type="pres">
      <dgm:prSet presAssocID="{86582BCC-87EF-4663-A4C1-4557494AA05F}" presName="Accent3" presStyleCnt="0"/>
      <dgm:spPr/>
    </dgm:pt>
    <dgm:pt modelId="{648C6E8D-CDB1-4040-9ABF-488257F8C0E5}" type="pres">
      <dgm:prSet presAssocID="{86582BCC-87EF-4663-A4C1-4557494AA05F}" presName="Accent" presStyleLbl="bgShp" presStyleIdx="2" presStyleCnt="6"/>
      <dgm:spPr/>
    </dgm:pt>
    <dgm:pt modelId="{BD5A2C23-06EE-41A1-9550-016407ACB570}" type="pres">
      <dgm:prSet presAssocID="{86582BCC-87EF-4663-A4C1-4557494AA05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18AA3-4290-4A33-8848-F38C74E0E114}" type="pres">
      <dgm:prSet presAssocID="{53063091-0227-41BB-84D5-258CD29ECA12}" presName="Accent4" presStyleCnt="0"/>
      <dgm:spPr/>
    </dgm:pt>
    <dgm:pt modelId="{B0CED106-CC3A-4C96-A13C-F79C81349481}" type="pres">
      <dgm:prSet presAssocID="{53063091-0227-41BB-84D5-258CD29ECA12}" presName="Accent" presStyleLbl="bgShp" presStyleIdx="3" presStyleCnt="6"/>
      <dgm:spPr/>
    </dgm:pt>
    <dgm:pt modelId="{F3D709C9-3B08-45BA-948F-7B8D6247AB02}" type="pres">
      <dgm:prSet presAssocID="{53063091-0227-41BB-84D5-258CD29ECA1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8F1D9-78FB-4813-B547-FF7DAAD1DEB7}" type="pres">
      <dgm:prSet presAssocID="{3DB53E1F-FCEB-4113-A465-6909C1AA349F}" presName="Accent5" presStyleCnt="0"/>
      <dgm:spPr/>
    </dgm:pt>
    <dgm:pt modelId="{EB497812-0000-4AED-819B-5766B2F26C0B}" type="pres">
      <dgm:prSet presAssocID="{3DB53E1F-FCEB-4113-A465-6909C1AA349F}" presName="Accent" presStyleLbl="bgShp" presStyleIdx="4" presStyleCnt="6"/>
      <dgm:spPr/>
    </dgm:pt>
    <dgm:pt modelId="{F98301C3-D691-4813-8CCA-B8056FEF5D1D}" type="pres">
      <dgm:prSet presAssocID="{3DB53E1F-FCEB-4113-A465-6909C1AA349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FFBC9-CB89-4C75-A593-D20949F54FBA}" type="pres">
      <dgm:prSet presAssocID="{FA8F3C15-0C7B-4A7F-8E16-C5DD07E11424}" presName="Accent6" presStyleCnt="0"/>
      <dgm:spPr/>
    </dgm:pt>
    <dgm:pt modelId="{B0B44BFF-0620-4551-903E-B6BB23C5A73A}" type="pres">
      <dgm:prSet presAssocID="{FA8F3C15-0C7B-4A7F-8E16-C5DD07E11424}" presName="Accent" presStyleLbl="bgShp" presStyleIdx="5" presStyleCnt="6"/>
      <dgm:spPr/>
    </dgm:pt>
    <dgm:pt modelId="{100E88A5-725E-4B67-874B-1981D06C2C80}" type="pres">
      <dgm:prSet presAssocID="{FA8F3C15-0C7B-4A7F-8E16-C5DD07E1142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8EB422-09A9-491A-B036-4A5595C174A1}" type="presOf" srcId="{86582BCC-87EF-4663-A4C1-4557494AA05F}" destId="{BD5A2C23-06EE-41A1-9550-016407ACB570}" srcOrd="0" destOrd="0" presId="urn:microsoft.com/office/officeart/2011/layout/HexagonRadial"/>
    <dgm:cxn modelId="{3782C1E1-E986-4606-A743-6F7ECE3B7976}" srcId="{7EC5EB09-E0D8-4F93-94BB-EB034C10BEB3}" destId="{34A5B799-3AB9-4411-956A-EDDE7993D065}" srcOrd="0" destOrd="0" parTransId="{4B23D207-6377-4A35-8C58-FAD3FBDB7448}" sibTransId="{0D0E6FD9-1B45-4419-88AE-D1E8E3B3401F}"/>
    <dgm:cxn modelId="{5EEC6692-B8D1-4A9D-A21B-F659A8001E1C}" srcId="{7EC5EB09-E0D8-4F93-94BB-EB034C10BEB3}" destId="{FA8F3C15-0C7B-4A7F-8E16-C5DD07E11424}" srcOrd="5" destOrd="0" parTransId="{C9253484-B7FE-4F05-9841-1347B907480E}" sibTransId="{94231C61-9AAE-4D51-AFE4-8463CE6CCE50}"/>
    <dgm:cxn modelId="{1A0A1659-5B8A-444F-8ACC-5C43AE0E8AEB}" type="presOf" srcId="{34A5B799-3AB9-4411-956A-EDDE7993D065}" destId="{C733CB36-A795-4E43-B3F9-AA2BEC060063}" srcOrd="0" destOrd="0" presId="urn:microsoft.com/office/officeart/2011/layout/HexagonRadial"/>
    <dgm:cxn modelId="{E4365C7C-5832-48CA-83F9-42F61A86CAEE}" srcId="{B4E8994F-B4C0-411F-8453-4F5ABCF5759A}" destId="{7EC5EB09-E0D8-4F93-94BB-EB034C10BEB3}" srcOrd="0" destOrd="0" parTransId="{6A0111BC-4578-4C43-A17F-26E91DAF6A5C}" sibTransId="{6607111C-5205-47F3-8228-82D268E124AF}"/>
    <dgm:cxn modelId="{8E4EC66F-FB02-4268-8E93-720DF69791B0}" srcId="{7EC5EB09-E0D8-4F93-94BB-EB034C10BEB3}" destId="{3DB53E1F-FCEB-4113-A465-6909C1AA349F}" srcOrd="4" destOrd="0" parTransId="{197E0D99-9FCE-4F9C-8794-583484EF0316}" sibTransId="{14BFF2CD-6175-441D-AA09-48E7C15981B3}"/>
    <dgm:cxn modelId="{A2C6AEDE-EF5D-4134-BE04-4B395D6B2096}" type="presOf" srcId="{10FE87B7-1BBD-4C03-B00D-067870D6E86B}" destId="{59099FD3-55BD-4D3E-AA85-8C76A8E03B2A}" srcOrd="0" destOrd="0" presId="urn:microsoft.com/office/officeart/2011/layout/HexagonRadial"/>
    <dgm:cxn modelId="{AD3B95B0-5F4B-46A9-BD18-9C951863A3B4}" srcId="{7EC5EB09-E0D8-4F93-94BB-EB034C10BEB3}" destId="{10FE87B7-1BBD-4C03-B00D-067870D6E86B}" srcOrd="1" destOrd="0" parTransId="{4E618333-FC5A-4D08-9CDB-89808F452F84}" sibTransId="{8D094871-1F11-4D8D-A084-3C93B42AE40C}"/>
    <dgm:cxn modelId="{A8340EC7-7164-4E74-92FA-15A2E2EE31C0}" type="presOf" srcId="{7EC5EB09-E0D8-4F93-94BB-EB034C10BEB3}" destId="{16357F00-6A14-4182-9FEC-77AC5ACB2DED}" srcOrd="0" destOrd="0" presId="urn:microsoft.com/office/officeart/2011/layout/HexagonRadial"/>
    <dgm:cxn modelId="{9BD28B93-E50B-4493-8E37-BECEE4F67EAA}" srcId="{7EC5EB09-E0D8-4F93-94BB-EB034C10BEB3}" destId="{86582BCC-87EF-4663-A4C1-4557494AA05F}" srcOrd="2" destOrd="0" parTransId="{14D3EE3F-2534-4E0F-AF34-7E93CEE23BCB}" sibTransId="{AE86F41E-1849-49AB-A8DE-40AB68BBA2EB}"/>
    <dgm:cxn modelId="{9259C624-5E8D-4A84-98E9-2569F4F6D4CB}" type="presOf" srcId="{FA8F3C15-0C7B-4A7F-8E16-C5DD07E11424}" destId="{100E88A5-725E-4B67-874B-1981D06C2C80}" srcOrd="0" destOrd="0" presId="urn:microsoft.com/office/officeart/2011/layout/HexagonRadial"/>
    <dgm:cxn modelId="{49739571-C57A-4F9F-B640-B02E2AB15806}" type="presOf" srcId="{B4E8994F-B4C0-411F-8453-4F5ABCF5759A}" destId="{491D0BED-792A-46B8-81E6-9311BD175F0F}" srcOrd="0" destOrd="0" presId="urn:microsoft.com/office/officeart/2011/layout/HexagonRadial"/>
    <dgm:cxn modelId="{44CE627B-482D-4376-AE0E-A8611313F581}" srcId="{7EC5EB09-E0D8-4F93-94BB-EB034C10BEB3}" destId="{53063091-0227-41BB-84D5-258CD29ECA12}" srcOrd="3" destOrd="0" parTransId="{077EDDC7-02E1-45CE-AB73-CDBEE7A38881}" sibTransId="{6FCC09C6-171F-44E2-A33B-AE7CF7B8129C}"/>
    <dgm:cxn modelId="{924DC4D8-FC7C-4449-AD78-76E73E462962}" type="presOf" srcId="{53063091-0227-41BB-84D5-258CD29ECA12}" destId="{F3D709C9-3B08-45BA-948F-7B8D6247AB02}" srcOrd="0" destOrd="0" presId="urn:microsoft.com/office/officeart/2011/layout/HexagonRadial"/>
    <dgm:cxn modelId="{4D4945C9-57B1-4CCF-B952-EB27162FB047}" type="presOf" srcId="{3DB53E1F-FCEB-4113-A465-6909C1AA349F}" destId="{F98301C3-D691-4813-8CCA-B8056FEF5D1D}" srcOrd="0" destOrd="0" presId="urn:microsoft.com/office/officeart/2011/layout/HexagonRadial"/>
    <dgm:cxn modelId="{6EDD4957-FE0F-42AA-9AB4-3154C33621FA}" type="presParOf" srcId="{491D0BED-792A-46B8-81E6-9311BD175F0F}" destId="{16357F00-6A14-4182-9FEC-77AC5ACB2DED}" srcOrd="0" destOrd="0" presId="urn:microsoft.com/office/officeart/2011/layout/HexagonRadial"/>
    <dgm:cxn modelId="{54DACBAE-61A3-44E1-96AC-A60D56B5C097}" type="presParOf" srcId="{491D0BED-792A-46B8-81E6-9311BD175F0F}" destId="{3E143187-42E0-4E97-9A3E-F9F15E98FF94}" srcOrd="1" destOrd="0" presId="urn:microsoft.com/office/officeart/2011/layout/HexagonRadial"/>
    <dgm:cxn modelId="{AA3D2F0B-D5B7-41D7-BA74-9E386392ADE2}" type="presParOf" srcId="{3E143187-42E0-4E97-9A3E-F9F15E98FF94}" destId="{0CE8D353-D5C1-4D64-BEF4-120353F621C8}" srcOrd="0" destOrd="0" presId="urn:microsoft.com/office/officeart/2011/layout/HexagonRadial"/>
    <dgm:cxn modelId="{4FE18AC2-730A-4867-B1CD-F9E3E6AE8953}" type="presParOf" srcId="{491D0BED-792A-46B8-81E6-9311BD175F0F}" destId="{C733CB36-A795-4E43-B3F9-AA2BEC060063}" srcOrd="2" destOrd="0" presId="urn:microsoft.com/office/officeart/2011/layout/HexagonRadial"/>
    <dgm:cxn modelId="{0F35E995-970F-473E-A018-728F38F4934F}" type="presParOf" srcId="{491D0BED-792A-46B8-81E6-9311BD175F0F}" destId="{CA86DF55-C527-499D-B307-C9B0031A3742}" srcOrd="3" destOrd="0" presId="urn:microsoft.com/office/officeart/2011/layout/HexagonRadial"/>
    <dgm:cxn modelId="{0D29A1A3-67C7-4573-860C-4196F1FB0D4A}" type="presParOf" srcId="{CA86DF55-C527-499D-B307-C9B0031A3742}" destId="{024E94F5-F4D4-4954-A736-27E58A34D14F}" srcOrd="0" destOrd="0" presId="urn:microsoft.com/office/officeart/2011/layout/HexagonRadial"/>
    <dgm:cxn modelId="{93F12D8D-88CD-4457-BA99-00E385B3D9A2}" type="presParOf" srcId="{491D0BED-792A-46B8-81E6-9311BD175F0F}" destId="{59099FD3-55BD-4D3E-AA85-8C76A8E03B2A}" srcOrd="4" destOrd="0" presId="urn:microsoft.com/office/officeart/2011/layout/HexagonRadial"/>
    <dgm:cxn modelId="{E3BD8444-1A90-4981-83BF-69BE82E88386}" type="presParOf" srcId="{491D0BED-792A-46B8-81E6-9311BD175F0F}" destId="{C4E88F51-823E-430E-849B-8C19C883E023}" srcOrd="5" destOrd="0" presId="urn:microsoft.com/office/officeart/2011/layout/HexagonRadial"/>
    <dgm:cxn modelId="{2D274BB3-2A35-43B6-9842-1819ED2F30E5}" type="presParOf" srcId="{C4E88F51-823E-430E-849B-8C19C883E023}" destId="{648C6E8D-CDB1-4040-9ABF-488257F8C0E5}" srcOrd="0" destOrd="0" presId="urn:microsoft.com/office/officeart/2011/layout/HexagonRadial"/>
    <dgm:cxn modelId="{2321600F-5B65-4EC0-88B6-E79B42361890}" type="presParOf" srcId="{491D0BED-792A-46B8-81E6-9311BD175F0F}" destId="{BD5A2C23-06EE-41A1-9550-016407ACB570}" srcOrd="6" destOrd="0" presId="urn:microsoft.com/office/officeart/2011/layout/HexagonRadial"/>
    <dgm:cxn modelId="{E2E61D04-7DA5-4A52-A239-3C508A31A862}" type="presParOf" srcId="{491D0BED-792A-46B8-81E6-9311BD175F0F}" destId="{8CF18AA3-4290-4A33-8848-F38C74E0E114}" srcOrd="7" destOrd="0" presId="urn:microsoft.com/office/officeart/2011/layout/HexagonRadial"/>
    <dgm:cxn modelId="{7D715CB1-0B39-42D7-A4F3-9F30C131A580}" type="presParOf" srcId="{8CF18AA3-4290-4A33-8848-F38C74E0E114}" destId="{B0CED106-CC3A-4C96-A13C-F79C81349481}" srcOrd="0" destOrd="0" presId="urn:microsoft.com/office/officeart/2011/layout/HexagonRadial"/>
    <dgm:cxn modelId="{281DD46B-76B8-41BC-9DE1-1AF38A73928C}" type="presParOf" srcId="{491D0BED-792A-46B8-81E6-9311BD175F0F}" destId="{F3D709C9-3B08-45BA-948F-7B8D6247AB02}" srcOrd="8" destOrd="0" presId="urn:microsoft.com/office/officeart/2011/layout/HexagonRadial"/>
    <dgm:cxn modelId="{548B2D03-4EF2-4386-A102-D36F833BABF9}" type="presParOf" srcId="{491D0BED-792A-46B8-81E6-9311BD175F0F}" destId="{B478F1D9-78FB-4813-B547-FF7DAAD1DEB7}" srcOrd="9" destOrd="0" presId="urn:microsoft.com/office/officeart/2011/layout/HexagonRadial"/>
    <dgm:cxn modelId="{62988AF9-1031-4C2D-8E93-315A80FC42D7}" type="presParOf" srcId="{B478F1D9-78FB-4813-B547-FF7DAAD1DEB7}" destId="{EB497812-0000-4AED-819B-5766B2F26C0B}" srcOrd="0" destOrd="0" presId="urn:microsoft.com/office/officeart/2011/layout/HexagonRadial"/>
    <dgm:cxn modelId="{9F594511-35CF-42AD-B472-72BD138CB2A6}" type="presParOf" srcId="{491D0BED-792A-46B8-81E6-9311BD175F0F}" destId="{F98301C3-D691-4813-8CCA-B8056FEF5D1D}" srcOrd="10" destOrd="0" presId="urn:microsoft.com/office/officeart/2011/layout/HexagonRadial"/>
    <dgm:cxn modelId="{41B84502-3BFC-41B3-9E2D-35DC2474FD61}" type="presParOf" srcId="{491D0BED-792A-46B8-81E6-9311BD175F0F}" destId="{A50FFBC9-CB89-4C75-A593-D20949F54FBA}" srcOrd="11" destOrd="0" presId="urn:microsoft.com/office/officeart/2011/layout/HexagonRadial"/>
    <dgm:cxn modelId="{9AA8069B-EEA4-4531-8DF4-295969E75EEA}" type="presParOf" srcId="{A50FFBC9-CB89-4C75-A593-D20949F54FBA}" destId="{B0B44BFF-0620-4551-903E-B6BB23C5A73A}" srcOrd="0" destOrd="0" presId="urn:microsoft.com/office/officeart/2011/layout/HexagonRadial"/>
    <dgm:cxn modelId="{F6A86DBD-B0A7-4D9A-A489-E6AF9948F5F5}" type="presParOf" srcId="{491D0BED-792A-46B8-81E6-9311BD175F0F}" destId="{100E88A5-725E-4B67-874B-1981D06C2C8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57F00-6A14-4182-9FEC-77AC5ACB2DED}">
      <dsp:nvSpPr>
        <dsp:cNvPr id="0" name=""/>
        <dsp:cNvSpPr/>
      </dsp:nvSpPr>
      <dsp:spPr>
        <a:xfrm>
          <a:off x="4125872" y="1720748"/>
          <a:ext cx="2187145" cy="189196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Face-to-Face Capacity Building @ ISRO (6485)</a:t>
          </a:r>
          <a:endParaRPr lang="en-US" sz="1600" kern="1200" dirty="0"/>
        </a:p>
      </dsp:txBody>
      <dsp:txXfrm>
        <a:off x="4488313" y="2034274"/>
        <a:ext cx="1462263" cy="1264917"/>
      </dsp:txXfrm>
    </dsp:sp>
    <dsp:sp modelId="{024E94F5-F4D4-4954-A736-27E58A34D14F}">
      <dsp:nvSpPr>
        <dsp:cNvPr id="0" name=""/>
        <dsp:cNvSpPr/>
      </dsp:nvSpPr>
      <dsp:spPr>
        <a:xfrm>
          <a:off x="5495446" y="815568"/>
          <a:ext cx="825203" cy="71102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3CB36-A795-4E43-B3F9-AA2BEC060063}">
      <dsp:nvSpPr>
        <dsp:cNvPr id="0" name=""/>
        <dsp:cNvSpPr/>
      </dsp:nvSpPr>
      <dsp:spPr>
        <a:xfrm>
          <a:off x="4327340" y="0"/>
          <a:ext cx="1792350" cy="155059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u="none" kern="1200" dirty="0" smtClean="0"/>
            <a:t>Defense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u="none" kern="1200" dirty="0" smtClean="0"/>
            <a:t>(14)</a:t>
          </a:r>
          <a:endParaRPr lang="en-US" sz="1600" kern="1200" dirty="0"/>
        </a:p>
      </dsp:txBody>
      <dsp:txXfrm>
        <a:off x="4624371" y="256966"/>
        <a:ext cx="1198288" cy="1036661"/>
      </dsp:txXfrm>
    </dsp:sp>
    <dsp:sp modelId="{648C6E8D-CDB1-4040-9ABF-488257F8C0E5}">
      <dsp:nvSpPr>
        <dsp:cNvPr id="0" name=""/>
        <dsp:cNvSpPr/>
      </dsp:nvSpPr>
      <dsp:spPr>
        <a:xfrm>
          <a:off x="6458523" y="2144801"/>
          <a:ext cx="825203" cy="71102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99FD3-55BD-4D3E-AA85-8C76A8E03B2A}">
      <dsp:nvSpPr>
        <dsp:cNvPr id="0" name=""/>
        <dsp:cNvSpPr/>
      </dsp:nvSpPr>
      <dsp:spPr>
        <a:xfrm>
          <a:off x="5971133" y="953719"/>
          <a:ext cx="1792350" cy="1550593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u="none" kern="1200" dirty="0" smtClean="0">
              <a:solidFill>
                <a:schemeClr val="tx1"/>
              </a:solidFill>
            </a:rPr>
            <a:t>Academia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u="none" kern="1200" dirty="0" smtClean="0">
              <a:solidFill>
                <a:schemeClr val="tx1"/>
              </a:solidFill>
            </a:rPr>
            <a:t>(78)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268164" y="1210685"/>
        <a:ext cx="1198288" cy="1036661"/>
      </dsp:txXfrm>
    </dsp:sp>
    <dsp:sp modelId="{B0CED106-CC3A-4C96-A13C-F79C81349481}">
      <dsp:nvSpPr>
        <dsp:cNvPr id="0" name=""/>
        <dsp:cNvSpPr/>
      </dsp:nvSpPr>
      <dsp:spPr>
        <a:xfrm>
          <a:off x="5789507" y="3645255"/>
          <a:ext cx="825203" cy="71102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A2C23-06EE-41A1-9550-016407ACB570}">
      <dsp:nvSpPr>
        <dsp:cNvPr id="0" name=""/>
        <dsp:cNvSpPr/>
      </dsp:nvSpPr>
      <dsp:spPr>
        <a:xfrm>
          <a:off x="5971133" y="2828620"/>
          <a:ext cx="1792350" cy="155059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u="none" kern="1200" dirty="0" smtClean="0"/>
            <a:t>Govt. Officials</a:t>
          </a:r>
          <a:r>
            <a:rPr lang="en-US" sz="1600" b="0" i="0" u="none" kern="1200" baseline="30000" dirty="0" smtClean="0"/>
            <a:t>#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u="none" kern="1200" dirty="0" smtClean="0"/>
            <a:t>(6229)</a:t>
          </a:r>
          <a:endParaRPr lang="en-US" sz="1600" kern="1200" dirty="0"/>
        </a:p>
      </dsp:txBody>
      <dsp:txXfrm>
        <a:off x="6268164" y="3085586"/>
        <a:ext cx="1198288" cy="1036661"/>
      </dsp:txXfrm>
    </dsp:sp>
    <dsp:sp modelId="{EB497812-0000-4AED-819B-5766B2F26C0B}">
      <dsp:nvSpPr>
        <dsp:cNvPr id="0" name=""/>
        <dsp:cNvSpPr/>
      </dsp:nvSpPr>
      <dsp:spPr>
        <a:xfrm>
          <a:off x="4129942" y="3801008"/>
          <a:ext cx="825203" cy="71102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709C9-3B08-45BA-948F-7B8D6247AB02}">
      <dsp:nvSpPr>
        <dsp:cNvPr id="0" name=""/>
        <dsp:cNvSpPr/>
      </dsp:nvSpPr>
      <dsp:spPr>
        <a:xfrm>
          <a:off x="4327340" y="3783406"/>
          <a:ext cx="1792350" cy="1550593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u="none" kern="1200" dirty="0" smtClean="0"/>
            <a:t>International Trainees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u="none" kern="1200" dirty="0" smtClean="0"/>
            <a:t>(179)</a:t>
          </a:r>
          <a:endParaRPr lang="en-US" sz="1600" kern="1200" dirty="0"/>
        </a:p>
      </dsp:txBody>
      <dsp:txXfrm>
        <a:off x="4624371" y="4040372"/>
        <a:ext cx="1198288" cy="1036661"/>
      </dsp:txXfrm>
    </dsp:sp>
    <dsp:sp modelId="{B0B44BFF-0620-4551-903E-B6BB23C5A73A}">
      <dsp:nvSpPr>
        <dsp:cNvPr id="0" name=""/>
        <dsp:cNvSpPr/>
      </dsp:nvSpPr>
      <dsp:spPr>
        <a:xfrm>
          <a:off x="3151094" y="2472309"/>
          <a:ext cx="825203" cy="71102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301C3-D691-4813-8CCA-B8056FEF5D1D}">
      <dsp:nvSpPr>
        <dsp:cNvPr id="0" name=""/>
        <dsp:cNvSpPr/>
      </dsp:nvSpPr>
      <dsp:spPr>
        <a:xfrm>
          <a:off x="2675915" y="2829686"/>
          <a:ext cx="1792350" cy="1550593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u="none" kern="1200" dirty="0" smtClean="0"/>
            <a:t>Students*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u="none" kern="1200" dirty="0" smtClean="0"/>
            <a:t>(256)</a:t>
          </a:r>
          <a:endParaRPr lang="en-US" sz="1600" kern="1200" dirty="0"/>
        </a:p>
      </dsp:txBody>
      <dsp:txXfrm>
        <a:off x="2972946" y="3086652"/>
        <a:ext cx="1198288" cy="1036661"/>
      </dsp:txXfrm>
    </dsp:sp>
    <dsp:sp modelId="{100E88A5-725E-4B67-874B-1981D06C2C80}">
      <dsp:nvSpPr>
        <dsp:cNvPr id="0" name=""/>
        <dsp:cNvSpPr/>
      </dsp:nvSpPr>
      <dsp:spPr>
        <a:xfrm>
          <a:off x="2675915" y="951585"/>
          <a:ext cx="1792350" cy="155059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u="none" kern="1200" dirty="0" smtClean="0"/>
            <a:t>Decision Makers	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u="none" kern="1200" dirty="0" smtClean="0"/>
            <a:t>(4420)</a:t>
          </a:r>
          <a:endParaRPr lang="en-US" sz="1600" kern="1200" dirty="0"/>
        </a:p>
      </dsp:txBody>
      <dsp:txXfrm>
        <a:off x="2972946" y="1208551"/>
        <a:ext cx="1198288" cy="1036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4D0933F-BB62-43B6-B7B9-81C3D65BB6D4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A46FF7D1-933A-4479-B344-C40E491A4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</p:spPr>
        <p:txBody>
          <a:bodyPr lIns="96653" tIns="48327" rIns="96653" bIns="48327"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53" tIns="48327" rIns="96653" bIns="48327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8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41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47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67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57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17933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19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4255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4912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295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fld id="{86CB4B4D-7CA3-9044-876B-883B54F8677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156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4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1676400"/>
            <a:ext cx="83058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GB" sz="4000" dirty="0">
                <a:solidFill>
                  <a:schemeClr val="bg1"/>
                </a:solidFill>
              </a:rPr>
              <a:t>Capacity Building Activities in Earth Observation at ISRO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07277" y="3759201"/>
            <a:ext cx="4810858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lang="en-US" dirty="0" smtClean="0">
                <a:solidFill>
                  <a:srgbClr val="FFC000"/>
                </a:solidFill>
              </a:rPr>
              <a:t>Dr</a:t>
            </a:r>
            <a:r>
              <a:rPr lang="en-US" dirty="0">
                <a:solidFill>
                  <a:srgbClr val="FFC000"/>
                </a:solidFill>
              </a:rPr>
              <a:t>. A. Senthil Kumar</a:t>
            </a:r>
          </a:p>
          <a:p>
            <a:r>
              <a:rPr lang="en-US" dirty="0">
                <a:solidFill>
                  <a:srgbClr val="FFC000"/>
                </a:solidFill>
              </a:rPr>
              <a:t>IIRS/ ISRO</a:t>
            </a:r>
          </a:p>
          <a:p>
            <a:r>
              <a:rPr lang="en-US" dirty="0">
                <a:solidFill>
                  <a:srgbClr val="FFC000"/>
                </a:solidFill>
              </a:rPr>
              <a:t>Dehradun, </a:t>
            </a:r>
            <a:r>
              <a:rPr lang="en-US" dirty="0" smtClean="0">
                <a:solidFill>
                  <a:srgbClr val="FFC000"/>
                </a:solidFill>
              </a:rPr>
              <a:t>INDIA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524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304800" y="11816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Shape 11"/>
          <p:cNvSpPr/>
          <p:nvPr/>
        </p:nvSpPr>
        <p:spPr>
          <a:xfrm>
            <a:off x="342900" y="5181601"/>
            <a:ext cx="4810858" cy="144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Arial Bold"/>
              </a:rPr>
              <a:t>CEOS </a:t>
            </a:r>
            <a:r>
              <a:rPr lang="en-US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Arial Bold"/>
              </a:rPr>
              <a:t>6</a:t>
            </a:r>
            <a:r>
              <a:rPr lang="en-US" baseline="300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Arial Bold"/>
              </a:rPr>
              <a:t>  </a:t>
            </a:r>
            <a:r>
              <a:rPr lang="en-US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Arial Bold"/>
              </a:rPr>
              <a:t>Working Group for Capacity Building and Data Democracy (WGCapD)-6 Annual Meeting</a:t>
            </a:r>
            <a:endParaRPr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Arial Bold"/>
            </a:endParaRPr>
          </a:p>
          <a:p>
            <a:pPr defTabSz="91440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Arial Bold"/>
              </a:rPr>
              <a:t>DLR </a:t>
            </a:r>
            <a:r>
              <a:rPr lang="en-US" dirty="0" err="1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Arial Bold"/>
              </a:rPr>
              <a:t>Oberpfaffenhofen</a:t>
            </a:r>
            <a:r>
              <a:rPr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Arial Bold"/>
              </a:rPr>
              <a:t>, </a:t>
            </a:r>
            <a:r>
              <a:rPr lang="en-US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Arial Bold"/>
              </a:rPr>
              <a:t>Germany</a:t>
            </a:r>
            <a:endParaRPr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Arial Bold"/>
            </a:endParaRPr>
          </a:p>
          <a:p>
            <a:pPr defTabSz="914400">
              <a:defRPr>
                <a:solidFill>
                  <a:srgbClr val="000000"/>
                </a:solidFill>
              </a:defRPr>
            </a:pPr>
            <a:r>
              <a:rPr lang="en-US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Arial Bold"/>
              </a:rPr>
              <a:t>March </a:t>
            </a:r>
            <a:r>
              <a:rPr lang="en-US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Arial Bold"/>
              </a:rPr>
              <a:t>27 </a:t>
            </a:r>
            <a:r>
              <a:rPr lang="en-US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Arial Bold"/>
              </a:rPr>
              <a:t>-</a:t>
            </a:r>
            <a:r>
              <a:rPr lang="en-US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Arial Bold"/>
              </a:rPr>
              <a:t>29, </a:t>
            </a:r>
            <a:r>
              <a:rPr lang="en-US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Arial Bold"/>
              </a:rPr>
              <a:t>2017</a:t>
            </a:r>
            <a:endParaRPr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Arial Bol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513347"/>
            <a:ext cx="7467600" cy="5334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CB for International Participants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48150" y="1371600"/>
            <a:ext cx="5137363" cy="10415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b="1" dirty="0">
              <a:solidFill>
                <a:srgbClr val="F2F2F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7676" y="1371600"/>
            <a:ext cx="8686800" cy="5430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CSSTEAP*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(UN affiliated) HQ: IIRS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Host HQ of CSSTE-AP &amp; Support to Director, CSSTE-AP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PG-Diploma in RS/GIS (9 months) – 21 courses since 1996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Short Course RS GIS in a thematic area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" b="1" dirty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" b="1" dirty="0">
              <a:solidFill>
                <a:sysClr val="windowText" lastClr="00000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lnSpc>
                <a:spcPct val="90000"/>
              </a:lnSpc>
              <a:defRPr/>
            </a:pPr>
            <a:r>
              <a:rPr lang="en-US" sz="1600" b="1" dirty="0">
                <a:solidFill>
                  <a:sysClr val="windowText" lastClr="000000"/>
                </a:solidFill>
                <a:latin typeface="Calibri"/>
              </a:rPr>
              <a:t>ITEC – Ministry of External Affairs</a:t>
            </a:r>
            <a:r>
              <a:rPr lang="en-US" sz="1600" b="1" dirty="0">
                <a:solidFill>
                  <a:srgbClr val="7030A0"/>
                </a:solidFill>
                <a:latin typeface="Calibri"/>
              </a:rPr>
              <a:t> </a:t>
            </a:r>
            <a:r>
              <a:rPr lang="en-US" sz="1200" b="1" i="1" dirty="0" smtClean="0">
                <a:solidFill>
                  <a:srgbClr val="7030A0"/>
                </a:solidFill>
                <a:latin typeface="Calibri"/>
              </a:rPr>
              <a:t>(527 participants </a:t>
            </a:r>
            <a:r>
              <a:rPr lang="en-US" sz="1200" b="1" i="1" dirty="0">
                <a:solidFill>
                  <a:srgbClr val="7030A0"/>
                </a:solidFill>
                <a:latin typeface="Calibri"/>
              </a:rPr>
              <a:t>from </a:t>
            </a:r>
            <a:r>
              <a:rPr lang="en-US" sz="1200" b="1" i="1" dirty="0" smtClean="0">
                <a:solidFill>
                  <a:srgbClr val="7030A0"/>
                </a:solidFill>
                <a:latin typeface="Calibri"/>
              </a:rPr>
              <a:t>79 </a:t>
            </a:r>
            <a:r>
              <a:rPr lang="en-US" sz="1200" b="1" i="1" dirty="0">
                <a:solidFill>
                  <a:srgbClr val="7030A0"/>
                </a:solidFill>
                <a:latin typeface="Calibri"/>
              </a:rPr>
              <a:t>countries)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Short Course in RS &amp; Digital Image Processing (8 week)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Short Course in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Geoinformatics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Foreign Students In Regular Trainings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Variable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90688" y="2181726"/>
            <a:ext cx="3489944" cy="1905000"/>
            <a:chOff x="1524000" y="1143000"/>
            <a:chExt cx="7016638" cy="43053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143000"/>
              <a:ext cx="7016638" cy="43053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flipV="1">
              <a:off x="1676400" y="3439160"/>
              <a:ext cx="1295400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90688" y="3761616"/>
            <a:ext cx="326618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smtClean="0"/>
              <a:t>Around </a:t>
            </a:r>
            <a:r>
              <a:rPr lang="en-IN" sz="1050" b="1" dirty="0" smtClean="0">
                <a:solidFill>
                  <a:srgbClr val="7030A0"/>
                </a:solidFill>
              </a:rPr>
              <a:t>1,726</a:t>
            </a:r>
            <a:r>
              <a:rPr lang="en-IN" sz="1000" dirty="0" smtClean="0">
                <a:solidFill>
                  <a:srgbClr val="7030A0"/>
                </a:solidFill>
              </a:rPr>
              <a:t> </a:t>
            </a:r>
            <a:r>
              <a:rPr lang="en-IN" sz="1000" dirty="0" smtClean="0"/>
              <a:t>participants benefitted in CSSTEAP from </a:t>
            </a:r>
            <a:r>
              <a:rPr lang="en-IN" sz="1000" b="1" dirty="0">
                <a:solidFill>
                  <a:srgbClr val="7030A0"/>
                </a:solidFill>
              </a:rPr>
              <a:t>35</a:t>
            </a:r>
            <a:r>
              <a:rPr lang="en-IN" sz="1000" dirty="0" smtClean="0"/>
              <a:t> countries</a:t>
            </a:r>
            <a:endParaRPr lang="en-IN" sz="1000" dirty="0"/>
          </a:p>
        </p:txBody>
      </p:sp>
      <p:pic>
        <p:nvPicPr>
          <p:cNvPr id="2050" name="Picture 2" descr="C:\Users\puneet\Downloads\DSC_058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15040" b="23912"/>
          <a:stretch/>
        </p:blipFill>
        <p:spPr bwMode="auto">
          <a:xfrm>
            <a:off x="630115" y="2495550"/>
            <a:ext cx="4268657" cy="15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706" y="4070615"/>
            <a:ext cx="51334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i="1" dirty="0"/>
              <a:t>21</a:t>
            </a:r>
            <a:r>
              <a:rPr lang="en-US" sz="1050" b="1" i="1" baseline="30000" dirty="0"/>
              <a:t>st</a:t>
            </a:r>
            <a:r>
              <a:rPr lang="en-US" sz="1050" b="1" i="1" dirty="0"/>
              <a:t> meeting of CSSTEAP GB </a:t>
            </a:r>
            <a:r>
              <a:rPr lang="en-US" sz="1050" i="1" dirty="0" smtClean="0"/>
              <a:t> </a:t>
            </a:r>
            <a:r>
              <a:rPr lang="en-US" sz="1050" i="1" dirty="0"/>
              <a:t>on </a:t>
            </a:r>
            <a:r>
              <a:rPr lang="en-US" sz="1050" i="1" dirty="0" smtClean="0"/>
              <a:t>December 19, 2016</a:t>
            </a:r>
            <a:endParaRPr lang="en-US" sz="105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45486" y="6689946"/>
            <a:ext cx="3040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accent4">
                    <a:lumMod val="50000"/>
                  </a:schemeClr>
                </a:solidFill>
              </a:rPr>
              <a:t>ITEC - 527 Participants from 79 Countries</a:t>
            </a:r>
            <a:endParaRPr lang="en-US" sz="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19360"/>
            <a:ext cx="4878532" cy="177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02635" y="1371600"/>
            <a:ext cx="3040373" cy="615553"/>
          </a:xfrm>
          <a:prstGeom prst="rect">
            <a:avLst/>
          </a:prstGeom>
          <a:solidFill>
            <a:schemeClr val="accent6">
              <a:lumMod val="40000"/>
              <a:lumOff val="6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IN" sz="1200" b="1" i="1" dirty="0" smtClean="0">
                <a:latin typeface="Times New Roman" pitchFamily="18" charset="0"/>
                <a:cs typeface="Times New Roman" pitchFamily="18" charset="0"/>
              </a:rPr>
              <a:t>IIRS &amp; CTTEAP exhibited &amp; participated in 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IN" sz="1100" i="1" dirty="0" smtClean="0">
                <a:latin typeface="Times New Roman" pitchFamily="18" charset="0"/>
                <a:cs typeface="Times New Roman" pitchFamily="18" charset="0"/>
              </a:rPr>
              <a:t>Asia </a:t>
            </a:r>
            <a:r>
              <a:rPr lang="en-IN" sz="1100" i="1" dirty="0">
                <a:latin typeface="Times New Roman" pitchFamily="18" charset="0"/>
                <a:cs typeface="Times New Roman" pitchFamily="18" charset="0"/>
              </a:rPr>
              <a:t>Pacific Remote Sensing (by SPIE)- 2016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IN" sz="1100" i="1" dirty="0" smtClean="0">
                <a:latin typeface="Times New Roman" pitchFamily="18" charset="0"/>
                <a:cs typeface="Times New Roman" pitchFamily="18" charset="0"/>
              </a:rPr>
              <a:t>April </a:t>
            </a:r>
            <a:r>
              <a:rPr lang="en-IN" sz="1100" i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IN" sz="1100" i="1" dirty="0" smtClean="0">
                <a:latin typeface="Times New Roman" pitchFamily="18" charset="0"/>
                <a:cs typeface="Times New Roman" pitchFamily="18" charset="0"/>
              </a:rPr>
              <a:t>– 7, 2016 at </a:t>
            </a:r>
            <a:r>
              <a:rPr lang="en-IN" sz="1100" i="1" dirty="0">
                <a:latin typeface="Times New Roman" pitchFamily="18" charset="0"/>
                <a:cs typeface="Times New Roman" pitchFamily="18" charset="0"/>
              </a:rPr>
              <a:t>New Delhi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209800" y="4332225"/>
            <a:ext cx="5260369" cy="0"/>
          </a:xfrm>
          <a:prstGeom prst="line">
            <a:avLst/>
          </a:prstGeom>
          <a:noFill/>
          <a:ln w="47625" cap="flat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Box 2"/>
          <p:cNvSpPr txBox="1"/>
          <p:nvPr/>
        </p:nvSpPr>
        <p:spPr>
          <a:xfrm>
            <a:off x="248150" y="6251332"/>
            <a:ext cx="3247524" cy="461663"/>
          </a:xfrm>
          <a:prstGeom prst="rect">
            <a:avLst/>
          </a:prstGeom>
          <a:solidFill>
            <a:srgbClr val="F8F8F8">
              <a:alpha val="50196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*Centre</a:t>
            </a: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for Space Science and Technological Education in Asia and the Pacific – (1996)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84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52600" y="472731"/>
            <a:ext cx="7059304" cy="5334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sz="2800" b="1" dirty="0" smtClean="0">
                <a:solidFill>
                  <a:prstClr val="white"/>
                </a:solidFill>
                <a:cs typeface="Arial" charset="0"/>
              </a:rPr>
              <a:t>CSSTEAP Courses in 2016 - 2017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3962400" y="1025218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cs typeface="Arial" charset="0"/>
              </a:rPr>
              <a:t> </a:t>
            </a:r>
            <a:endParaRPr lang="en-US" sz="2400" b="1" dirty="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89582" y="1261912"/>
            <a:ext cx="8644236" cy="26853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bIns="0">
            <a:spAutoFit/>
          </a:bodyPr>
          <a:lstStyle/>
          <a:p>
            <a:pPr marL="231775" indent="-231775">
              <a:lnSpc>
                <a:spcPct val="112000"/>
              </a:lnSpc>
              <a:buFont typeface="Wingdings" pitchFamily="2" charset="2"/>
              <a:buChar char="§"/>
            </a:pPr>
            <a:r>
              <a:rPr lang="en-US" sz="1100" dirty="0" smtClean="0"/>
              <a:t>20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PG course in ‘</a:t>
            </a:r>
            <a:r>
              <a:rPr lang="en-US" sz="1100" b="1" dirty="0" smtClean="0"/>
              <a:t>RS &amp; GIS</a:t>
            </a:r>
            <a:r>
              <a:rPr lang="en-US" sz="1100" dirty="0" smtClean="0"/>
              <a:t>’ at IIRS  Dehradun (July 1, 2015 – March 31, 2016). </a:t>
            </a:r>
            <a:r>
              <a:rPr lang="en-US" sz="1100" i="1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(23 participants from 14 countries)</a:t>
            </a:r>
          </a:p>
          <a:p>
            <a:pPr marL="231775" indent="-231775">
              <a:lnSpc>
                <a:spcPct val="112000"/>
              </a:lnSpc>
              <a:buFont typeface="Wingdings" pitchFamily="2" charset="2"/>
              <a:buChar char="§"/>
            </a:pPr>
            <a:r>
              <a:rPr lang="en-US" sz="1100" dirty="0" smtClean="0"/>
              <a:t>10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</a:t>
            </a:r>
            <a:r>
              <a:rPr lang="en-US" sz="1100" dirty="0"/>
              <a:t>PG course on </a:t>
            </a:r>
            <a:r>
              <a:rPr lang="en-US" sz="1100" b="1" dirty="0"/>
              <a:t>‘Satellite Communications</a:t>
            </a:r>
            <a:r>
              <a:rPr lang="en-US" sz="1100" dirty="0"/>
              <a:t>’ at SAC, Ahmedabad (August 1, 2015 – April 30, 2016</a:t>
            </a:r>
            <a:r>
              <a:rPr lang="en-US" sz="1100" dirty="0" smtClean="0"/>
              <a:t>) </a:t>
            </a:r>
          </a:p>
          <a:p>
            <a:pPr algn="r">
              <a:lnSpc>
                <a:spcPct val="112000"/>
              </a:lnSpc>
            </a:pPr>
            <a:r>
              <a:rPr lang="en-US" sz="1100" i="1" dirty="0" smtClean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(</a:t>
            </a:r>
            <a:r>
              <a:rPr lang="en-US" sz="1100" i="1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16 participants from 4 countries)</a:t>
            </a:r>
          </a:p>
          <a:p>
            <a:pPr marL="231775" indent="-231775">
              <a:lnSpc>
                <a:spcPct val="112000"/>
              </a:lnSpc>
              <a:buFont typeface="Wingdings" pitchFamily="2" charset="2"/>
              <a:buChar char="§"/>
            </a:pPr>
            <a:r>
              <a:rPr lang="en-US" sz="1100" dirty="0" smtClean="0"/>
              <a:t>1</a:t>
            </a:r>
            <a:r>
              <a:rPr lang="en-US" sz="1100" baseline="30000" dirty="0" smtClean="0"/>
              <a:t>st</a:t>
            </a:r>
            <a:r>
              <a:rPr lang="en-US" sz="1100" dirty="0" smtClean="0"/>
              <a:t> </a:t>
            </a:r>
            <a:r>
              <a:rPr lang="en-US" sz="1100" dirty="0"/>
              <a:t>PG course on ‘</a:t>
            </a:r>
            <a:r>
              <a:rPr lang="en-US" sz="1100" b="1" dirty="0"/>
              <a:t>Global Navigation Satellite Systems</a:t>
            </a:r>
            <a:r>
              <a:rPr lang="en-US" sz="1100" dirty="0"/>
              <a:t>’ at SAC, Ahmedabad during August 1, 2015 – April 30, </a:t>
            </a:r>
            <a:r>
              <a:rPr lang="en-US" sz="1100" dirty="0" smtClean="0"/>
              <a:t>2016 </a:t>
            </a:r>
          </a:p>
          <a:p>
            <a:pPr algn="r">
              <a:lnSpc>
                <a:spcPct val="112000"/>
              </a:lnSpc>
            </a:pPr>
            <a:r>
              <a:rPr lang="en-US" sz="1100" dirty="0" smtClean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(</a:t>
            </a:r>
            <a:r>
              <a:rPr lang="en-US" sz="1100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9</a:t>
            </a:r>
            <a:r>
              <a:rPr lang="en-US" sz="1100" i="1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 participants from 4 countries</a:t>
            </a:r>
            <a:r>
              <a:rPr lang="en-US" sz="1100" dirty="0" smtClean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).</a:t>
            </a:r>
          </a:p>
          <a:p>
            <a:pPr marL="231775" indent="-231775">
              <a:lnSpc>
                <a:spcPct val="112000"/>
              </a:lnSpc>
              <a:buFont typeface="Wingdings" pitchFamily="2" charset="2"/>
              <a:buChar char="§"/>
            </a:pPr>
            <a:r>
              <a:rPr lang="en-US" sz="1100" u="sng" dirty="0" smtClean="0"/>
              <a:t>NWP</a:t>
            </a:r>
            <a:r>
              <a:rPr lang="en-US" sz="1100" dirty="0"/>
              <a:t>: </a:t>
            </a:r>
            <a:r>
              <a:rPr lang="en-US" sz="1100" b="1" dirty="0"/>
              <a:t>Weather Forecasting using Numerical Prediction Models </a:t>
            </a:r>
            <a:r>
              <a:rPr lang="en-US" sz="1100" dirty="0"/>
              <a:t>during April 18-  May 17, 2016 </a:t>
            </a:r>
            <a:r>
              <a:rPr lang="en-US" sz="1100" i="1" dirty="0"/>
              <a:t>(</a:t>
            </a:r>
            <a:r>
              <a:rPr lang="en-US" sz="1100" i="1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23 participants from 7 countries)</a:t>
            </a:r>
          </a:p>
          <a:p>
            <a:pPr marL="231775" indent="-231775">
              <a:lnSpc>
                <a:spcPct val="112000"/>
              </a:lnSpc>
              <a:buFont typeface="Wingdings" pitchFamily="2" charset="2"/>
              <a:buChar char="§"/>
            </a:pPr>
            <a:r>
              <a:rPr lang="en-US" sz="1100" u="sng" dirty="0" smtClean="0"/>
              <a:t>AFEA</a:t>
            </a:r>
            <a:r>
              <a:rPr lang="en-US" sz="1100" dirty="0"/>
              <a:t>: </a:t>
            </a:r>
            <a:r>
              <a:rPr lang="en-US" sz="1100" b="1" dirty="0"/>
              <a:t>Advances in Geospatial Tools in Forestry &amp; Ecology Applications </a:t>
            </a:r>
            <a:r>
              <a:rPr lang="en-US" sz="1100" dirty="0"/>
              <a:t>during May 23 - June 21, 2016 </a:t>
            </a:r>
            <a:endParaRPr lang="en-US" sz="1100" dirty="0" smtClean="0"/>
          </a:p>
          <a:p>
            <a:pPr algn="r">
              <a:lnSpc>
                <a:spcPct val="112000"/>
              </a:lnSpc>
            </a:pPr>
            <a:r>
              <a:rPr lang="en-US" sz="1100" i="1" dirty="0" smtClean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(</a:t>
            </a:r>
            <a:r>
              <a:rPr lang="en-US" sz="1100" i="1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20 participants from 9 countries)</a:t>
            </a:r>
          </a:p>
          <a:p>
            <a:pPr marL="231775" indent="-231775">
              <a:lnSpc>
                <a:spcPct val="112000"/>
              </a:lnSpc>
              <a:buFont typeface="Wingdings" pitchFamily="2" charset="2"/>
              <a:buChar char="§"/>
            </a:pPr>
            <a:r>
              <a:rPr lang="en-US" sz="1100" u="sng" dirty="0" smtClean="0"/>
              <a:t>SW</a:t>
            </a:r>
            <a:r>
              <a:rPr lang="en-US" sz="1100" dirty="0"/>
              <a:t>: Short Course on </a:t>
            </a:r>
            <a:r>
              <a:rPr lang="en-US" sz="1100" b="1" dirty="0" smtClean="0"/>
              <a:t>Space Weather </a:t>
            </a:r>
            <a:r>
              <a:rPr lang="en-US" sz="1100" dirty="0" smtClean="0"/>
              <a:t>at </a:t>
            </a:r>
            <a:r>
              <a:rPr lang="en-US" sz="1100" dirty="0"/>
              <a:t>PRL, Ahmedabad during May 9 - June 8, 2016 </a:t>
            </a:r>
            <a:r>
              <a:rPr lang="en-US" sz="1100" i="1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(13 participants from 6 countries)</a:t>
            </a:r>
          </a:p>
          <a:p>
            <a:pPr marL="231775" indent="-231775">
              <a:lnSpc>
                <a:spcPct val="112000"/>
              </a:lnSpc>
              <a:buFont typeface="Wingdings" pitchFamily="2" charset="2"/>
              <a:buChar char="§"/>
            </a:pPr>
            <a:r>
              <a:rPr lang="en-US" sz="1100" u="sng" dirty="0" smtClean="0"/>
              <a:t>DDLA</a:t>
            </a:r>
            <a:r>
              <a:rPr lang="en-US" sz="1100" dirty="0"/>
              <a:t>: </a:t>
            </a:r>
            <a:r>
              <a:rPr lang="en-US" sz="1100" b="1" dirty="0"/>
              <a:t>Disaster Damage and Loss Assessment in Natural Heritage and Cultural Sites using Geospatial Techniques</a:t>
            </a:r>
            <a:r>
              <a:rPr lang="en-US" sz="1100" dirty="0"/>
              <a:t>, September 11 – October 2, 2016 </a:t>
            </a:r>
            <a:r>
              <a:rPr lang="en-US" sz="1100" i="1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(24 participants from 11 countries)</a:t>
            </a:r>
          </a:p>
          <a:p>
            <a:pPr marL="231775" indent="-231775">
              <a:lnSpc>
                <a:spcPct val="112000"/>
              </a:lnSpc>
              <a:buFont typeface="Wingdings" pitchFamily="2" charset="2"/>
              <a:buChar char="§"/>
            </a:pPr>
            <a:r>
              <a:rPr lang="en-US" sz="1100" u="sng" dirty="0" smtClean="0"/>
              <a:t>SSM</a:t>
            </a:r>
            <a:r>
              <a:rPr lang="en-US" sz="1100" dirty="0"/>
              <a:t>: </a:t>
            </a:r>
            <a:r>
              <a:rPr lang="en-US" sz="1100" b="1" dirty="0"/>
              <a:t>Short course on Small Satellite Missions </a:t>
            </a:r>
            <a:r>
              <a:rPr lang="en-US" sz="1100" dirty="0"/>
              <a:t>jointly conducted by ISAC, Bengaluru &amp; IIRS, Dehradun during November 21 – December 02, 2016. (25 from 09 countries). 12 participants from 07 Countries sponsored by ASEAN also attended the </a:t>
            </a:r>
            <a:r>
              <a:rPr lang="en-US" sz="1100" dirty="0" smtClean="0"/>
              <a:t>course</a:t>
            </a:r>
          </a:p>
          <a:p>
            <a:pPr algn="r">
              <a:lnSpc>
                <a:spcPct val="112000"/>
              </a:lnSpc>
            </a:pPr>
            <a:r>
              <a:rPr lang="en-US" sz="1100" dirty="0" smtClean="0"/>
              <a:t> </a:t>
            </a:r>
            <a:r>
              <a:rPr lang="en-US" sz="1100" i="1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(37 from 14 countries)</a:t>
            </a:r>
            <a:endParaRPr lang="en-IN" sz="1100" i="1" dirty="0">
              <a:solidFill>
                <a:srgbClr val="9BBB59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 rot="16200000">
            <a:off x="-808272" y="2353469"/>
            <a:ext cx="2051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cs typeface="Arial" charset="0"/>
              </a:rPr>
              <a:t>Completed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sz="quarter" idx="10"/>
          </p:nvPr>
        </p:nvSpPr>
        <p:spPr>
          <a:xfrm>
            <a:off x="380790" y="5334000"/>
            <a:ext cx="8632092" cy="144206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115888" lvl="0" indent="-115888" defTabSz="457200">
              <a:lnSpc>
                <a:spcPct val="112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1200" dirty="0" smtClean="0"/>
              <a:t>22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</a:t>
            </a:r>
            <a:r>
              <a:rPr lang="en-US" sz="1200" dirty="0"/>
              <a:t>Post Graduate course in </a:t>
            </a:r>
            <a:r>
              <a:rPr lang="en-US" sz="1200" b="1" dirty="0"/>
              <a:t>RS&amp;GIS </a:t>
            </a:r>
            <a:r>
              <a:rPr lang="en-US" sz="1200" dirty="0"/>
              <a:t>at IIRS, </a:t>
            </a:r>
            <a:r>
              <a:rPr lang="en-US" sz="1200" dirty="0" smtClean="0"/>
              <a:t>Dehradun </a:t>
            </a:r>
            <a:r>
              <a:rPr lang="en-US" sz="1100" i="1" dirty="0" smtClean="0">
                <a:solidFill>
                  <a:schemeClr val="accent3">
                    <a:lumMod val="50000"/>
                  </a:schemeClr>
                </a:solidFill>
              </a:rPr>
              <a:t>(July </a:t>
            </a:r>
            <a:r>
              <a:rPr lang="en-US" sz="1100" i="1" dirty="0">
                <a:solidFill>
                  <a:schemeClr val="accent3">
                    <a:lumMod val="50000"/>
                  </a:schemeClr>
                </a:solidFill>
              </a:rPr>
              <a:t>1, 2017- March 31, 2018)</a:t>
            </a:r>
          </a:p>
          <a:p>
            <a:pPr marL="115888" lvl="0" indent="-115888" defTabSz="457200">
              <a:lnSpc>
                <a:spcPct val="112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1200" dirty="0" smtClean="0"/>
              <a:t>11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Post </a:t>
            </a:r>
            <a:r>
              <a:rPr lang="en-US" sz="1200" dirty="0"/>
              <a:t>Graduate course </a:t>
            </a:r>
            <a:r>
              <a:rPr lang="en-US" sz="1200" b="1" dirty="0"/>
              <a:t>in Satellite Communication </a:t>
            </a:r>
            <a:r>
              <a:rPr lang="en-US" sz="1200" dirty="0"/>
              <a:t>at SAC, Ahmedabad </a:t>
            </a:r>
            <a:r>
              <a:rPr lang="en-US" sz="1100" i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1100" i="1" dirty="0">
                <a:solidFill>
                  <a:schemeClr val="accent3">
                    <a:lumMod val="50000"/>
                  </a:schemeClr>
                </a:solidFill>
              </a:rPr>
              <a:t>August 1, 2017 to April 30, 2018)</a:t>
            </a:r>
          </a:p>
          <a:p>
            <a:pPr marL="115888" lvl="0" indent="-115888" defTabSz="457200">
              <a:lnSpc>
                <a:spcPct val="112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1200" dirty="0" smtClean="0"/>
              <a:t>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Post </a:t>
            </a:r>
            <a:r>
              <a:rPr lang="en-US" sz="1200" dirty="0"/>
              <a:t>Graduate course in </a:t>
            </a:r>
            <a:r>
              <a:rPr lang="en-US" sz="1200" b="1" dirty="0"/>
              <a:t>Global Navigation Satellite Systems </a:t>
            </a:r>
            <a:r>
              <a:rPr lang="en-US" sz="1200" dirty="0"/>
              <a:t>at SAC, </a:t>
            </a:r>
            <a:r>
              <a:rPr lang="en-US" sz="1200" dirty="0" smtClean="0"/>
              <a:t>Ahmedabad </a:t>
            </a:r>
            <a:r>
              <a:rPr lang="en-US" sz="1100" i="1" dirty="0" smtClean="0">
                <a:solidFill>
                  <a:schemeClr val="accent3">
                    <a:lumMod val="50000"/>
                  </a:schemeClr>
                </a:solidFill>
              </a:rPr>
              <a:t>(August </a:t>
            </a:r>
            <a:r>
              <a:rPr lang="en-US" sz="1100" i="1" dirty="0">
                <a:solidFill>
                  <a:schemeClr val="accent3">
                    <a:lumMod val="50000"/>
                  </a:schemeClr>
                </a:solidFill>
              </a:rPr>
              <a:t>1, 2017 to April 30, 2018)</a:t>
            </a:r>
          </a:p>
          <a:p>
            <a:pPr marL="115888" indent="-115888" defTabSz="457200">
              <a:lnSpc>
                <a:spcPct val="112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1200" dirty="0" smtClean="0"/>
              <a:t>Short </a:t>
            </a:r>
            <a:r>
              <a:rPr lang="en-US" sz="1200" dirty="0"/>
              <a:t>course on </a:t>
            </a:r>
            <a:r>
              <a:rPr lang="en-US" sz="1200" b="1" dirty="0" smtClean="0"/>
              <a:t>UAV &amp; </a:t>
            </a:r>
            <a:r>
              <a:rPr lang="en-US" sz="1200" b="1" dirty="0"/>
              <a:t>its </a:t>
            </a:r>
            <a:r>
              <a:rPr lang="en-US" sz="1200" b="1" dirty="0" smtClean="0"/>
              <a:t>applications with </a:t>
            </a:r>
            <a:r>
              <a:rPr lang="en-US" sz="1200" b="1" dirty="0"/>
              <a:t>special emphasis to </a:t>
            </a:r>
            <a:r>
              <a:rPr lang="en-US" sz="1200" b="1" dirty="0" smtClean="0"/>
              <a:t>DRR </a:t>
            </a:r>
            <a:r>
              <a:rPr lang="en-US" sz="1200" dirty="0"/>
              <a:t>at IIRS, </a:t>
            </a:r>
            <a:r>
              <a:rPr lang="en-US" sz="1200" dirty="0" smtClean="0"/>
              <a:t>Dehradun  </a:t>
            </a:r>
            <a:r>
              <a:rPr lang="en-US" sz="1100" i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1100" i="1" dirty="0">
                <a:solidFill>
                  <a:schemeClr val="accent3">
                    <a:lumMod val="50000"/>
                  </a:schemeClr>
                </a:solidFill>
              </a:rPr>
              <a:t>June-July, 2017)</a:t>
            </a:r>
          </a:p>
          <a:p>
            <a:pPr marL="115888" lvl="1" indent="-115888" defTabSz="457200">
              <a:lnSpc>
                <a:spcPct val="112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1200" dirty="0"/>
              <a:t>Short Course on </a:t>
            </a:r>
            <a:r>
              <a:rPr lang="en-US" sz="1200" b="1" dirty="0"/>
              <a:t>LiDAR Remote Sensing </a:t>
            </a:r>
            <a:r>
              <a:rPr lang="en-US" sz="1200" b="1" dirty="0" smtClean="0"/>
              <a:t>and </a:t>
            </a:r>
            <a:r>
              <a:rPr lang="en-US" sz="1200" b="1" dirty="0"/>
              <a:t>its Application </a:t>
            </a:r>
            <a:r>
              <a:rPr lang="en-US" sz="1200" dirty="0"/>
              <a:t>at IIRS</a:t>
            </a:r>
            <a:r>
              <a:rPr lang="en-US" sz="1200" dirty="0" smtClean="0"/>
              <a:t> </a:t>
            </a:r>
            <a:r>
              <a:rPr lang="en-US" sz="1100" i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1100" i="1" dirty="0">
                <a:solidFill>
                  <a:schemeClr val="accent3">
                    <a:lumMod val="50000"/>
                  </a:schemeClr>
                </a:solidFill>
              </a:rPr>
              <a:t>May 15, 2017 to May 26, 2017)</a:t>
            </a:r>
          </a:p>
          <a:p>
            <a:pPr marL="115888" lvl="0" indent="-115888" defTabSz="457200">
              <a:lnSpc>
                <a:spcPct val="112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1200" dirty="0" smtClean="0"/>
              <a:t>6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Short </a:t>
            </a:r>
            <a:r>
              <a:rPr lang="en-US" sz="1200" dirty="0"/>
              <a:t>course on </a:t>
            </a:r>
            <a:r>
              <a:rPr lang="en-US" sz="1200" b="1" dirty="0"/>
              <a:t>Small Satellite Missions </a:t>
            </a:r>
            <a:r>
              <a:rPr lang="en-US" sz="1200" dirty="0"/>
              <a:t>at IIRS, Dehradun and ISAC, </a:t>
            </a:r>
            <a:r>
              <a:rPr lang="en-US" sz="1200" dirty="0" smtClean="0"/>
              <a:t>Bengaluru </a:t>
            </a:r>
            <a:r>
              <a:rPr lang="en-US" sz="1100" i="1" dirty="0" smtClean="0">
                <a:solidFill>
                  <a:schemeClr val="accent3">
                    <a:lumMod val="50000"/>
                  </a:schemeClr>
                </a:solidFill>
              </a:rPr>
              <a:t>(November-December</a:t>
            </a:r>
            <a:r>
              <a:rPr lang="en-US" sz="1100" i="1" dirty="0">
                <a:solidFill>
                  <a:schemeClr val="accent3">
                    <a:lumMod val="50000"/>
                  </a:schemeClr>
                </a:solidFill>
              </a:rPr>
              <a:t>, 2017)</a:t>
            </a:r>
          </a:p>
          <a:p>
            <a:pPr marL="115888" lvl="0" indent="-115888" defTabSz="457200">
              <a:lnSpc>
                <a:spcPct val="112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1200" dirty="0"/>
              <a:t>Short Course on </a:t>
            </a:r>
            <a:r>
              <a:rPr lang="en-US" sz="1200" b="1" dirty="0"/>
              <a:t>Weather Forecasting using </a:t>
            </a:r>
            <a:r>
              <a:rPr lang="en-US" sz="1200" b="1" dirty="0" smtClean="0"/>
              <a:t>NWP Models </a:t>
            </a:r>
            <a:r>
              <a:rPr lang="en-US" sz="1200" dirty="0"/>
              <a:t>at SAC </a:t>
            </a:r>
            <a:r>
              <a:rPr lang="en-US" sz="1100" i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1100" i="1" dirty="0">
                <a:solidFill>
                  <a:schemeClr val="accent3">
                    <a:lumMod val="50000"/>
                  </a:schemeClr>
                </a:solidFill>
              </a:rPr>
              <a:t>July 03-14, 2017)</a:t>
            </a:r>
          </a:p>
          <a:p>
            <a:pPr>
              <a:lnSpc>
                <a:spcPct val="112000"/>
              </a:lnSpc>
              <a:spcBef>
                <a:spcPts val="0"/>
              </a:spcBef>
            </a:pPr>
            <a:endParaRPr lang="en-US" sz="1600" dirty="0"/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402282" y="4038600"/>
            <a:ext cx="8610600" cy="120154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marL="292100" indent="-292100" algn="ctr">
              <a:lnSpc>
                <a:spcPct val="113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US" sz="700" dirty="0"/>
          </a:p>
          <a:p>
            <a:pPr marL="292100" indent="-292100">
              <a:lnSpc>
                <a:spcPct val="113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1100" dirty="0" smtClean="0"/>
              <a:t>21</a:t>
            </a:r>
            <a:r>
              <a:rPr lang="en-US" sz="1100" baseline="30000" dirty="0" smtClean="0"/>
              <a:t>st</a:t>
            </a:r>
            <a:r>
              <a:rPr lang="en-US" sz="1100" dirty="0" smtClean="0"/>
              <a:t>  </a:t>
            </a:r>
            <a:r>
              <a:rPr lang="en-US" sz="1100" dirty="0"/>
              <a:t>PG course on </a:t>
            </a:r>
            <a:r>
              <a:rPr lang="en-US" sz="1100" b="1" dirty="0"/>
              <a:t>‘RS &amp; GIS’ </a:t>
            </a:r>
            <a:r>
              <a:rPr lang="en-US" sz="1100" dirty="0"/>
              <a:t>at IIRS, Dehradun (July 1, 2016 - Mar.31, 2017</a:t>
            </a:r>
            <a:r>
              <a:rPr lang="en-US" sz="1100" dirty="0" smtClean="0"/>
              <a:t>) </a:t>
            </a:r>
            <a:r>
              <a:rPr lang="en-US" sz="1100" i="1" dirty="0" smtClean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(19 </a:t>
            </a:r>
            <a:r>
              <a:rPr lang="en-US" sz="1100" i="1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participants from </a:t>
            </a:r>
            <a:r>
              <a:rPr lang="en-US" sz="1100" i="1" dirty="0" smtClean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11 </a:t>
            </a:r>
            <a:r>
              <a:rPr lang="en-US" sz="1100" i="1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countries)</a:t>
            </a:r>
          </a:p>
          <a:p>
            <a:pPr marL="292100" indent="-292100">
              <a:lnSpc>
                <a:spcPct val="113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US" sz="300" dirty="0" smtClean="0"/>
          </a:p>
          <a:p>
            <a:pPr marL="292100" indent="-292100">
              <a:lnSpc>
                <a:spcPct val="113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1100" dirty="0" smtClean="0"/>
              <a:t>10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PG course in ‘</a:t>
            </a:r>
            <a:r>
              <a:rPr lang="en-US" sz="1100" b="1" dirty="0" smtClean="0"/>
              <a:t>Satellite Meteorology and Global Climate</a:t>
            </a:r>
            <a:r>
              <a:rPr lang="en-US" sz="1100" dirty="0" smtClean="0"/>
              <a:t>’ at SAC Ahmedabad (August 1, 2016 - April 30, 2017). </a:t>
            </a:r>
            <a:r>
              <a:rPr lang="en-US" sz="1100" i="1" dirty="0" smtClean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[13 </a:t>
            </a:r>
            <a:r>
              <a:rPr lang="en-US" sz="1100" i="1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participants from </a:t>
            </a:r>
            <a:r>
              <a:rPr lang="en-US" sz="1100" i="1" dirty="0" smtClean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07 countries]</a:t>
            </a:r>
            <a:endParaRPr lang="en-US" sz="1100" i="1" dirty="0">
              <a:solidFill>
                <a:srgbClr val="9BBB59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92100" indent="-292100">
              <a:lnSpc>
                <a:spcPct val="113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US" sz="500" dirty="0" smtClean="0"/>
          </a:p>
          <a:p>
            <a:pPr marL="292100" indent="-292100">
              <a:lnSpc>
                <a:spcPct val="113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1100" dirty="0" smtClean="0"/>
              <a:t>10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PG course in ‘</a:t>
            </a:r>
            <a:r>
              <a:rPr lang="en-US" sz="1100" b="1" dirty="0" smtClean="0"/>
              <a:t>Space and Atmospheric Sciences</a:t>
            </a:r>
            <a:r>
              <a:rPr lang="en-US" sz="1100" dirty="0" smtClean="0"/>
              <a:t>’ at PRL Ahmedabad (August 1, 2016 - April 30, 2017). </a:t>
            </a:r>
            <a:r>
              <a:rPr lang="en-US" sz="1100" i="1" dirty="0" smtClean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[12 </a:t>
            </a:r>
            <a:r>
              <a:rPr lang="en-US" sz="1100" i="1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participants from </a:t>
            </a:r>
            <a:r>
              <a:rPr lang="en-US" sz="1100" i="1" dirty="0" smtClean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02 countries]</a:t>
            </a:r>
            <a:endParaRPr lang="en-US" sz="1100" b="1" dirty="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 rot="16200000">
            <a:off x="-560568" y="4442902"/>
            <a:ext cx="1442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  <a:cs typeface="Arial" charset="0"/>
              </a:rPr>
              <a:t>In progress</a:t>
            </a:r>
            <a:endParaRPr lang="en-US" b="1" dirty="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 rot="16200000">
            <a:off x="-493068" y="6025634"/>
            <a:ext cx="12954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  <a:cs typeface="Arial" charset="0"/>
              </a:rPr>
              <a:t>In Future</a:t>
            </a:r>
            <a:endParaRPr lang="en-US" b="1" dirty="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7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447800"/>
            <a:ext cx="8153400" cy="5181600"/>
          </a:xfrm>
          <a:solidFill>
            <a:srgbClr val="DDDDDD">
              <a:alpha val="50196"/>
            </a:srgbClr>
          </a:solidFill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Multi-cultural </a:t>
            </a:r>
            <a:r>
              <a:rPr lang="en-US" dirty="0"/>
              <a:t>environment creates obstacles and opportunities for research </a:t>
            </a:r>
            <a:r>
              <a:rPr lang="en-US" dirty="0" smtClean="0"/>
              <a:t>and learning. </a:t>
            </a:r>
          </a:p>
          <a:p>
            <a:endParaRPr lang="en-US" dirty="0" smtClean="0"/>
          </a:p>
          <a:p>
            <a:r>
              <a:rPr lang="en-US" dirty="0" smtClean="0"/>
              <a:t>Students/trainees come </a:t>
            </a:r>
            <a:r>
              <a:rPr lang="en-US" dirty="0"/>
              <a:t>from different higher education systems each with a unique mission, history, and societal </a:t>
            </a:r>
            <a:r>
              <a:rPr lang="en-US" dirty="0" smtClean="0"/>
              <a:t>context</a:t>
            </a:r>
          </a:p>
          <a:p>
            <a:endParaRPr lang="en-US" dirty="0" smtClean="0"/>
          </a:p>
          <a:p>
            <a:r>
              <a:rPr lang="en-US" dirty="0"/>
              <a:t>Learning and teaching styles differ depending on cultural identity and heritage.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Question is how to bridge differences </a:t>
            </a:r>
            <a:r>
              <a:rPr lang="en-US" dirty="0"/>
              <a:t>in culturally dependent learning and teaching styles related to cultural identity and </a:t>
            </a:r>
            <a:r>
              <a:rPr lang="en-US" dirty="0" smtClean="0"/>
              <a:t>heritage</a:t>
            </a:r>
          </a:p>
          <a:p>
            <a:endParaRPr lang="en-US" dirty="0" smtClean="0"/>
          </a:p>
          <a:p>
            <a:r>
              <a:rPr lang="en-US" dirty="0" smtClean="0"/>
              <a:t>This calls for specific feedback </a:t>
            </a:r>
            <a:r>
              <a:rPr lang="en-US" dirty="0" smtClean="0">
                <a:solidFill>
                  <a:schemeClr val="tx1"/>
                </a:solidFill>
              </a:rPr>
              <a:t>Questionnaire </a:t>
            </a:r>
            <a:r>
              <a:rPr lang="en-US" dirty="0" smtClean="0"/>
              <a:t>that helps to understand how the students feel about current courses offered.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r>
              <a:rPr lang="en-US" dirty="0"/>
              <a:t>Challenges in multi-cultural </a:t>
            </a:r>
            <a:r>
              <a:rPr lang="en-US" dirty="0" smtClean="0"/>
              <a:t>/ </a:t>
            </a:r>
          </a:p>
          <a:p>
            <a:r>
              <a:rPr lang="en-US" dirty="0" smtClean="0"/>
              <a:t>multi-ethnic learning </a:t>
            </a:r>
            <a:r>
              <a:rPr lang="en-US" dirty="0"/>
              <a:t>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38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103165" y="2578272"/>
            <a:ext cx="2057400" cy="139065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219200"/>
            <a:ext cx="9144000" cy="5486400"/>
          </a:xfrm>
          <a:solidFill>
            <a:srgbClr val="DDDDDD">
              <a:alpha val="50196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A.  Education</a:t>
            </a:r>
            <a:r>
              <a:rPr lang="en-US" sz="1600" b="1" dirty="0">
                <a:solidFill>
                  <a:srgbClr val="FF0000"/>
                </a:solidFill>
              </a:rPr>
              <a:t>/ Academic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804863" lvl="1" indent="-347663">
              <a:buFont typeface="+mj-lt"/>
              <a:buAutoNum type="arabicPeriod"/>
            </a:pPr>
            <a:r>
              <a:rPr lang="en-US" sz="1250" b="1" dirty="0"/>
              <a:t>Are you able to follow the rigor in Mathematics w.r.t to your earlier education in your country? </a:t>
            </a:r>
          </a:p>
          <a:p>
            <a:pPr marL="804863" lvl="1" indent="-347663">
              <a:buFont typeface="+mj-lt"/>
              <a:buAutoNum type="arabicPeriod"/>
            </a:pPr>
            <a:r>
              <a:rPr lang="en-US" sz="1250" b="1" dirty="0"/>
              <a:t>Are you able to follow the rigor in Physics w.r.t to your earlier education in your country?</a:t>
            </a:r>
          </a:p>
          <a:p>
            <a:pPr marL="804863" lvl="1" indent="-347663">
              <a:buFont typeface="+mj-lt"/>
              <a:buAutoNum type="arabicPeriod"/>
            </a:pPr>
            <a:r>
              <a:rPr lang="en-US" sz="1250" b="1" dirty="0"/>
              <a:t>Do you feel this course is more technology or Application oriented?</a:t>
            </a:r>
          </a:p>
          <a:p>
            <a:pPr marL="804863" lvl="1" indent="-347663">
              <a:buFont typeface="+mj-lt"/>
              <a:buAutoNum type="arabicPeriod"/>
            </a:pPr>
            <a:r>
              <a:rPr lang="en-US" sz="1250" b="1" dirty="0"/>
              <a:t>Do you feel that the field tours/ excursion were adequate?</a:t>
            </a:r>
          </a:p>
          <a:p>
            <a:pPr marL="804863" lvl="1" indent="-347663">
              <a:buFont typeface="+mj-lt"/>
              <a:buAutoNum type="arabicPeriod"/>
            </a:pPr>
            <a:r>
              <a:rPr lang="en-US" sz="1250" b="1" dirty="0"/>
              <a:t>How do you rate the structure and organization of the course?</a:t>
            </a:r>
          </a:p>
          <a:p>
            <a:pPr marL="804863" lvl="1" indent="-347663">
              <a:buFont typeface="+mj-lt"/>
              <a:buAutoNum type="arabicPeriod"/>
            </a:pPr>
            <a:r>
              <a:rPr lang="en-US" sz="1250" b="1" dirty="0"/>
              <a:t>How do you compare yourself in a classroom in your country vis-à-vis at </a:t>
            </a:r>
            <a:r>
              <a:rPr lang="en-US" sz="1250" b="1" dirty="0" smtClean="0"/>
              <a:t>IIRS?</a:t>
            </a:r>
          </a:p>
          <a:p>
            <a:pPr marL="804863" lvl="1" indent="-347663">
              <a:buFont typeface="+mj-lt"/>
              <a:buAutoNum type="arabicPeriod"/>
            </a:pPr>
            <a:r>
              <a:rPr lang="en-US" sz="1250" b="1" dirty="0"/>
              <a:t>How do you rate your proficiency of English?</a:t>
            </a:r>
          </a:p>
          <a:p>
            <a:pPr marL="804863" lvl="1" indent="-347663">
              <a:buFont typeface="+mj-lt"/>
              <a:buAutoNum type="arabicPeriod"/>
            </a:pPr>
            <a:r>
              <a:rPr lang="en-US" sz="1250" b="1" dirty="0"/>
              <a:t>Do you think knowledge of English was or could be an obstacle at IIRS?</a:t>
            </a:r>
          </a:p>
          <a:p>
            <a:pPr marL="804863" lvl="1" indent="-347663">
              <a:buFont typeface="+mj-lt"/>
              <a:buAutoNum type="arabicPeriod"/>
            </a:pPr>
            <a:r>
              <a:rPr lang="en-US" sz="1250" b="1" dirty="0"/>
              <a:t>Were you able to apprehend the lectures taught in English?</a:t>
            </a:r>
          </a:p>
          <a:p>
            <a:pPr marL="804863" lvl="1" indent="-347663">
              <a:buFont typeface="+mj-lt"/>
              <a:buAutoNum type="arabicPeriod"/>
            </a:pPr>
            <a:r>
              <a:rPr lang="en-US" sz="1250" b="1" dirty="0"/>
              <a:t>At any point of time did you feel the need of translator?</a:t>
            </a:r>
          </a:p>
          <a:p>
            <a:pPr marL="804863" lvl="1" indent="-347663">
              <a:buFont typeface="+mj-lt"/>
              <a:buAutoNum type="arabicPeriod"/>
            </a:pPr>
            <a:r>
              <a:rPr lang="en-US" sz="1250" b="1" dirty="0"/>
              <a:t>Were you able to understand the pace of the lecturer?</a:t>
            </a:r>
          </a:p>
          <a:p>
            <a:pPr marL="804863" lvl="1" indent="-347663">
              <a:buFont typeface="+mj-lt"/>
              <a:buAutoNum type="arabicPeriod"/>
            </a:pPr>
            <a:r>
              <a:rPr lang="en-US" sz="1250" b="1" dirty="0"/>
              <a:t>Do you think you were able to build a good rapport with your regular / guest faculty at IIRS? </a:t>
            </a:r>
          </a:p>
          <a:p>
            <a:pPr marL="804863" lvl="1" indent="-347663">
              <a:buFont typeface="+mj-lt"/>
              <a:buAutoNum type="arabicPeriod"/>
            </a:pPr>
            <a:r>
              <a:rPr lang="en-US" sz="1250" b="1" dirty="0"/>
              <a:t>Would there be enough audience for a similar course in your country? </a:t>
            </a:r>
          </a:p>
          <a:p>
            <a:pPr marL="804863" lvl="1" indent="-347663">
              <a:buFont typeface="+mj-lt"/>
              <a:buAutoNum type="arabicPeriod"/>
            </a:pPr>
            <a:r>
              <a:rPr lang="en-US" sz="1250" b="1" dirty="0"/>
              <a:t>Were the practical, case studies and exercises used, interesting and useful </a:t>
            </a:r>
            <a:r>
              <a:rPr lang="en-US" sz="1250" b="1" dirty="0" smtClean="0"/>
              <a:t>to your needs?</a:t>
            </a:r>
          </a:p>
          <a:p>
            <a:pPr marL="804863" lvl="1" indent="-347663">
              <a:buFont typeface="+mj-lt"/>
              <a:buAutoNum type="arabicPeriod"/>
            </a:pPr>
            <a:r>
              <a:rPr lang="en-US" sz="1250" b="1" dirty="0"/>
              <a:t>The facilitator encouraged participation and questions.</a:t>
            </a:r>
          </a:p>
          <a:p>
            <a:pPr marL="804863" lvl="1" indent="-347663">
              <a:buFont typeface="+mj-lt"/>
              <a:buAutoNum type="arabicPeriod"/>
            </a:pPr>
            <a:r>
              <a:rPr lang="en-US" sz="1250" b="1" dirty="0"/>
              <a:t>Do you think the Academic environment influences the quality of education at IIRS?</a:t>
            </a:r>
          </a:p>
          <a:p>
            <a:pPr marL="804863" lvl="1" indent="-347663">
              <a:buFont typeface="+mj-lt"/>
              <a:buAutoNum type="arabicPeriod"/>
            </a:pPr>
            <a:r>
              <a:rPr lang="en-US" sz="1250" b="1" dirty="0"/>
              <a:t>What should be the ideal size of classroom (in terms of student strength) at IIRS? </a:t>
            </a:r>
          </a:p>
          <a:p>
            <a:pPr marL="804863" lvl="1" indent="-347663">
              <a:buFont typeface="+mj-lt"/>
              <a:buAutoNum type="arabicPeriod"/>
            </a:pPr>
            <a:r>
              <a:rPr lang="en-US" sz="1250" b="1" dirty="0"/>
              <a:t>Whether refresher material was required before commencement of the course?</a:t>
            </a:r>
          </a:p>
          <a:p>
            <a:pPr marL="804863" lvl="1" indent="-347663">
              <a:buFont typeface="+mj-lt"/>
              <a:buAutoNum type="arabicPeriod"/>
            </a:pPr>
            <a:r>
              <a:rPr lang="en-US" sz="1250" b="1" dirty="0"/>
              <a:t>Did you ever feel requirement of attending additional/ special session after regular classes</a:t>
            </a:r>
            <a:r>
              <a:rPr lang="en-US" sz="1250" b="1" dirty="0" smtClean="0"/>
              <a:t>?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sz="1200" dirty="0" smtClean="0"/>
          </a:p>
          <a:p>
            <a:pPr marL="914400" lvl="1" indent="-457200">
              <a:buFont typeface="+mj-lt"/>
              <a:buAutoNum type="arabicPeriod"/>
            </a:pPr>
            <a:endParaRPr lang="en-US" sz="1200" dirty="0" smtClean="0"/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Survey of International </a:t>
            </a:r>
            <a:r>
              <a:rPr lang="en-US" b="1" dirty="0" smtClean="0">
                <a:solidFill>
                  <a:prstClr val="white"/>
                </a:solidFill>
              </a:rPr>
              <a:t>Participants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Questionnaire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2578272"/>
            <a:ext cx="2276475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200" dirty="0">
                <a:latin typeface="Arial" pitchFamily="34" charset="0"/>
                <a:cs typeface="Arial" pitchFamily="34" charset="0"/>
              </a:rPr>
              <a:t>Rating Scale: 4 Point </a:t>
            </a:r>
          </a:p>
          <a:p>
            <a:pPr algn="l" rtl="0" latinLnBrk="1" hangingPunct="0"/>
            <a:r>
              <a:rPr lang="en-US" sz="1200" dirty="0">
                <a:latin typeface="Arial" pitchFamily="34" charset="0"/>
                <a:cs typeface="Arial" pitchFamily="34" charset="0"/>
              </a:rPr>
              <a:t>Agreement : 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l" rtl="0" latinLnBrk="1" hangingPunct="0"/>
            <a:r>
              <a:rPr lang="en-US" sz="12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 large extent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Score 4</a:t>
            </a:r>
          </a:p>
          <a:p>
            <a:pPr algn="l" rtl="0" latinLnBrk="1" hangingPunct="0"/>
            <a:r>
              <a:rPr lang="en-US" sz="1200" dirty="0" smtClean="0">
                <a:latin typeface="Arial" pitchFamily="34" charset="0"/>
                <a:cs typeface="Arial" pitchFamily="34" charset="0"/>
              </a:rPr>
              <a:t>To some extent   : Score 3</a:t>
            </a:r>
          </a:p>
          <a:p>
            <a:pPr algn="l" rtl="0" latinLnBrk="1" hangingPunct="0"/>
            <a:r>
              <a:rPr lang="en-US" sz="1200" dirty="0" smtClean="0">
                <a:latin typeface="Arial" pitchFamily="34" charset="0"/>
                <a:cs typeface="Arial" pitchFamily="34" charset="0"/>
              </a:rPr>
              <a:t>Very little	      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Score 2</a:t>
            </a:r>
          </a:p>
          <a:p>
            <a:pPr algn="l" rtl="0" latinLnBrk="1" hangingPunct="0"/>
            <a:r>
              <a:rPr lang="en-US" sz="1200" dirty="0" smtClean="0">
                <a:latin typeface="Arial" pitchFamily="34" charset="0"/>
                <a:cs typeface="Arial" pitchFamily="34" charset="0"/>
              </a:rPr>
              <a:t>Not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at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all 	      : Score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1</a:t>
            </a:r>
            <a:endParaRPr lang="en-US" sz="12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l" rtl="0" latinLnBrk="1" hangingPunct="0"/>
            <a:endParaRPr lang="en-US" sz="12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l" rtl="0" latinLnBrk="1" hangingPunct="0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4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6858000" cy="5562600"/>
          </a:xfrm>
        </p:spPr>
        <p:txBody>
          <a:bodyPr/>
          <a:lstStyle/>
          <a:p>
            <a:pPr marL="0" lvl="1" indent="0" algn="l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B. Benefit </a:t>
            </a:r>
            <a:r>
              <a:rPr lang="en-US" sz="1400" b="1" dirty="0">
                <a:solidFill>
                  <a:srgbClr val="FF0000"/>
                </a:solidFill>
              </a:rPr>
              <a:t>of the </a:t>
            </a:r>
            <a:r>
              <a:rPr lang="en-US" sz="1400" b="1" dirty="0" smtClean="0">
                <a:solidFill>
                  <a:srgbClr val="FF0000"/>
                </a:solidFill>
              </a:rPr>
              <a:t>courses</a:t>
            </a:r>
          </a:p>
          <a:p>
            <a:pPr marL="576263" lvl="1" indent="-347663">
              <a:spcBef>
                <a:spcPts val="300"/>
              </a:spcBef>
              <a:buFont typeface="+mj-lt"/>
              <a:buAutoNum type="arabicPeriod" startAt="20"/>
            </a:pPr>
            <a:r>
              <a:rPr lang="en-US" sz="1200" dirty="0"/>
              <a:t>Have you acquired information and knowledge that is new to you?</a:t>
            </a:r>
          </a:p>
          <a:p>
            <a:pPr marL="576263" lvl="1" indent="-347663">
              <a:spcBef>
                <a:spcPts val="300"/>
              </a:spcBef>
              <a:buFont typeface="+mj-lt"/>
              <a:buAutoNum type="arabicPeriod" startAt="20"/>
            </a:pPr>
            <a:r>
              <a:rPr lang="en-US" sz="1200" dirty="0"/>
              <a:t>The content of this course matched announced objectives?</a:t>
            </a:r>
          </a:p>
          <a:p>
            <a:pPr marL="576263" lvl="1" indent="-347663">
              <a:spcBef>
                <a:spcPts val="300"/>
              </a:spcBef>
              <a:buFont typeface="+mj-lt"/>
              <a:buAutoNum type="arabicPeriod" startAt="20"/>
            </a:pPr>
            <a:r>
              <a:rPr lang="en-US" sz="1200" dirty="0"/>
              <a:t>Did you had opportunities to discuss issues of interest with other participants?</a:t>
            </a:r>
          </a:p>
          <a:p>
            <a:pPr marL="576263" lvl="1" indent="-347663">
              <a:spcBef>
                <a:spcPts val="300"/>
              </a:spcBef>
              <a:buFont typeface="+mj-lt"/>
              <a:buAutoNum type="arabicPeriod" startAt="20"/>
            </a:pPr>
            <a:r>
              <a:rPr lang="en-US" sz="1200" dirty="0"/>
              <a:t>Would  you recommend this training to your colleagues ?</a:t>
            </a:r>
          </a:p>
          <a:p>
            <a:pPr marL="576263" lvl="1" indent="-347663">
              <a:spcBef>
                <a:spcPts val="300"/>
              </a:spcBef>
              <a:buFont typeface="+mj-lt"/>
              <a:buAutoNum type="arabicPeriod" startAt="20"/>
            </a:pPr>
            <a:r>
              <a:rPr lang="en-US" sz="1200" dirty="0"/>
              <a:t>Were there any unexpected areas of learning for you? </a:t>
            </a:r>
          </a:p>
          <a:p>
            <a:pPr marL="576263" lvl="1" indent="-347663">
              <a:spcBef>
                <a:spcPts val="300"/>
              </a:spcBef>
              <a:buFont typeface="+mj-lt"/>
              <a:buAutoNum type="arabicPeriod" startAt="20"/>
            </a:pPr>
            <a:r>
              <a:rPr lang="en-US" sz="1200" dirty="0"/>
              <a:t>After this course will you be able to handle RS and GIS projects? </a:t>
            </a:r>
          </a:p>
          <a:p>
            <a:pPr marL="576263" lvl="1" indent="-347663">
              <a:spcBef>
                <a:spcPts val="300"/>
              </a:spcBef>
              <a:buFont typeface="+mj-lt"/>
              <a:buAutoNum type="arabicPeriod" startAt="20"/>
            </a:pPr>
            <a:r>
              <a:rPr lang="en-US" sz="1200" dirty="0"/>
              <a:t>Do you think the training you got at IIRS will help in your current job?</a:t>
            </a:r>
          </a:p>
          <a:p>
            <a:pPr marL="576263" lvl="1" indent="-347663">
              <a:spcBef>
                <a:spcPts val="300"/>
              </a:spcBef>
              <a:buFont typeface="+mj-lt"/>
              <a:buAutoNum type="arabicPeriod" startAt="20"/>
            </a:pPr>
            <a:r>
              <a:rPr lang="en-US" sz="1200" dirty="0"/>
              <a:t>Do you think the training you got at IIRS will help you get a new / better job?</a:t>
            </a:r>
          </a:p>
          <a:p>
            <a:pPr marL="576263" lvl="1" indent="-576263" algn="l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C. General Ambience</a:t>
            </a:r>
            <a:endParaRPr lang="en-US" sz="1400" b="1" dirty="0">
              <a:solidFill>
                <a:srgbClr val="FF0000"/>
              </a:solidFill>
            </a:endParaRPr>
          </a:p>
          <a:p>
            <a:pPr marL="576263" lvl="1" indent="-347663">
              <a:spcBef>
                <a:spcPts val="300"/>
              </a:spcBef>
              <a:buFont typeface="+mj-lt"/>
              <a:buAutoNum type="arabicPeriod" startAt="29"/>
            </a:pPr>
            <a:r>
              <a:rPr lang="en-US" sz="1200" dirty="0" smtClean="0"/>
              <a:t>Was </a:t>
            </a:r>
            <a:r>
              <a:rPr lang="en-US" sz="1200" dirty="0"/>
              <a:t>the class composition adequate and did not hinder the learning process</a:t>
            </a:r>
            <a:r>
              <a:rPr lang="en-US" sz="1200" dirty="0" smtClean="0"/>
              <a:t>? (Yes/No)</a:t>
            </a:r>
            <a:endParaRPr lang="en-US" sz="1200" dirty="0"/>
          </a:p>
          <a:p>
            <a:pPr marL="576263" lvl="1" indent="-347663">
              <a:spcBef>
                <a:spcPts val="300"/>
              </a:spcBef>
              <a:buFont typeface="+mj-lt"/>
              <a:buAutoNum type="arabicPeriod" startAt="29"/>
            </a:pPr>
            <a:r>
              <a:rPr lang="en-US" sz="1200" dirty="0"/>
              <a:t>Participants should be only from the same geographical </a:t>
            </a:r>
            <a:r>
              <a:rPr lang="en-US" sz="1200" dirty="0" smtClean="0"/>
              <a:t>region? </a:t>
            </a:r>
            <a:r>
              <a:rPr lang="en-US" sz="1200" dirty="0"/>
              <a:t>(Yes/No)</a:t>
            </a:r>
          </a:p>
          <a:p>
            <a:pPr marL="576263" lvl="1" indent="-347663">
              <a:spcBef>
                <a:spcPts val="300"/>
              </a:spcBef>
              <a:buFont typeface="+mj-lt"/>
              <a:buAutoNum type="arabicPeriod" startAt="29"/>
            </a:pPr>
            <a:r>
              <a:rPr lang="en-US" sz="1200" dirty="0" smtClean="0"/>
              <a:t>Multi-ethnic </a:t>
            </a:r>
            <a:r>
              <a:rPr lang="en-US" sz="1200" dirty="0"/>
              <a:t>class composition does not affect the learning </a:t>
            </a:r>
            <a:r>
              <a:rPr lang="en-US" sz="1200" dirty="0" smtClean="0"/>
              <a:t>process ?</a:t>
            </a:r>
            <a:r>
              <a:rPr lang="en-US" sz="1200" dirty="0"/>
              <a:t> (Yes/No)</a:t>
            </a:r>
          </a:p>
          <a:p>
            <a:pPr marL="576263" lvl="1" indent="-347663">
              <a:spcBef>
                <a:spcPts val="300"/>
              </a:spcBef>
              <a:buFont typeface="+mj-lt"/>
              <a:buAutoNum type="arabicPeriod" startAt="29"/>
            </a:pPr>
            <a:r>
              <a:rPr lang="en-US" sz="1200" dirty="0" smtClean="0"/>
              <a:t>Educational </a:t>
            </a:r>
            <a:r>
              <a:rPr lang="en-US" sz="1200" dirty="0"/>
              <a:t>background diversity does not affect the learning </a:t>
            </a:r>
            <a:r>
              <a:rPr lang="en-US" sz="1200" dirty="0" smtClean="0"/>
              <a:t>process? </a:t>
            </a:r>
            <a:r>
              <a:rPr lang="en-US" sz="1200" dirty="0"/>
              <a:t>(Yes/No)</a:t>
            </a:r>
          </a:p>
          <a:p>
            <a:pPr marL="576263" lvl="1" indent="-347663">
              <a:spcBef>
                <a:spcPts val="300"/>
              </a:spcBef>
              <a:buFont typeface="+mj-lt"/>
              <a:buAutoNum type="arabicPeriod" startAt="29"/>
            </a:pPr>
            <a:r>
              <a:rPr lang="en-US" sz="1200" dirty="0" smtClean="0"/>
              <a:t>How </a:t>
            </a:r>
            <a:r>
              <a:rPr lang="en-US" sz="1200" dirty="0"/>
              <a:t>effective are your general working practices e.g. time management? </a:t>
            </a:r>
          </a:p>
          <a:p>
            <a:pPr marL="576263" lvl="1" indent="-347663">
              <a:spcBef>
                <a:spcPts val="300"/>
              </a:spcBef>
              <a:buFont typeface="+mj-lt"/>
              <a:buAutoNum type="arabicPeriod" startAt="29"/>
            </a:pPr>
            <a:r>
              <a:rPr lang="en-US" sz="1200" dirty="0"/>
              <a:t>What are your hobbies (apart from studies)?  </a:t>
            </a:r>
          </a:p>
          <a:p>
            <a:pPr marL="576263" lvl="1" indent="-347663">
              <a:spcBef>
                <a:spcPts val="300"/>
              </a:spcBef>
              <a:buFont typeface="+mj-lt"/>
              <a:buAutoNum type="arabicPeriod" startAt="29"/>
            </a:pPr>
            <a:r>
              <a:rPr lang="en-US" sz="1200" dirty="0"/>
              <a:t>What is the approximate travel time from your country to IIRS?</a:t>
            </a:r>
          </a:p>
          <a:p>
            <a:pPr marL="576263" lvl="1" indent="-347663">
              <a:spcBef>
                <a:spcPts val="300"/>
              </a:spcBef>
              <a:buFont typeface="+mj-lt"/>
              <a:buAutoNum type="arabicPeriod" startAt="29"/>
            </a:pPr>
            <a:r>
              <a:rPr lang="en-US" sz="1200" dirty="0"/>
              <a:t>Do you think there is cultural bias in the field of education in your country?</a:t>
            </a:r>
          </a:p>
          <a:p>
            <a:pPr marL="576263" lvl="1" indent="-347663">
              <a:spcBef>
                <a:spcPts val="300"/>
              </a:spcBef>
              <a:buFont typeface="+mj-lt"/>
              <a:buAutoNum type="arabicPeriod" startAt="29"/>
            </a:pPr>
            <a:r>
              <a:rPr lang="en-US" sz="1200" dirty="0"/>
              <a:t>Do you think the long separation from your family and friends during your stay at IIRS, adversely impacts your ability to absorb the education imparted at IIRS?</a:t>
            </a:r>
          </a:p>
          <a:p>
            <a:pPr marL="576263" lvl="1" indent="-347663">
              <a:spcBef>
                <a:spcPts val="300"/>
              </a:spcBef>
              <a:buFont typeface="+mj-lt"/>
              <a:buAutoNum type="arabicPeriod" startAt="29"/>
            </a:pPr>
            <a:r>
              <a:rPr lang="en-US" sz="1200" dirty="0"/>
              <a:t>Do you think there is cultural bias in teaching at IIRS?</a:t>
            </a:r>
          </a:p>
          <a:p>
            <a:pPr marL="576263" lvl="1" indent="-347663">
              <a:spcBef>
                <a:spcPts val="300"/>
              </a:spcBef>
              <a:buFont typeface="+mj-lt"/>
              <a:buAutoNum type="arabicPeriod" startAt="29"/>
            </a:pPr>
            <a:r>
              <a:rPr lang="en-US" sz="1200" dirty="0"/>
              <a:t>Would you like to come to IIRS for another course? </a:t>
            </a:r>
          </a:p>
          <a:p>
            <a:pPr marL="576263" lvl="1" indent="-347663">
              <a:spcBef>
                <a:spcPts val="300"/>
              </a:spcBef>
              <a:buFont typeface="+mj-lt"/>
              <a:buAutoNum type="arabicPeriod" startAt="29"/>
            </a:pPr>
            <a:r>
              <a:rPr lang="en-US" sz="1200" dirty="0"/>
              <a:t>Any other comments/observations you wish to make about the course:</a:t>
            </a:r>
          </a:p>
          <a:p>
            <a:pPr>
              <a:spcBef>
                <a:spcPts val="0"/>
              </a:spcBef>
            </a:pPr>
            <a:endParaRPr lang="en-US" b="1" dirty="0" smtClean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Questionnaire</a:t>
            </a:r>
            <a:r>
              <a:rPr lang="en-US" dirty="0" smtClean="0"/>
              <a:t>  Contd..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1219200"/>
            <a:ext cx="2524125" cy="32164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1" indent="0" algn="l"/>
            <a:r>
              <a:rPr lang="en-US" sz="1400" b="1" dirty="0">
                <a:solidFill>
                  <a:prstClr val="black"/>
                </a:solidFill>
              </a:rPr>
              <a:t>Amenities / Infrastructure</a:t>
            </a:r>
          </a:p>
          <a:p>
            <a:pPr marL="447675" lvl="1" indent="-447675">
              <a:buFont typeface="+mj-lt"/>
              <a:buAutoNum type="arabicPeriod" startAt="28"/>
            </a:pPr>
            <a:r>
              <a:rPr lang="en-US" sz="1200" dirty="0">
                <a:solidFill>
                  <a:prstClr val="black"/>
                </a:solidFill>
              </a:rPr>
              <a:t>To what extent are you satisfied with the following?</a:t>
            </a:r>
          </a:p>
          <a:p>
            <a:pPr marL="714375" lvl="2" indent="-352425">
              <a:buFont typeface="+mj-lt"/>
              <a:buAutoNum type="romanLcPeriod"/>
            </a:pPr>
            <a:r>
              <a:rPr lang="en-US" sz="1200" dirty="0">
                <a:solidFill>
                  <a:prstClr val="black"/>
                </a:solidFill>
              </a:rPr>
              <a:t>Residential Accommodation ,</a:t>
            </a:r>
          </a:p>
          <a:p>
            <a:pPr marL="714375" lvl="2" indent="-352425">
              <a:buFont typeface="+mj-lt"/>
              <a:buAutoNum type="romanLcPeriod"/>
            </a:pPr>
            <a:r>
              <a:rPr lang="en-US" sz="1200" dirty="0">
                <a:solidFill>
                  <a:prstClr val="black"/>
                </a:solidFill>
              </a:rPr>
              <a:t>Food quality and service, </a:t>
            </a:r>
          </a:p>
          <a:p>
            <a:pPr marL="714375" lvl="2" indent="-352425">
              <a:buFont typeface="+mj-lt"/>
              <a:buAutoNum type="romanLcPeriod"/>
            </a:pPr>
            <a:r>
              <a:rPr lang="en-US" sz="1200" dirty="0">
                <a:solidFill>
                  <a:prstClr val="black"/>
                </a:solidFill>
              </a:rPr>
              <a:t>Library facilities  , </a:t>
            </a:r>
          </a:p>
          <a:p>
            <a:pPr marL="714375" lvl="2" indent="-352425">
              <a:buFont typeface="+mj-lt"/>
              <a:buAutoNum type="romanLcPeriod"/>
            </a:pPr>
            <a:r>
              <a:rPr lang="en-US" sz="1200" dirty="0">
                <a:solidFill>
                  <a:prstClr val="black"/>
                </a:solidFill>
              </a:rPr>
              <a:t>Computer facilities ,</a:t>
            </a:r>
          </a:p>
          <a:p>
            <a:pPr marL="714375" lvl="2" indent="-352425">
              <a:buFont typeface="+mj-lt"/>
              <a:buAutoNum type="romanLcPeriod"/>
            </a:pPr>
            <a:r>
              <a:rPr lang="en-US" sz="1200" dirty="0">
                <a:solidFill>
                  <a:prstClr val="black"/>
                </a:solidFill>
              </a:rPr>
              <a:t>Recreation facilities , </a:t>
            </a:r>
          </a:p>
          <a:p>
            <a:pPr marL="714375" lvl="2" indent="-352425">
              <a:buFont typeface="+mj-lt"/>
              <a:buAutoNum type="romanLcPeriod"/>
            </a:pPr>
            <a:r>
              <a:rPr lang="en-US" sz="1200" dirty="0">
                <a:solidFill>
                  <a:prstClr val="black"/>
                </a:solidFill>
              </a:rPr>
              <a:t>Attitude of the staff ,</a:t>
            </a:r>
          </a:p>
          <a:p>
            <a:pPr marL="714375" lvl="2" indent="-352425">
              <a:buFont typeface="+mj-lt"/>
              <a:buAutoNum type="romanLcPeriod"/>
            </a:pPr>
            <a:r>
              <a:rPr lang="en-US" sz="1200" dirty="0">
                <a:solidFill>
                  <a:prstClr val="black"/>
                </a:solidFill>
              </a:rPr>
              <a:t>Cleanliness ,</a:t>
            </a:r>
          </a:p>
          <a:p>
            <a:pPr marL="714375" lvl="2" indent="-352425">
              <a:buFont typeface="+mj-lt"/>
              <a:buAutoNum type="romanLcPeriod"/>
            </a:pPr>
            <a:r>
              <a:rPr lang="en-US" sz="1200" dirty="0">
                <a:solidFill>
                  <a:prstClr val="black"/>
                </a:solidFill>
              </a:rPr>
              <a:t>Software Accessibility</a:t>
            </a:r>
          </a:p>
          <a:p>
            <a:pPr algn="l" rtl="0" latinLnBrk="1" hangingPunct="0"/>
            <a:endParaRPr lang="en-US" dirty="0">
              <a:solidFill>
                <a:srgbClr val="00256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894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721" y="1646875"/>
            <a:ext cx="4138311" cy="1477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Course </a:t>
            </a:r>
            <a:r>
              <a:rPr lang="en-US" sz="900" b="1" dirty="0" smtClean="0">
                <a:solidFill>
                  <a:prstClr val="black"/>
                </a:solidFill>
              </a:rPr>
              <a:t>Content of  Short </a:t>
            </a:r>
            <a:r>
              <a:rPr lang="en-US" sz="900" b="1" dirty="0">
                <a:solidFill>
                  <a:prstClr val="black"/>
                </a:solidFill>
              </a:rPr>
              <a:t>Course on Remote Sensing with special emphasis on Digital Image Processing </a:t>
            </a:r>
            <a:r>
              <a:rPr lang="en-US" sz="900" b="1" dirty="0" smtClean="0">
                <a:solidFill>
                  <a:prstClr val="black"/>
                </a:solidFill>
              </a:rPr>
              <a:t>(</a:t>
            </a:r>
            <a:r>
              <a:rPr lang="en-US" sz="900" b="1" dirty="0">
                <a:solidFill>
                  <a:prstClr val="black"/>
                </a:solidFill>
              </a:rPr>
              <a:t>ITEC Sponsored</a:t>
            </a:r>
            <a:r>
              <a:rPr lang="en-US" sz="900" b="1" dirty="0" smtClean="0">
                <a:solidFill>
                  <a:prstClr val="black"/>
                </a:solidFill>
              </a:rPr>
              <a:t>) - </a:t>
            </a:r>
            <a:r>
              <a:rPr lang="en-US" sz="900" b="1" dirty="0">
                <a:solidFill>
                  <a:prstClr val="black"/>
                </a:solidFill>
              </a:rPr>
              <a:t>eight weeks. </a:t>
            </a:r>
            <a:endParaRPr lang="en-US" sz="900" b="1" dirty="0" smtClean="0">
              <a:solidFill>
                <a:prstClr val="black"/>
              </a:solidFill>
            </a:endParaRPr>
          </a:p>
          <a:p>
            <a:endParaRPr lang="en-US" sz="900" b="1" dirty="0">
              <a:solidFill>
                <a:prstClr val="black"/>
              </a:solidFill>
            </a:endParaRPr>
          </a:p>
          <a:p>
            <a:pPr algn="ctr"/>
            <a:r>
              <a:rPr lang="en-US" sz="900" i="1" dirty="0">
                <a:solidFill>
                  <a:prstClr val="black"/>
                </a:solidFill>
              </a:rPr>
              <a:t>Aim - The primary aim of the course is to enhance the capacity of participants in understanding various dimensions of Geo-information science and technology for natural resource management and decision making</a:t>
            </a:r>
            <a:r>
              <a:rPr lang="en-US" sz="900" i="1" dirty="0" smtClean="0">
                <a:solidFill>
                  <a:prstClr val="black"/>
                </a:solidFill>
              </a:rPr>
              <a:t>.</a:t>
            </a:r>
          </a:p>
          <a:p>
            <a:pPr algn="ctr"/>
            <a:endParaRPr lang="en-US" sz="900" i="1" dirty="0">
              <a:solidFill>
                <a:prstClr val="black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</a:rPr>
              <a:t>Remote </a:t>
            </a:r>
            <a:r>
              <a:rPr lang="en-US" sz="900" b="1" dirty="0">
                <a:solidFill>
                  <a:prstClr val="black"/>
                </a:solidFill>
              </a:rPr>
              <a:t>Sensing Basics (Weeks 1-3)</a:t>
            </a:r>
            <a:endParaRPr lang="en-US" sz="900" dirty="0">
              <a:solidFill>
                <a:prstClr val="black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</a:rPr>
              <a:t>Digital </a:t>
            </a:r>
            <a:r>
              <a:rPr lang="en-US" sz="900" b="1" dirty="0">
                <a:solidFill>
                  <a:prstClr val="black"/>
                </a:solidFill>
              </a:rPr>
              <a:t>Image Analysis (Week 4-6)</a:t>
            </a:r>
            <a:endParaRPr lang="en-US" sz="900" dirty="0">
              <a:solidFill>
                <a:prstClr val="black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900" b="1" dirty="0" smtClean="0">
                <a:solidFill>
                  <a:prstClr val="black"/>
                </a:solidFill>
              </a:rPr>
              <a:t>Project </a:t>
            </a:r>
            <a:r>
              <a:rPr lang="en-US" sz="900" b="1" dirty="0">
                <a:solidFill>
                  <a:prstClr val="black"/>
                </a:solidFill>
              </a:rPr>
              <a:t>work (Week </a:t>
            </a:r>
            <a:r>
              <a:rPr lang="en-US" sz="900" b="1" dirty="0" smtClean="0">
                <a:solidFill>
                  <a:prstClr val="black"/>
                </a:solidFill>
              </a:rPr>
              <a:t>7-8)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1646875"/>
            <a:ext cx="4777740" cy="1477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lvl1pPr>
              <a:defRPr sz="900" b="1">
                <a:solidFill>
                  <a:prstClr val="black"/>
                </a:solidFill>
              </a:defRPr>
            </a:lvl1pPr>
          </a:lstStyle>
          <a:p>
            <a:pPr algn="ctr"/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PG </a:t>
            </a:r>
            <a:r>
              <a:rPr lang="en-US" dirty="0"/>
              <a:t>course on ‘Remote Sensing &amp; Geographic Information System’ at IIRS </a:t>
            </a:r>
          </a:p>
          <a:p>
            <a:pPr algn="ctr"/>
            <a:r>
              <a:rPr lang="en-US" dirty="0"/>
              <a:t>(July 1, 2016 – March 31, 2017) </a:t>
            </a:r>
          </a:p>
          <a:p>
            <a:endParaRPr lang="en-US" dirty="0"/>
          </a:p>
          <a:p>
            <a:pPr algn="ctr"/>
            <a:r>
              <a:rPr lang="en-US" b="0" i="1" dirty="0"/>
              <a:t>Aim – Capacity building in Remote sensing and Geographic Information System and their application to citizen of Asia and the Pacific region countries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Remote Sensing  and GIS Basics (Module 1A – 8 weeks)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Advances </a:t>
            </a:r>
            <a:r>
              <a:rPr lang="en-US" dirty="0"/>
              <a:t>in RS&amp;GIS technology </a:t>
            </a:r>
            <a:r>
              <a:rPr lang="en-US" dirty="0" smtClean="0"/>
              <a:t>&amp; </a:t>
            </a:r>
            <a:r>
              <a:rPr lang="en-US" dirty="0"/>
              <a:t>Environmental sciences (Module 1B- 4 weeks)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Specialization in electives (Module 2 – 12 weeks)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Pilot Project (Module 3 – 12 weeks )</a:t>
            </a:r>
          </a:p>
        </p:txBody>
      </p:sp>
      <p:sp>
        <p:nvSpPr>
          <p:cNvPr id="9" name="Rectangle 8"/>
          <p:cNvSpPr/>
          <p:nvPr/>
        </p:nvSpPr>
        <p:spPr>
          <a:xfrm>
            <a:off x="4583430" y="6116210"/>
            <a:ext cx="44272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i="1" dirty="0" smtClean="0"/>
              <a:t>19 </a:t>
            </a:r>
            <a:r>
              <a:rPr lang="en-US" sz="900" b="1" i="1" dirty="0"/>
              <a:t>participants from 11 </a:t>
            </a:r>
            <a:r>
              <a:rPr lang="en-US" sz="900" b="1" i="1" dirty="0" smtClean="0"/>
              <a:t>countries [</a:t>
            </a:r>
            <a:r>
              <a:rPr lang="en-US" sz="900" i="1" dirty="0" smtClean="0"/>
              <a:t>Kazakhstan (03), Sri Lanka (03), Nepal (01), Mongolia (02), India (02), Uzbekistan (02), Myanmar (02), Fiji (01), Tajikistan (01), Kyrgyzstan (01), Thailand (01) </a:t>
            </a:r>
            <a:endParaRPr lang="en-US" sz="900" i="1" dirty="0"/>
          </a:p>
        </p:txBody>
      </p:sp>
      <p:sp>
        <p:nvSpPr>
          <p:cNvPr id="10" name="Rectangle 9"/>
          <p:cNvSpPr/>
          <p:nvPr/>
        </p:nvSpPr>
        <p:spPr>
          <a:xfrm>
            <a:off x="130211" y="6085433"/>
            <a:ext cx="42893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i="1" dirty="0" smtClean="0"/>
              <a:t>20 </a:t>
            </a:r>
            <a:r>
              <a:rPr lang="en-US" sz="900" b="1" i="1" dirty="0"/>
              <a:t>International participants from 13 </a:t>
            </a:r>
            <a:r>
              <a:rPr lang="en-US" sz="900" b="1" i="1" dirty="0" smtClean="0"/>
              <a:t>countries  </a:t>
            </a:r>
            <a:r>
              <a:rPr lang="en-US" sz="900" i="1" dirty="0" smtClean="0"/>
              <a:t>[Bhutan, </a:t>
            </a:r>
            <a:r>
              <a:rPr lang="en-US" sz="900" i="1" dirty="0"/>
              <a:t>Egypt, Ethiopia, Kenya(2</a:t>
            </a:r>
            <a:r>
              <a:rPr lang="en-US" sz="900" i="1" dirty="0" smtClean="0"/>
              <a:t>) ,</a:t>
            </a:r>
            <a:r>
              <a:rPr lang="en-US" sz="900" i="1" dirty="0"/>
              <a:t>Mauritius (2) , Mozambique, Nigeria(5</a:t>
            </a:r>
            <a:r>
              <a:rPr lang="en-US" sz="900" i="1"/>
              <a:t>), </a:t>
            </a:r>
            <a:r>
              <a:rPr lang="en-US" sz="900" i="1" smtClean="0"/>
              <a:t>Sri Lanka </a:t>
            </a:r>
            <a:r>
              <a:rPr lang="en-US" sz="900" i="1" dirty="0"/>
              <a:t>,</a:t>
            </a:r>
            <a:r>
              <a:rPr lang="en-US" sz="900" i="1" dirty="0" smtClean="0"/>
              <a:t>Syria(2), </a:t>
            </a:r>
            <a:r>
              <a:rPr lang="en-US" sz="900" i="1" dirty="0"/>
              <a:t>Tanzania, </a:t>
            </a:r>
            <a:r>
              <a:rPr lang="en-US" sz="900" i="1" dirty="0" smtClean="0"/>
              <a:t>Thailand, </a:t>
            </a:r>
            <a:r>
              <a:rPr lang="en-US" sz="900" i="1" dirty="0"/>
              <a:t>Uzbekistan  and </a:t>
            </a:r>
            <a:r>
              <a:rPr lang="en-US" sz="900" i="1" dirty="0" smtClean="0"/>
              <a:t>Zambia]</a:t>
            </a:r>
            <a:endParaRPr lang="en-US" sz="9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61998" y="304800"/>
            <a:ext cx="5488040" cy="4642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 defTabSz="914400" rtl="0" latinLnBrk="1" hangingPunct="0">
              <a:spcBef>
                <a:spcPts val="500"/>
              </a:spcBef>
              <a:buSzPct val="100000"/>
            </a:pPr>
            <a:r>
              <a:rPr lang="en-US" sz="2000" b="1" dirty="0" smtClean="0">
                <a:solidFill>
                  <a:prstClr val="white"/>
                </a:solidFill>
                <a:latin typeface="Proxima Nova Regular"/>
                <a:ea typeface="Arial Bold"/>
                <a:cs typeface="Arial Bold"/>
                <a:sym typeface="Arial Bold"/>
              </a:rPr>
              <a:t>Survey analysis of </a:t>
            </a:r>
            <a:r>
              <a:rPr lang="en-US" sz="2000" b="1" dirty="0">
                <a:solidFill>
                  <a:prstClr val="white"/>
                </a:solidFill>
                <a:latin typeface="Proxima Nova Regular"/>
                <a:ea typeface="Arial Bold"/>
                <a:cs typeface="Arial Bold"/>
                <a:sym typeface="Arial Bold"/>
              </a:rPr>
              <a:t>International Participants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8569" y="1140023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7030A0"/>
                </a:solidFill>
                <a:latin typeface="Proxima Nova Regular"/>
                <a:ea typeface="Arial Bold"/>
                <a:cs typeface="Arial Bold"/>
                <a:sym typeface="Arial Bold"/>
              </a:rPr>
              <a:t>ITEC – Short Course ( 8 Weeks) </a:t>
            </a:r>
            <a:endParaRPr lang="en-US" sz="1400" i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0600" y="1140023"/>
            <a:ext cx="403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7030A0"/>
                </a:solidFill>
                <a:latin typeface="Proxima Nova Regular"/>
                <a:ea typeface="Arial Bold"/>
                <a:cs typeface="Arial Bold"/>
                <a:sym typeface="Arial Bold"/>
              </a:rPr>
              <a:t>CSSTEAP - Long Course ( 9 months diploma) </a:t>
            </a:r>
            <a:endParaRPr lang="en-US" sz="1400" i="1" dirty="0">
              <a:solidFill>
                <a:srgbClr val="7030A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92489"/>
            <a:ext cx="4591050" cy="255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1" y="3392488"/>
            <a:ext cx="4138313" cy="255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613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 rtl="0"/>
            <a:r>
              <a:rPr lang="en-US" b="1" dirty="0">
                <a:solidFill>
                  <a:prstClr val="white"/>
                </a:solidFill>
              </a:rPr>
              <a:t>Survey analysis of International Participants</a:t>
            </a:r>
          </a:p>
          <a:p>
            <a:r>
              <a:rPr lang="en-US" dirty="0" smtClean="0"/>
              <a:t>Trend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8534400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47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5154" y="3634096"/>
            <a:ext cx="8763000" cy="2907618"/>
          </a:xfrm>
          <a:prstGeom prst="roundRect">
            <a:avLst>
              <a:gd name="adj" fmla="val 7483"/>
            </a:avLst>
          </a:prstGeom>
          <a:solidFill>
            <a:srgbClr val="CCECFF">
              <a:alpha val="39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14" tIns="45007" rIns="180000" bIns="45007">
            <a:spAutoFit/>
          </a:bodyPr>
          <a:lstStyle/>
          <a:p>
            <a:pPr marL="176213" indent="-176213" algn="just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 officials of Cotton Corporation of India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on Geospatial Applications in Agriculture &amp; Mobile Apps </a:t>
            </a:r>
            <a:r>
              <a:rPr lang="en-IN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IN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Geo-tagging</a:t>
            </a:r>
            <a:r>
              <a:rPr lang="en-IN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Agriculture Sector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officials from Archaeological Survey of India (ASI) were trained on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SmartSMARAC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72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officials from ASI were given on the job for SMARAC using high resolution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</a:t>
            </a:r>
            <a:endParaRPr lang="en-US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6213" indent="-176213" algn="just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 State officials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&amp; NGOs were trained on “Empowering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Panchayathi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Raj Institutions Spatially”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(EPRIS) </a:t>
            </a:r>
            <a:endParaRPr lang="en-US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6213" indent="-176213" algn="just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25 Postal officials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were trained in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“Geotagging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Delivery Zones” using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BHUVAN</a:t>
            </a:r>
            <a:endParaRPr lang="en-US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6213" indent="-176213" algn="just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officers of the Amravati District Administration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trained on Asset Mapping mobile Apps under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SAGY</a:t>
            </a:r>
            <a:endParaRPr lang="en-US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6213" indent="-176213" algn="just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60 officials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IBM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trained on “Space Technology Tools for Mineral &amp; Mining Sector Applications”  also </a:t>
            </a:r>
            <a:r>
              <a:rPr lang="en-US" sz="1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133 PGD students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sz="1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Thermal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Power Engineering participated in one Week training ” </a:t>
            </a:r>
            <a:endParaRPr lang="en-US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6213" indent="-176213" algn="just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30 officials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Social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Forestry Department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trained on Perspective Plan Generation for Extension Forestry using Geospatial Tools </a:t>
            </a:r>
            <a:endParaRPr lang="en-US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6213" indent="-176213" algn="just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1133 Officials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participated in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Awareness-cum-Training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Workshops on (a)  ISRO Geo-portals on Geospatial Technologies for Developmental Planning &amp; e-governance b</a:t>
            </a:r>
            <a:r>
              <a:rPr lang="en-IN" sz="12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)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Ground water potential zone mapping at village level, c) Wasteland Change Analysis &amp; Land Degradation, d) EPRIS, e) SMARAC etc.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28800" y="457200"/>
            <a:ext cx="5867400" cy="533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Proxima Nova Regular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b="1" smtClean="0"/>
              <a:t>Hands-on Training Programs @ NRSC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04800" y="3233986"/>
            <a:ext cx="5237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533400" algn="just">
              <a:spcAft>
                <a:spcPts val="2000"/>
              </a:spcAft>
            </a:pPr>
            <a:r>
              <a:rPr lang="en-US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Programmes</a:t>
            </a: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Organized by Regional </a:t>
            </a:r>
            <a:r>
              <a:rPr lang="en-US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Centres</a:t>
            </a:r>
            <a:endParaRPr lang="en-US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5154" y="1538656"/>
            <a:ext cx="8763000" cy="1472975"/>
          </a:xfrm>
          <a:prstGeom prst="roundRect">
            <a:avLst>
              <a:gd name="adj" fmla="val 7483"/>
            </a:avLst>
          </a:prstGeom>
          <a:solidFill>
            <a:srgbClr val="CCECFF">
              <a:alpha val="35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14" tIns="45007" rIns="180000" bIns="45007">
            <a:spAutoFit/>
          </a:bodyPr>
          <a:lstStyle/>
          <a:p>
            <a:pPr marL="290513" indent="-176213" algn="just">
              <a:lnSpc>
                <a:spcPct val="112000"/>
              </a:lnSpc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Bhuvan 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IWMP &amp; RKVY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organised and Trained 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327 State Officials </a:t>
            </a:r>
            <a:endParaRPr lang="en-US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90513" indent="-176213" algn="just">
              <a:lnSpc>
                <a:spcPct val="112000"/>
              </a:lnSpc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PD-NDEM organized  “Familiarization on 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NDEM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services for Disaster Management” for 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22 Officials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from state User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Departments</a:t>
            </a:r>
            <a:endParaRPr lang="en-US" sz="1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90513" indent="-176213" algn="just">
              <a:lnSpc>
                <a:spcPct val="112000"/>
              </a:lnSpc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Trained 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700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people on 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Mobile Apps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trends in s/w development for Fiber crops such as Jute/Cotton and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505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officials Trained 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different Mobile Apps  for  a) Geo tagging b) Bhuvan GHMC c) Telangana PWD, d) NTPC </a:t>
            </a:r>
            <a:r>
              <a:rPr lang="en-US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etc</a:t>
            </a:r>
            <a:endParaRPr lang="en-US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90513" indent="-176213" algn="just">
              <a:lnSpc>
                <a:spcPct val="112000"/>
              </a:lnSpc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 officials 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from Spice Board UP were trained on “Mapping Inventory &amp; Assessment of 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Mint Crops” and 15 Officials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given Awareness cum Training Workshop on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“Technology Utilization in the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Crop Insurance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”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90513" indent="-176213" algn="just">
              <a:lnSpc>
                <a:spcPct val="112000"/>
              </a:lnSpc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programmes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Hydrology / RGNDWM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were conducted and trained 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212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officials</a:t>
            </a:r>
            <a:endParaRPr lang="en-US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3129" y="1201616"/>
            <a:ext cx="737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533400" algn="just">
              <a:spcAft>
                <a:spcPts val="2000"/>
              </a:spcAft>
            </a:pP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Outreach Activities by NRSC, Remote Sensing Applications Area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08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246" y="1165841"/>
            <a:ext cx="3733799" cy="3389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14" tIns="45007" rIns="324000" bIns="45007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Future Courses Planned in 2017-18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941384"/>
              </p:ext>
            </p:extLst>
          </p:nvPr>
        </p:nvGraphicFramePr>
        <p:xfrm>
          <a:off x="114299" y="1524000"/>
          <a:ext cx="8839201" cy="3704913"/>
        </p:xfrm>
        <a:graphic>
          <a:graphicData uri="http://schemas.openxmlformats.org/drawingml/2006/table">
            <a:tbl>
              <a:tblPr/>
              <a:tblGrid>
                <a:gridCol w="786512"/>
                <a:gridCol w="1607222"/>
                <a:gridCol w="4885608"/>
                <a:gridCol w="1559859"/>
              </a:tblGrid>
              <a:tr h="4026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Sl. No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Course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Type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Course Name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Duration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4350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Regular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Microwave Remote Sensing and Applications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weeks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4139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Special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Remote Sensing  Ground Segment Systems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 days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9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Special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Open source</a:t>
                      </a:r>
                      <a:r>
                        <a:rPr lang="en-IN" sz="14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N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GIS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weeks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289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Special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Advances in GIS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weeks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326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Special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Hyperspectral</a:t>
                      </a: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Remote Sensing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week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Regular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rial"/>
                          <a:ea typeface="Calibri"/>
                          <a:cs typeface="Times New Roman"/>
                        </a:rPr>
                        <a:t>Geospatial Technologies &amp; Applications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rial"/>
                          <a:ea typeface="Calibri"/>
                          <a:cs typeface="Times New Roman"/>
                        </a:rPr>
                        <a:t>12 weeks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443">
                <a:tc>
                  <a:txBody>
                    <a:bodyPr/>
                    <a:lstStyle/>
                    <a:p>
                      <a:pPr marL="0" marR="0" algn="l" defTabSz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  <a:sym typeface="Calibri"/>
                        </a:rPr>
                        <a:t>7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5873" marR="6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  <a:sym typeface="Calibri"/>
                        </a:rPr>
                        <a:t>Special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5873" marR="658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  <a:sym typeface="Calibri"/>
                        </a:rPr>
                        <a:t>Bhuvan Overview  </a:t>
                      </a:r>
                      <a:r>
                        <a:rPr lang="en-IN" sz="14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  <a:sym typeface="Calibri"/>
                        </a:rPr>
                        <a:t>Training with Hands-on Practical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  <a:sym typeface="Calibri"/>
                      </a:endParaRPr>
                    </a:p>
                    <a:p>
                      <a:pPr marL="0" marR="0" algn="l" defTabSz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5873" marR="658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  <a:sym typeface="Calibri"/>
                        </a:rPr>
                        <a:t>2 days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5873" marR="658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452654">
                <a:tc>
                  <a:txBody>
                    <a:bodyPr/>
                    <a:lstStyle/>
                    <a:p>
                      <a:pPr marL="0" marR="0" algn="l" defTabSz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  <a:sym typeface="Calibri"/>
                        </a:rPr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5873" marR="65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  <a:sym typeface="Calibri"/>
                        </a:rPr>
                        <a:t>Special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5873" marR="658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sym typeface="Calibri"/>
                        </a:rPr>
                        <a:t>Satellite Navigation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  <a:sym typeface="Calibri"/>
                      </a:endParaRPr>
                    </a:p>
                  </a:txBody>
                  <a:tcPr marL="65873" marR="658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  <a:sym typeface="Calibri"/>
                        </a:rPr>
                        <a:t>2 days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  <a:sym typeface="Calibri"/>
                      </a:endParaRPr>
                    </a:p>
                  </a:txBody>
                  <a:tcPr marL="65873" marR="658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4809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Customized Courses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Organized in Specific Areas  Based on Request from User Organizations 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73" marR="658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401626"/>
              </p:ext>
            </p:extLst>
          </p:nvPr>
        </p:nvGraphicFramePr>
        <p:xfrm>
          <a:off x="114300" y="5623560"/>
          <a:ext cx="88392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533147"/>
                <a:gridCol w="162025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Sl. 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In House Training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Planned in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ISRO-STP on </a:t>
                      </a:r>
                      <a:r>
                        <a:rPr lang="en-IN" sz="16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“Space Technology Applications for Governance and Development” </a:t>
                      </a:r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 ISRO Scientists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July, 2017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4953000" cy="533400"/>
          </a:xfrm>
        </p:spPr>
        <p:txBody>
          <a:bodyPr/>
          <a:lstStyle/>
          <a:p>
            <a:r>
              <a:rPr lang="en-US" sz="2800" b="1" dirty="0" smtClean="0"/>
              <a:t>Capacity Building @ NRSC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198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56" y="1147894"/>
            <a:ext cx="8958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Training </a:t>
            </a:r>
            <a:r>
              <a:rPr lang="en-US" sz="1600" b="1" dirty="0" smtClean="0"/>
              <a:t>&amp; </a:t>
            </a:r>
            <a:r>
              <a:rPr lang="en-US" sz="1600" b="1" dirty="0"/>
              <a:t>Research in Earth Ecosystem (TREES) VEDAS Research Group, </a:t>
            </a:r>
            <a:r>
              <a:rPr lang="en-US" sz="1600" b="1" dirty="0" smtClean="0"/>
              <a:t>SAC</a:t>
            </a:r>
            <a:endParaRPr lang="en-US" sz="16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242551"/>
              </p:ext>
            </p:extLst>
          </p:nvPr>
        </p:nvGraphicFramePr>
        <p:xfrm>
          <a:off x="195946" y="1643742"/>
          <a:ext cx="8795652" cy="2392953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545520"/>
                <a:gridCol w="4402033"/>
                <a:gridCol w="1806250"/>
                <a:gridCol w="1147375"/>
                <a:gridCol w="894474"/>
              </a:tblGrid>
              <a:tr h="180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400" dirty="0">
                          <a:effectLst/>
                        </a:rPr>
                        <a:t>Sr.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Event Name </a:t>
                      </a:r>
                      <a:endParaRPr lang="en-US" sz="14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Date </a:t>
                      </a:r>
                      <a:endParaRPr lang="en-US" sz="14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Participants  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Institutes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4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Satellite Calibration and Validation</a:t>
                      </a:r>
                      <a:endParaRPr lang="en-US" sz="1200" b="1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June 13-17,</a:t>
                      </a:r>
                      <a:r>
                        <a:rPr lang="en-US" sz="1200" dirty="0">
                          <a:effectLst/>
                        </a:rPr>
                        <a:t>  2016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04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02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Remote Sensing &amp; Geo-Informatics – Basics</a:t>
                      </a:r>
                      <a:endParaRPr lang="en-US" sz="1200" b="1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August 30 –September 02,</a:t>
                      </a:r>
                      <a:r>
                        <a:rPr lang="en-US" sz="1200" dirty="0">
                          <a:effectLst/>
                        </a:rPr>
                        <a:t>  2016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Satellite based Hydrology and modelling</a:t>
                      </a:r>
                      <a:endParaRPr lang="en-US" sz="1200" b="1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December 12–16,</a:t>
                      </a:r>
                      <a:r>
                        <a:rPr lang="en-US" sz="1200" dirty="0">
                          <a:effectLst/>
                        </a:rPr>
                        <a:t>  2016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09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Polari metric SAR data Processing and Analysis</a:t>
                      </a:r>
                      <a:endParaRPr lang="en-US" sz="1200" b="1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December 20–21,</a:t>
                      </a:r>
                      <a:r>
                        <a:rPr lang="en-US" sz="1200" dirty="0">
                          <a:effectLst/>
                        </a:rPr>
                        <a:t>  2016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0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Hyperspectral remote sensing with AVIRIS-NG data over India.</a:t>
                      </a:r>
                      <a:endParaRPr lang="en-US" sz="1200" b="1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January 4–6, </a:t>
                      </a:r>
                      <a:r>
                        <a:rPr lang="en-US" sz="1200" dirty="0">
                          <a:effectLst/>
                        </a:rPr>
                        <a:t>2017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2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200" b="1" dirty="0">
                          <a:effectLst/>
                        </a:rPr>
                        <a:t>Handling of MARS Orbiter Mission (MOM) Data (MCC, MSM and TIS)</a:t>
                      </a:r>
                      <a:endParaRPr lang="en-US" sz="1200" b="1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200" dirty="0" smtClean="0">
                          <a:effectLst/>
                        </a:rPr>
                        <a:t>February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hi-IN" sz="1200" dirty="0" smtClean="0">
                          <a:effectLst/>
                        </a:rPr>
                        <a:t>28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hi-IN" sz="1200" dirty="0" smtClean="0">
                          <a:effectLst/>
                        </a:rPr>
                        <a:t>–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hi-IN" sz="1200" dirty="0" smtClean="0">
                          <a:effectLst/>
                        </a:rPr>
                        <a:t>March</a:t>
                      </a:r>
                      <a:r>
                        <a:rPr lang="en-US" sz="1200" dirty="0" smtClean="0">
                          <a:effectLst/>
                        </a:rPr>
                        <a:t> 01</a:t>
                      </a:r>
                      <a:r>
                        <a:rPr lang="hi-IN" sz="1200" dirty="0" smtClean="0">
                          <a:effectLst/>
                        </a:rPr>
                        <a:t>, </a:t>
                      </a:r>
                      <a:r>
                        <a:rPr lang="hi-IN" sz="1200" dirty="0">
                          <a:effectLst/>
                        </a:rPr>
                        <a:t>2017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200" b="1" dirty="0">
                          <a:effectLst/>
                        </a:rPr>
                        <a:t>Training on Chandrayan-1 TMC and HySI data analysis</a:t>
                      </a:r>
                      <a:endParaRPr lang="en-US" sz="1200" b="1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200" dirty="0" smtClean="0">
                          <a:effectLst/>
                        </a:rPr>
                        <a:t>March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hi-IN" sz="1200" dirty="0" smtClean="0">
                          <a:effectLst/>
                        </a:rPr>
                        <a:t>2-3, </a:t>
                      </a:r>
                      <a:r>
                        <a:rPr lang="hi-IN" sz="1200" dirty="0">
                          <a:effectLst/>
                        </a:rPr>
                        <a:t>2017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0" y="4419600"/>
            <a:ext cx="89589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/>
              <a:t>Satellite Meteorology </a:t>
            </a:r>
            <a:r>
              <a:rPr lang="en-US" sz="1600" b="1" dirty="0" smtClean="0"/>
              <a:t>&amp; </a:t>
            </a:r>
            <a:r>
              <a:rPr lang="en-US" sz="1600" b="1" dirty="0"/>
              <a:t>Oceanography Research and Training (SMART), MOSDAC, SAC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779087"/>
              </p:ext>
            </p:extLst>
          </p:nvPr>
        </p:nvGraphicFramePr>
        <p:xfrm>
          <a:off x="97973" y="4898560"/>
          <a:ext cx="8958942" cy="158717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95481"/>
                <a:gridCol w="4688146"/>
                <a:gridCol w="1752600"/>
                <a:gridCol w="1143000"/>
                <a:gridCol w="979715"/>
              </a:tblGrid>
              <a:tr h="1328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2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sym typeface="Calibri"/>
                        </a:rPr>
                        <a:t>Topic of Training</a:t>
                      </a:r>
                      <a:endParaRPr lang="en-US" sz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200">
                          <a:effectLst/>
                        </a:rPr>
                        <a:t>Date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200">
                          <a:effectLst/>
                        </a:rPr>
                        <a:t>Participants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200" dirty="0">
                          <a:effectLst/>
                        </a:rPr>
                        <a:t>Institute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158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sym typeface="Calibri"/>
                        </a:rPr>
                        <a:t>Introduction to Satellite Scatterometry with special emphasis on ScatSat-1 (Batch-1)</a:t>
                      </a:r>
                      <a:endParaRPr lang="en-US" sz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19-21 October 2016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sym typeface="Calibri"/>
                        </a:rPr>
                        <a:t>Introduction to Satellite </a:t>
                      </a:r>
                      <a:r>
                        <a:rPr lang="en-IN" sz="1200" dirty="0" err="1">
                          <a:effectLst/>
                          <a:sym typeface="Calibri"/>
                        </a:rPr>
                        <a:t>Scatterometry</a:t>
                      </a:r>
                      <a:r>
                        <a:rPr lang="en-IN" sz="1200" dirty="0">
                          <a:effectLst/>
                          <a:sym typeface="Calibri"/>
                        </a:rPr>
                        <a:t> with special emphasis on ScatSat-1 (Batch-2)</a:t>
                      </a:r>
                      <a:endParaRPr lang="en-US" sz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23-25 November 2016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18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sym typeface="Calibri"/>
                        </a:rPr>
                        <a:t>INSAT-3DR: Observations to Applications (Batch-1)</a:t>
                      </a:r>
                      <a:endParaRPr lang="en-US" sz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14-17 February 2017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36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26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4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sym typeface="Calibri"/>
                        </a:rPr>
                        <a:t>INSAT-3DR: Observations to Applications (Batch-1)</a:t>
                      </a:r>
                      <a:endParaRPr lang="en-US" sz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07-10 March 2017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36</a:t>
                      </a:r>
                      <a:endParaRPr lang="en-US" sz="120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19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7537805" y="1349829"/>
            <a:ext cx="1595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chemeClr val="bg2">
                    <a:lumMod val="25000"/>
                  </a:schemeClr>
                </a:solidFill>
              </a:rPr>
              <a:t>162 participants</a:t>
            </a:r>
            <a:r>
              <a:rPr lang="en-US" sz="14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671884" y="4627211"/>
            <a:ext cx="1595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chemeClr val="bg2">
                    <a:lumMod val="25000"/>
                  </a:schemeClr>
                </a:solidFill>
              </a:rPr>
              <a:t>108 participants 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sz="quarter" idx="11"/>
          </p:nvPr>
        </p:nvSpPr>
        <p:spPr>
          <a:xfrm>
            <a:off x="1828800" y="457200"/>
            <a:ext cx="5867400" cy="533400"/>
          </a:xfrm>
        </p:spPr>
        <p:txBody>
          <a:bodyPr/>
          <a:lstStyle/>
          <a:p>
            <a:r>
              <a:rPr lang="en-US" b="1" dirty="0"/>
              <a:t>Hands-on Training Programs </a:t>
            </a:r>
            <a:r>
              <a:rPr lang="en-US" b="1" dirty="0" smtClean="0"/>
              <a:t>@ SAC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26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"/>
          <p:cNvSpPr txBox="1">
            <a:spLocks/>
          </p:cNvSpPr>
          <p:nvPr/>
        </p:nvSpPr>
        <p:spPr>
          <a:xfrm>
            <a:off x="160462" y="1599229"/>
            <a:ext cx="8855482" cy="2230293"/>
          </a:xfrm>
          <a:prstGeom prst="rect">
            <a:avLst/>
          </a:prstGeom>
          <a:solidFill>
            <a:schemeClr val="accent4">
              <a:lumMod val="20000"/>
              <a:lumOff val="80000"/>
              <a:alpha val="31000"/>
            </a:schemeClr>
          </a:solidFill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Proxima Nova Regular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177800" indent="-177800" algn="l" defTabSz="91440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Individual CB</a:t>
            </a:r>
            <a:r>
              <a:rPr lang="en-US" sz="1600" dirty="0" smtClean="0">
                <a:solidFill>
                  <a:srgbClr val="002060"/>
                </a:solidFill>
              </a:rPr>
              <a:t>: Education, training, employment and Mentoring ….. </a:t>
            </a:r>
            <a:r>
              <a:rPr lang="en-US" sz="1400" i="1" dirty="0" smtClean="0">
                <a:solidFill>
                  <a:srgbClr val="002060"/>
                </a:solidFill>
              </a:rPr>
              <a:t>for future Professionals</a:t>
            </a:r>
            <a:endParaRPr lang="en-US" sz="1600" i="1" dirty="0" smtClean="0">
              <a:solidFill>
                <a:srgbClr val="002060"/>
              </a:solidFill>
            </a:endParaRPr>
          </a:p>
          <a:p>
            <a:pPr marL="177800" indent="-177800" algn="l" defTabSz="91440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Organizational CB: </a:t>
            </a:r>
            <a:r>
              <a:rPr lang="en-US" sz="1600" dirty="0" smtClean="0">
                <a:solidFill>
                  <a:srgbClr val="002060"/>
                </a:solidFill>
              </a:rPr>
              <a:t>Structured Training Programs (in-house)</a:t>
            </a:r>
          </a:p>
          <a:p>
            <a:pPr marL="177800" indent="-177800" algn="l" defTabSz="91440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Train the Trainers </a:t>
            </a:r>
            <a:r>
              <a:rPr lang="en-US" sz="1600" dirty="0" smtClean="0">
                <a:solidFill>
                  <a:srgbClr val="002060"/>
                </a:solidFill>
              </a:rPr>
              <a:t>(K12-, UG-teachers)</a:t>
            </a:r>
          </a:p>
          <a:p>
            <a:pPr marL="177800" indent="-177800" algn="l" defTabSz="91440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Tailor-made Training Programs </a:t>
            </a:r>
            <a:r>
              <a:rPr lang="en-US" sz="1600" dirty="0" smtClean="0">
                <a:solidFill>
                  <a:srgbClr val="002060"/>
                </a:solidFill>
              </a:rPr>
              <a:t>(Govt. &amp; Industries)</a:t>
            </a:r>
          </a:p>
          <a:p>
            <a:pPr marL="177800" indent="-177800" algn="l" defTabSz="91440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Active Learning &amp; Offline Outreach Programs</a:t>
            </a:r>
          </a:p>
          <a:p>
            <a:pPr marL="177800" indent="-177800" algn="l" defTabSz="91440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Interactive Workshops 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quarter" idx="11"/>
          </p:nvPr>
        </p:nvSpPr>
        <p:spPr>
          <a:xfrm>
            <a:off x="1889509" y="460446"/>
            <a:ext cx="6019800" cy="533400"/>
          </a:xfrm>
        </p:spPr>
        <p:txBody>
          <a:bodyPr/>
          <a:lstStyle/>
          <a:p>
            <a:r>
              <a:rPr lang="en-US" sz="2800" b="1" dirty="0" smtClean="0"/>
              <a:t>Overall Summary for 2016-17</a:t>
            </a:r>
            <a:endParaRPr lang="en-US" sz="2800" b="1" dirty="0"/>
          </a:p>
          <a:p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88257" y="1193558"/>
            <a:ext cx="594360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2000" b="1" dirty="0">
                <a:solidFill>
                  <a:srgbClr val="FF0000"/>
                </a:solidFill>
                <a:latin typeface="Avenir Roman"/>
              </a:rPr>
              <a:t>Targeted CB Programs: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37201" y="2428302"/>
            <a:ext cx="3657637" cy="3327848"/>
            <a:chOff x="1393878" y="1270000"/>
            <a:chExt cx="6398450" cy="5698023"/>
          </a:xfrm>
        </p:grpSpPr>
        <p:sp>
          <p:nvSpPr>
            <p:cNvPr id="7" name="Isosceles Triangle 6"/>
            <p:cNvSpPr>
              <a:spLocks noChangeAspect="1"/>
            </p:cNvSpPr>
            <p:nvPr/>
          </p:nvSpPr>
          <p:spPr bwMode="auto">
            <a:xfrm rot="10800000">
              <a:off x="3060700" y="3889108"/>
              <a:ext cx="3022600" cy="260667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 sz="1050">
                <a:solidFill>
                  <a:prstClr val="white"/>
                </a:solidFill>
              </a:endParaRPr>
            </a:p>
          </p:txBody>
        </p:sp>
        <p:sp>
          <p:nvSpPr>
            <p:cNvPr id="9" name="Isosceles Triangle 8"/>
            <p:cNvSpPr>
              <a:spLocks noChangeAspect="1"/>
            </p:cNvSpPr>
            <p:nvPr/>
          </p:nvSpPr>
          <p:spPr bwMode="auto">
            <a:xfrm>
              <a:off x="4579938" y="3886201"/>
              <a:ext cx="3022600" cy="2674443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 sz="1050">
                <a:solidFill>
                  <a:srgbClr val="F2F2F2"/>
                </a:solidFill>
              </a:endParaRPr>
            </a:p>
          </p:txBody>
        </p:sp>
        <p:sp>
          <p:nvSpPr>
            <p:cNvPr id="10" name="Isosceles Triangle 9"/>
            <p:cNvSpPr>
              <a:spLocks noChangeAspect="1"/>
            </p:cNvSpPr>
            <p:nvPr/>
          </p:nvSpPr>
          <p:spPr bwMode="auto">
            <a:xfrm>
              <a:off x="3062288" y="1270000"/>
              <a:ext cx="3022600" cy="2606675"/>
            </a:xfrm>
            <a:prstGeom prst="triangle">
              <a:avLst/>
            </a:prstGeom>
            <a:solidFill>
              <a:srgbClr val="FFCCFF">
                <a:alpha val="3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 sz="1050">
                <a:solidFill>
                  <a:srgbClr val="F2F2F2"/>
                </a:solidFill>
              </a:endParaRPr>
            </a:p>
          </p:txBody>
        </p: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1393878" y="6533262"/>
              <a:ext cx="1388638" cy="434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>
                <a:defRPr/>
              </a:pPr>
              <a:r>
                <a:rPr lang="en-US" sz="1050" b="1" dirty="0">
                  <a:solidFill>
                    <a:srgbClr val="C0504D">
                      <a:lumMod val="50000"/>
                    </a:srgbClr>
                  </a:solidFill>
                  <a:latin typeface="Avenir Roman"/>
                </a:rPr>
                <a:t>Research</a:t>
              </a:r>
            </a:p>
          </p:txBody>
        </p: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6434536" y="6530798"/>
              <a:ext cx="1357792" cy="434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>
                <a:defRPr/>
              </a:pPr>
              <a:r>
                <a:rPr lang="en-US" sz="1050" b="1" dirty="0">
                  <a:solidFill>
                    <a:srgbClr val="C0504D">
                      <a:lumMod val="50000"/>
                    </a:srgbClr>
                  </a:solidFill>
                  <a:latin typeface="Avenir Roman"/>
                </a:rPr>
                <a:t>Outreach</a:t>
              </a:r>
            </a:p>
          </p:txBody>
        </p: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3699196" y="4011155"/>
              <a:ext cx="1775767" cy="1055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/>
              <a:r>
                <a:rPr lang="en-US" sz="1000" b="1" dirty="0">
                  <a:latin typeface="Avenir Roman"/>
                </a:rPr>
                <a:t>Capacity Building</a:t>
              </a:r>
            </a:p>
            <a:p>
              <a:pPr algn="ctr" rtl="0"/>
              <a:r>
                <a:rPr lang="en-US" sz="1000" b="1" dirty="0">
                  <a:latin typeface="Avenir Roman"/>
                </a:rPr>
                <a:t>&amp; </a:t>
              </a:r>
            </a:p>
            <a:p>
              <a:pPr algn="ctr" rtl="0"/>
              <a:r>
                <a:rPr lang="en-US" sz="1000" b="1" dirty="0">
                  <a:latin typeface="Avenir Roman"/>
                </a:rPr>
                <a:t>Professional</a:t>
              </a:r>
            </a:p>
            <a:p>
              <a:pPr algn="ctr" rtl="0"/>
              <a:r>
                <a:rPr lang="en-US" sz="1000" b="1" dirty="0">
                  <a:latin typeface="Avenir Roman"/>
                </a:rPr>
                <a:t>Excellence 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3908977" y="2095361"/>
              <a:ext cx="1375251" cy="1285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>
                <a:defRPr/>
              </a:pPr>
              <a:r>
                <a:rPr lang="en-US" sz="1000" b="1" dirty="0">
                  <a:latin typeface="Avenir Roman"/>
                </a:rPr>
                <a:t>Masters,</a:t>
              </a:r>
            </a:p>
            <a:p>
              <a:pPr algn="ctr" rtl="0">
                <a:defRPr/>
              </a:pPr>
              <a:r>
                <a:rPr lang="en-US" sz="1000" b="1" dirty="0">
                  <a:latin typeface="Avenir Roman"/>
                </a:rPr>
                <a:t>PG Diploma,</a:t>
              </a:r>
            </a:p>
            <a:p>
              <a:pPr algn="ctr" rtl="0">
                <a:defRPr/>
              </a:pPr>
              <a:r>
                <a:rPr lang="en-US" sz="1000" b="1" dirty="0">
                  <a:latin typeface="Avenir Roman"/>
                </a:rPr>
                <a:t>Certificate &amp;</a:t>
              </a:r>
            </a:p>
            <a:p>
              <a:pPr algn="ctr" rtl="0">
                <a:defRPr/>
              </a:pPr>
              <a:r>
                <a:rPr lang="en-US" sz="1000" b="1" dirty="0">
                  <a:latin typeface="Avenir Roman"/>
                </a:rPr>
                <a:t>Tailor-made  </a:t>
              </a:r>
            </a:p>
            <a:p>
              <a:pPr algn="ctr" rtl="0">
                <a:defRPr/>
              </a:pPr>
              <a:r>
                <a:rPr lang="en-US" sz="1000" b="1" dirty="0">
                  <a:latin typeface="Avenir Roman"/>
                </a:rPr>
                <a:t>Courses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2169835" y="5466438"/>
              <a:ext cx="1820768" cy="367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>
                <a:defRPr/>
              </a:pPr>
              <a:r>
                <a:rPr lang="en-US" sz="1000" b="1" dirty="0">
                  <a:solidFill>
                    <a:prstClr val="white">
                      <a:lumMod val="95000"/>
                    </a:prstClr>
                  </a:solidFill>
                  <a:latin typeface="Avenir Roman"/>
                </a:rPr>
                <a:t>Research Projects</a:t>
              </a: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5172624" y="5097920"/>
              <a:ext cx="1919772" cy="1055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>
                <a:defRPr/>
              </a:pPr>
              <a:r>
                <a:rPr lang="en-US" sz="1000" b="1" dirty="0">
                  <a:latin typeface="Avenir Roman"/>
                </a:rPr>
                <a:t>EDUSAT-DLP,</a:t>
              </a:r>
            </a:p>
            <a:p>
              <a:pPr algn="ctr" rtl="0">
                <a:defRPr/>
              </a:pPr>
              <a:r>
                <a:rPr lang="en-US" sz="1000" b="1" dirty="0">
                  <a:latin typeface="Avenir Roman"/>
                </a:rPr>
                <a:t>Support to</a:t>
              </a:r>
            </a:p>
            <a:p>
              <a:pPr algn="ctr" rtl="0">
                <a:defRPr/>
              </a:pPr>
              <a:r>
                <a:rPr lang="en-US" sz="1000" b="1" dirty="0">
                  <a:latin typeface="Avenir Roman"/>
                </a:rPr>
                <a:t> External Students </a:t>
              </a:r>
            </a:p>
            <a:p>
              <a:pPr algn="ctr" rtl="0">
                <a:defRPr/>
              </a:pPr>
              <a:r>
                <a:rPr lang="en-US" sz="1000" b="1" dirty="0">
                  <a:latin typeface="Avenir Roman"/>
                </a:rPr>
                <a:t>&amp; Researchers, etc.</a:t>
              </a:r>
            </a:p>
          </p:txBody>
        </p:sp>
        <p:sp>
          <p:nvSpPr>
            <p:cNvPr id="8" name="Isosceles Triangle 7"/>
            <p:cNvSpPr>
              <a:spLocks noChangeAspect="1"/>
            </p:cNvSpPr>
            <p:nvPr/>
          </p:nvSpPr>
          <p:spPr bwMode="auto">
            <a:xfrm>
              <a:off x="1549399" y="3886200"/>
              <a:ext cx="3022601" cy="2674443"/>
            </a:xfrm>
            <a:prstGeom prst="triangle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 sz="1050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6653561" y="2194724"/>
            <a:ext cx="16033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105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rtl="0"/>
            <a:r>
              <a:rPr lang="en-US" sz="1100" dirty="0">
                <a:solidFill>
                  <a:srgbClr val="C0504D">
                    <a:lumMod val="50000"/>
                  </a:srgbClr>
                </a:solidFill>
                <a:latin typeface="Avenir Roman"/>
              </a:rPr>
              <a:t>Training &amp; Education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090658" y="4786516"/>
            <a:ext cx="8210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sz="1100" b="1" dirty="0">
                <a:solidFill>
                  <a:prstClr val="white">
                    <a:lumMod val="95000"/>
                  </a:prstClr>
                </a:solidFill>
                <a:latin typeface="Avenir Roman"/>
              </a:rPr>
              <a:t>Research</a:t>
            </a:r>
          </a:p>
          <a:p>
            <a:pPr algn="ctr" rtl="0">
              <a:defRPr/>
            </a:pPr>
            <a:r>
              <a:rPr lang="en-US" sz="1100" b="1" dirty="0">
                <a:solidFill>
                  <a:prstClr val="white">
                    <a:lumMod val="95000"/>
                  </a:prstClr>
                </a:solidFill>
                <a:latin typeface="Avenir Roman"/>
              </a:rPr>
              <a:t>Projects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92" r="5179"/>
          <a:stretch/>
        </p:blipFill>
        <p:spPr>
          <a:xfrm>
            <a:off x="67673" y="3935421"/>
            <a:ext cx="5414585" cy="2870161"/>
          </a:xfrm>
          <a:prstGeom prst="rect">
            <a:avLst/>
          </a:prstGeom>
          <a:solidFill>
            <a:schemeClr val="bg1">
              <a:alpha val="91000"/>
            </a:schemeClr>
          </a:solidFill>
        </p:spPr>
      </p:pic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388257" y="3911260"/>
            <a:ext cx="14622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600" b="1" i="1" dirty="0">
                <a:solidFill>
                  <a:srgbClr val="FF0000"/>
                </a:solidFill>
                <a:latin typeface="Avenir Roman"/>
              </a:rPr>
              <a:t>Beneficiaries</a:t>
            </a:r>
          </a:p>
        </p:txBody>
      </p:sp>
    </p:spTree>
    <p:extLst>
      <p:ext uri="{BB962C8B-B14F-4D97-AF65-F5344CB8AC3E}">
        <p14:creationId xmlns:p14="http://schemas.microsoft.com/office/powerpoint/2010/main" val="1895940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4953000" cy="533400"/>
          </a:xfrm>
        </p:spPr>
        <p:txBody>
          <a:bodyPr/>
          <a:lstStyle/>
          <a:p>
            <a:r>
              <a:rPr lang="en-US" sz="2800" b="1" dirty="0" smtClean="0"/>
              <a:t>Capacity Building @ IIST</a:t>
            </a:r>
            <a:endParaRPr lang="en-US" sz="2800" b="1" dirty="0"/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2133600" y="-1600200"/>
            <a:ext cx="82296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>
                <a:latin typeface="Arabic Typesetting" pitchFamily="66" charset="-78"/>
                <a:cs typeface="Arabic Typesetting" pitchFamily="66" charset="-78"/>
              </a:rPr>
              <a:t>1. B.Tech in Aerospace Engineering</a:t>
            </a:r>
          </a:p>
          <a:p>
            <a:pPr>
              <a:buNone/>
            </a:pPr>
            <a:r>
              <a:rPr lang="en-US" sz="1800" dirty="0" smtClean="0">
                <a:latin typeface="Arabic Typesetting" pitchFamily="66" charset="-78"/>
                <a:cs typeface="Arabic Typesetting" pitchFamily="66" charset="-78"/>
              </a:rPr>
              <a:t>2. B.Tech in Avionics</a:t>
            </a:r>
          </a:p>
          <a:p>
            <a:pPr>
              <a:buNone/>
            </a:pPr>
            <a:r>
              <a:rPr lang="en-US" sz="1800" dirty="0" smtClean="0">
                <a:latin typeface="Arabic Typesetting" pitchFamily="66" charset="-78"/>
                <a:cs typeface="Arabic Typesetting" pitchFamily="66" charset="-78"/>
              </a:rPr>
              <a:t>3. B.Tech in Engineering Physics (started from</a:t>
            </a:r>
            <a:r>
              <a:rPr lang="en-US" sz="1800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1800" dirty="0" smtClean="0">
                <a:latin typeface="Arabic Typesetting" pitchFamily="66" charset="-78"/>
                <a:cs typeface="Arabic Typesetting" pitchFamily="66" charset="-78"/>
              </a:rPr>
              <a:t>the</a:t>
            </a:r>
            <a:r>
              <a:rPr lang="en-US" sz="1800" i="1" dirty="0" smtClean="0">
                <a:latin typeface="Arabic Typesetting" pitchFamily="66" charset="-78"/>
                <a:cs typeface="Arabic Typesetting" pitchFamily="66" charset="-78"/>
              </a:rPr>
              <a:t> year 2014).</a:t>
            </a:r>
          </a:p>
          <a:p>
            <a:pPr>
              <a:buNone/>
            </a:pPr>
            <a:r>
              <a:rPr lang="en-US" sz="1800" i="1" dirty="0" smtClean="0">
                <a:latin typeface="Arabic Typesetting" pitchFamily="66" charset="-78"/>
                <a:cs typeface="Arabic Typesetting" pitchFamily="66" charset="-78"/>
              </a:rPr>
              <a:t>4. </a:t>
            </a:r>
            <a:r>
              <a:rPr lang="en-US" sz="1800" dirty="0" smtClean="0">
                <a:latin typeface="Arabic Typesetting" pitchFamily="66" charset="-78"/>
                <a:cs typeface="Arabic Typesetting" pitchFamily="66" charset="-78"/>
              </a:rPr>
              <a:t>Five Year Dual Degree Programme (</a:t>
            </a:r>
            <a:r>
              <a:rPr lang="en-US" sz="1800" dirty="0" err="1" smtClean="0">
                <a:latin typeface="Arabic Typesetting" pitchFamily="66" charset="-78"/>
                <a:cs typeface="Arabic Typesetting" pitchFamily="66" charset="-78"/>
              </a:rPr>
              <a:t>B.Tech</a:t>
            </a:r>
            <a:r>
              <a:rPr lang="en-US" sz="1800" dirty="0" smtClean="0">
                <a:latin typeface="Arabic Typesetting" pitchFamily="66" charset="-78"/>
                <a:cs typeface="Arabic Typesetting" pitchFamily="66" charset="-78"/>
              </a:rPr>
              <a:t>-M.S/</a:t>
            </a:r>
            <a:r>
              <a:rPr lang="en-US" sz="1800" dirty="0" err="1" smtClean="0">
                <a:latin typeface="Arabic Typesetting" pitchFamily="66" charset="-78"/>
                <a:cs typeface="Arabic Typesetting" pitchFamily="66" charset="-78"/>
              </a:rPr>
              <a:t>M.Tech</a:t>
            </a:r>
            <a:r>
              <a:rPr lang="en-US" sz="1800" dirty="0" smtClean="0">
                <a:latin typeface="Arabic Typesetting" pitchFamily="66" charset="-78"/>
                <a:cs typeface="Arabic Typesetting" pitchFamily="66" charset="-78"/>
              </a:rPr>
              <a:t>).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78837" y="1689100"/>
            <a:ext cx="822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indent="-342900" algn="just" eaLnBrk="1" hangingPunct="1">
              <a:lnSpc>
                <a:spcPct val="10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lang="en-US" altLang="en-US" dirty="0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Three undergraduate </a:t>
            </a:r>
            <a:r>
              <a:rPr lang="en-US" altLang="en-US" dirty="0" err="1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programmes</a:t>
            </a:r>
            <a:r>
              <a:rPr lang="en-US" altLang="en-US" dirty="0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:</a:t>
            </a:r>
          </a:p>
          <a:p>
            <a:pPr marL="520700" lvl="1" indent="0" algn="just" eaLnBrk="1">
              <a:spcBef>
                <a:spcPts val="500"/>
              </a:spcBef>
              <a:buSzPct val="100000"/>
            </a:pPr>
            <a:r>
              <a:rPr lang="en-US" altLang="en-US" dirty="0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  </a:t>
            </a:r>
            <a:r>
              <a:rPr lang="en-US" altLang="en-US" dirty="0" err="1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B.Tech</a:t>
            </a:r>
            <a:r>
              <a:rPr lang="en-US" altLang="en-US" dirty="0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in Aerospace Engineering   </a:t>
            </a:r>
            <a:r>
              <a:rPr lang="en-US" altLang="en-US" dirty="0" smtClean="0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 – </a:t>
            </a:r>
            <a:r>
              <a:rPr lang="en-US" altLang="en-US" dirty="0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60 seats </a:t>
            </a:r>
          </a:p>
          <a:p>
            <a:pPr marL="520700" lvl="1" indent="0" algn="just" eaLnBrk="1">
              <a:spcBef>
                <a:spcPts val="500"/>
              </a:spcBef>
              <a:buSzPct val="100000"/>
            </a:pPr>
            <a:r>
              <a:rPr lang="en-US" altLang="en-US" dirty="0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  </a:t>
            </a:r>
            <a:r>
              <a:rPr lang="en-US" altLang="en-US" dirty="0" err="1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B.Tech</a:t>
            </a:r>
            <a:r>
              <a:rPr lang="en-US" altLang="en-US" dirty="0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in Avionics                           </a:t>
            </a:r>
            <a:r>
              <a:rPr lang="en-US" altLang="en-US" dirty="0" smtClean="0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– </a:t>
            </a:r>
            <a:r>
              <a:rPr lang="en-US" altLang="en-US" dirty="0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60 seats </a:t>
            </a:r>
          </a:p>
          <a:p>
            <a:pPr marL="520700" lvl="1" indent="0" algn="just" eaLnBrk="1">
              <a:spcBef>
                <a:spcPts val="500"/>
              </a:spcBef>
              <a:buSzPct val="100000"/>
            </a:pPr>
            <a:r>
              <a:rPr lang="en-US" altLang="en-US" dirty="0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  Dual degree (</a:t>
            </a:r>
            <a:r>
              <a:rPr lang="en-US" altLang="en-US" dirty="0" err="1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B.Tech</a:t>
            </a:r>
            <a:r>
              <a:rPr lang="en-US" altLang="en-US" dirty="0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&amp; MS/</a:t>
            </a:r>
            <a:r>
              <a:rPr lang="en-US" altLang="en-US" dirty="0" err="1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MTech</a:t>
            </a:r>
            <a:r>
              <a:rPr lang="en-US" altLang="en-US" dirty="0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) – 20 seats</a:t>
            </a:r>
          </a:p>
          <a:p>
            <a:pPr marL="520700" lvl="1" indent="0" algn="just" eaLnBrk="1">
              <a:spcBef>
                <a:spcPts val="500"/>
              </a:spcBef>
              <a:buSzPct val="100000"/>
            </a:pPr>
            <a:r>
              <a:rPr lang="en-US" altLang="en-US" dirty="0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  All seats were duly filled.</a:t>
            </a:r>
          </a:p>
          <a:p>
            <a:pPr indent="-342900" algn="just" eaLnBrk="1" hangingPunct="1">
              <a:lnSpc>
                <a:spcPct val="10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lang="en-US" altLang="en-US" dirty="0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Admissions to UG </a:t>
            </a:r>
            <a:r>
              <a:rPr lang="en-US" altLang="en-US" dirty="0" err="1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programme</a:t>
            </a:r>
            <a:r>
              <a:rPr lang="en-US" altLang="en-US" dirty="0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were based on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500"/>
              </a:spcBef>
              <a:buClrTx/>
              <a:buSzPct val="100000"/>
            </a:pPr>
            <a:r>
              <a:rPr lang="en-US" altLang="en-US" dirty="0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   	</a:t>
            </a:r>
            <a:r>
              <a:rPr lang="en-US" altLang="en-US" dirty="0" smtClean="0">
                <a:solidFill>
                  <a:srgbClr val="002569"/>
                </a:solidFill>
                <a:latin typeface="Times New Roman" pitchFamily="18" charset="0"/>
                <a:ea typeface="Arial Bold"/>
                <a:cs typeface="Times New Roman" pitchFamily="18" charset="0"/>
                <a:sym typeface="Arial Bold"/>
              </a:rPr>
              <a:t> →National Competitive Examination </a:t>
            </a:r>
            <a:r>
              <a:rPr lang="en-US" altLang="en-US" sz="1600" b="1" dirty="0" smtClean="0">
                <a:solidFill>
                  <a:srgbClr val="000000"/>
                </a:solidFill>
                <a:latin typeface="Arial Narrow" pitchFamily="32" charset="0"/>
              </a:rPr>
              <a:t>  </a:t>
            </a:r>
            <a:endParaRPr lang="en-US" altLang="en-US" sz="1600" b="1" dirty="0">
              <a:solidFill>
                <a:srgbClr val="000000"/>
              </a:solidFill>
              <a:latin typeface="Arial Narrow" pitchFamily="32" charset="0"/>
            </a:endParaRPr>
          </a:p>
        </p:txBody>
      </p:sp>
      <p:graphicFrame>
        <p:nvGraphicFramePr>
          <p:cNvPr id="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241683"/>
              </p:ext>
            </p:extLst>
          </p:nvPr>
        </p:nvGraphicFramePr>
        <p:xfrm>
          <a:off x="282574" y="5410200"/>
          <a:ext cx="8724901" cy="1356062"/>
        </p:xfrm>
        <a:graphic>
          <a:graphicData uri="http://schemas.openxmlformats.org/drawingml/2006/table">
            <a:tbl>
              <a:tblPr/>
              <a:tblGrid>
                <a:gridCol w="3056702"/>
                <a:gridCol w="1769669"/>
                <a:gridCol w="3898530"/>
              </a:tblGrid>
              <a:tr h="338946">
                <a:tc>
                  <a:txBody>
                    <a:bodyPr/>
                    <a:lstStyle/>
                    <a:p>
                      <a:pPr marL="520700" marR="0" lvl="1" indent="0" algn="just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endParaRPr lang="en-IN" sz="1600" dirty="0" smtClean="0">
                        <a:solidFill>
                          <a:srgbClr val="002569"/>
                        </a:solidFill>
                        <a:latin typeface="Times New Roman" pitchFamily="18" charset="0"/>
                        <a:ea typeface="Arial Bold"/>
                        <a:cs typeface="Times New Roman" pitchFamily="18" charset="0"/>
                      </a:endParaRPr>
                    </a:p>
                  </a:txBody>
                  <a:tcPr marT="61712" marB="45713" horzOverflow="overflow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700" marR="0" lvl="1" indent="0" algn="just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endParaRPr lang="en-IN" sz="1600" smtClean="0">
                        <a:solidFill>
                          <a:srgbClr val="002569"/>
                        </a:solidFill>
                        <a:latin typeface="Times New Roman" pitchFamily="18" charset="0"/>
                        <a:ea typeface="Arial Bold"/>
                        <a:cs typeface="Times New Roman" pitchFamily="18" charset="0"/>
                      </a:endParaRPr>
                    </a:p>
                  </a:txBody>
                  <a:tcPr marT="61712" marB="45713" horzOverflow="overflow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700" marR="0" lvl="1" indent="-520700" algn="just" defTabSz="457200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lang="en-IN" sz="1600" dirty="0" smtClean="0">
                          <a:solidFill>
                            <a:srgbClr val="002569"/>
                          </a:solidFill>
                          <a:latin typeface="Times New Roman" pitchFamily="18" charset="0"/>
                          <a:ea typeface="Arial Bold"/>
                          <a:cs typeface="Times New Roman" pitchFamily="18" charset="0"/>
                        </a:rPr>
                        <a:t>ADMISSION (Jan &amp; July)</a:t>
                      </a:r>
                    </a:p>
                  </a:txBody>
                  <a:tcPr marT="63998" marB="45713" horzOverflow="overflow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863">
                <a:tc>
                  <a:txBody>
                    <a:bodyPr/>
                    <a:lstStyle/>
                    <a:p>
                      <a:pPr marL="0" marR="0" lvl="1" indent="0" algn="just" defTabSz="457200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342900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lang="en-IN" sz="1600" b="1" dirty="0" smtClean="0">
                          <a:solidFill>
                            <a:srgbClr val="002569"/>
                          </a:solidFill>
                          <a:latin typeface="Times New Roman" pitchFamily="18" charset="0"/>
                          <a:ea typeface="Arial Bold"/>
                          <a:cs typeface="Times New Roman" pitchFamily="18" charset="0"/>
                        </a:rPr>
                        <a:t>PhD : Full-Time</a:t>
                      </a:r>
                    </a:p>
                  </a:txBody>
                  <a:tcPr marT="63998" marB="45713" horzOverflow="overflow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20700" marR="0" lvl="1" indent="-520700" algn="just" defTabSz="457200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lang="en-IN" sz="1600" dirty="0" smtClean="0">
                          <a:solidFill>
                            <a:srgbClr val="002569"/>
                          </a:solidFill>
                          <a:latin typeface="Times New Roman" pitchFamily="18" charset="0"/>
                          <a:ea typeface="Arial Bold"/>
                          <a:cs typeface="Times New Roman" pitchFamily="18" charset="0"/>
                        </a:rPr>
                        <a:t>All Departments</a:t>
                      </a:r>
                    </a:p>
                  </a:txBody>
                  <a:tcPr marT="63998" marB="45713" horzOverflow="overflow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1" indent="-114300" algn="just" defTabSz="457200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lang="en-IN" sz="1600" dirty="0" smtClean="0">
                          <a:solidFill>
                            <a:srgbClr val="002569"/>
                          </a:solidFill>
                          <a:latin typeface="Times New Roman" pitchFamily="18" charset="0"/>
                          <a:ea typeface="Arial Bold"/>
                          <a:cs typeface="Times New Roman" pitchFamily="18" charset="0"/>
                        </a:rPr>
                        <a:t>UGC Norms</a:t>
                      </a:r>
                    </a:p>
                  </a:txBody>
                  <a:tcPr marT="63998" marB="45713" horzOverflow="overflow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236508">
                <a:tc>
                  <a:txBody>
                    <a:bodyPr/>
                    <a:lstStyle/>
                    <a:p>
                      <a:pPr marL="0" marR="0" lvl="1" indent="0" algn="just" defTabSz="457200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lang="en-IN" sz="1600" b="1" dirty="0" smtClean="0">
                          <a:solidFill>
                            <a:srgbClr val="002569"/>
                          </a:solidFill>
                          <a:latin typeface="Times New Roman" pitchFamily="18" charset="0"/>
                          <a:ea typeface="Arial Bold"/>
                          <a:cs typeface="Times New Roman" pitchFamily="18" charset="0"/>
                        </a:rPr>
                        <a:t>PhD : Part-time</a:t>
                      </a:r>
                    </a:p>
                  </a:txBody>
                  <a:tcPr marT="63998" marB="45713" horzOverflow="overflow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700" marR="0" lvl="1" indent="-520700" algn="just" defTabSz="457200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lang="en-IN" sz="1600" dirty="0" smtClean="0">
                          <a:solidFill>
                            <a:srgbClr val="002569"/>
                          </a:solidFill>
                          <a:latin typeface="Times New Roman" pitchFamily="18" charset="0"/>
                          <a:ea typeface="Arial Bold"/>
                          <a:cs typeface="Times New Roman" pitchFamily="18" charset="0"/>
                        </a:rPr>
                        <a:t>All Departments</a:t>
                      </a:r>
                    </a:p>
                  </a:txBody>
                  <a:tcPr marT="63998" marB="45713" horzOverflow="overflow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-114300" algn="just" defTabSz="457200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lang="en-IN" sz="1600" dirty="0" smtClean="0">
                          <a:solidFill>
                            <a:srgbClr val="002569"/>
                          </a:solidFill>
                          <a:latin typeface="Times New Roman" pitchFamily="18" charset="0"/>
                          <a:ea typeface="Arial Bold"/>
                          <a:cs typeface="Times New Roman" pitchFamily="18" charset="0"/>
                        </a:rPr>
                        <a:t>For ISRO/DOS Only - Interview-based</a:t>
                      </a:r>
                    </a:p>
                  </a:txBody>
                  <a:tcPr marT="63998" marB="45713" horzOverflow="overflow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224">
                <a:tc>
                  <a:txBody>
                    <a:bodyPr/>
                    <a:lstStyle/>
                    <a:p>
                      <a:pPr marL="0" marR="0" lvl="1" indent="0" algn="just" defTabSz="457200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lang="en-IN" sz="1600" b="1" dirty="0" smtClean="0">
                          <a:solidFill>
                            <a:srgbClr val="002569"/>
                          </a:solidFill>
                          <a:latin typeface="Times New Roman" pitchFamily="18" charset="0"/>
                          <a:ea typeface="Arial Bold"/>
                          <a:cs typeface="Times New Roman" pitchFamily="18" charset="0"/>
                        </a:rPr>
                        <a:t>(PhD: IIST-ISRO) High Value</a:t>
                      </a:r>
                    </a:p>
                  </a:txBody>
                  <a:tcPr marT="63998" marB="45713" horzOverflow="overflow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20700" marR="0" lvl="1" indent="0" algn="just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endParaRPr lang="en-IN" sz="1600" dirty="0" smtClean="0">
                        <a:solidFill>
                          <a:srgbClr val="002569"/>
                        </a:solidFill>
                        <a:latin typeface="Times New Roman" pitchFamily="18" charset="0"/>
                        <a:ea typeface="Arial Bold"/>
                        <a:cs typeface="Times New Roman" pitchFamily="18" charset="0"/>
                      </a:endParaRPr>
                    </a:p>
                  </a:txBody>
                  <a:tcPr marT="61712" marB="45713" horzOverflow="overflow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457200" rtl="0" eaLnBrk="1" fontAlgn="base" latinLnBrk="0" hangingPunct="1">
                        <a:lnSpc>
                          <a:spcPct val="94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114300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lang="en-IN" sz="1600" dirty="0" smtClean="0">
                          <a:solidFill>
                            <a:srgbClr val="002569"/>
                          </a:solidFill>
                          <a:latin typeface="Times New Roman" pitchFamily="18" charset="0"/>
                          <a:ea typeface="Arial Bold"/>
                          <a:cs typeface="Times New Roman" pitchFamily="18" charset="0"/>
                        </a:rPr>
                        <a:t>Closed (Total =11)</a:t>
                      </a:r>
                    </a:p>
                  </a:txBody>
                  <a:tcPr marT="63998" marB="45713" horzOverflow="overflow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Title 2"/>
          <p:cNvSpPr txBox="1">
            <a:spLocks/>
          </p:cNvSpPr>
          <p:nvPr/>
        </p:nvSpPr>
        <p:spPr>
          <a:xfrm>
            <a:off x="168431" y="4830955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sz="2400" dirty="0" smtClean="0">
                <a:solidFill>
                  <a:srgbClr val="0000FF"/>
                </a:solidFill>
              </a:rPr>
              <a:t>PhD Programme</a:t>
            </a:r>
            <a:endParaRPr lang="en-US" sz="2400" dirty="0"/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505200" y="4830955"/>
            <a:ext cx="5527675" cy="39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IN" altLang="en-US" sz="2000" b="1" i="1" dirty="0">
                <a:solidFill>
                  <a:srgbClr val="000099"/>
                </a:solidFill>
                <a:latin typeface="Arial Narrow" pitchFamily="32" charset="0"/>
              </a:rPr>
              <a:t>Total </a:t>
            </a:r>
            <a:r>
              <a:rPr lang="en-IN" altLang="en-US" sz="2000" b="1" i="1" dirty="0" smtClean="0">
                <a:solidFill>
                  <a:srgbClr val="000099"/>
                </a:solidFill>
                <a:latin typeface="Arial Narrow" pitchFamily="32" charset="0"/>
              </a:rPr>
              <a:t>Admitted: 165;  (</a:t>
            </a:r>
            <a:r>
              <a:rPr lang="en-IN" altLang="en-US" sz="2000" b="1" i="1" dirty="0">
                <a:solidFill>
                  <a:srgbClr val="000099"/>
                </a:solidFill>
                <a:latin typeface="Arial Narrow" pitchFamily="32" charset="0"/>
              </a:rPr>
              <a:t>ISRO </a:t>
            </a:r>
            <a:r>
              <a:rPr lang="en-IN" altLang="en-US" sz="2000" b="1" i="1" dirty="0" smtClean="0">
                <a:solidFill>
                  <a:srgbClr val="000099"/>
                </a:solidFill>
                <a:latin typeface="Arial Narrow" pitchFamily="32" charset="0"/>
              </a:rPr>
              <a:t>Staff: 40); Completed: 27</a:t>
            </a:r>
            <a:endParaRPr lang="en-IN" altLang="en-US" sz="2000" b="1" i="1" dirty="0">
              <a:solidFill>
                <a:srgbClr val="000099"/>
              </a:solidFill>
              <a:latin typeface="Arial Narrow" pitchFamily="3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08411"/>
            <a:ext cx="3962400" cy="284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27455" y="4037110"/>
            <a:ext cx="29722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dirty="0">
                <a:solidFill>
                  <a:srgbClr val="7030A0"/>
                </a:solidFill>
                <a:latin typeface="Arial Narrow" pitchFamily="32" charset="0"/>
              </a:rPr>
              <a:t>Yearly &amp; Cumulative Student Enrolment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-1371600" y="11430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en-US" sz="2400" dirty="0" smtClean="0">
                <a:solidFill>
                  <a:srgbClr val="0000FF"/>
                </a:solidFill>
              </a:rPr>
              <a:t>Undergraduate level </a:t>
            </a:r>
            <a:r>
              <a:rPr lang="en-US" sz="2400" dirty="0" err="1" smtClean="0">
                <a:solidFill>
                  <a:srgbClr val="0000FF"/>
                </a:solidFill>
              </a:rPr>
              <a:t>programmes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82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b="1" dirty="0"/>
              <a:t>Positive takeaways of IIST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100" y="1295401"/>
            <a:ext cx="8763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indent="-342900" eaLnBrk="1" hangingPunct="1">
              <a:lnSpc>
                <a:spcPct val="10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lang="en-US" altLang="en-US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Is the only institute in the country offering UG, PG, doctoral and Post-doctoral </a:t>
            </a:r>
            <a:r>
              <a:rPr lang="en-US" altLang="en-US" dirty="0" err="1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programmes</a:t>
            </a:r>
            <a:r>
              <a:rPr lang="en-US" altLang="en-US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in space sciences and space technology</a:t>
            </a:r>
          </a:p>
          <a:p>
            <a:pPr indent="-342900" algn="just" eaLnBrk="1" hangingPunct="1">
              <a:lnSpc>
                <a:spcPct val="10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lang="en-US" altLang="en-US" dirty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National character (UG students coming from 22 different states)</a:t>
            </a:r>
          </a:p>
          <a:p>
            <a:pPr indent="-342900" algn="just" eaLnBrk="1" hangingPunct="1">
              <a:lnSpc>
                <a:spcPct val="10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lang="en-US" altLang="en-US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Total number of girl students and lady faculty accounting to 22 % and23 % of the total </a:t>
            </a:r>
          </a:p>
          <a:p>
            <a:pPr indent="-342900" algn="just" eaLnBrk="1" hangingPunct="1">
              <a:lnSpc>
                <a:spcPct val="10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lang="en-US" altLang="en-US" dirty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Faculty members from 11 different states  </a:t>
            </a:r>
          </a:p>
          <a:p>
            <a:pPr indent="-342900" algn="just" eaLnBrk="1" hangingPunct="1">
              <a:lnSpc>
                <a:spcPct val="10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lang="en-US" altLang="en-US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All UG students of IIST are eligible for jobs at ISRO against vacancies provided they attain CGPA &gt; 7.5 (2017 onwards)    </a:t>
            </a:r>
          </a:p>
          <a:p>
            <a:pPr marL="261938" lvl="1" indent="-187325" algn="just" eaLnBrk="1" hangingPunct="1">
              <a:lnSpc>
                <a:spcPct val="100000"/>
              </a:lnSpc>
              <a:buSzPct val="100000"/>
              <a:buFont typeface="Arial"/>
              <a:buChar char="•"/>
              <a:defRPr/>
            </a:pPr>
            <a:r>
              <a:rPr lang="en-US" altLang="en-US" dirty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DOS provides complete </a:t>
            </a:r>
            <a:r>
              <a:rPr lang="en-US" altLang="en-US" dirty="0" err="1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assistanceship</a:t>
            </a:r>
            <a:r>
              <a:rPr lang="en-US" altLang="en-US" dirty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to all UG students of IIST which includes mess and lodging provided they continue to meet  certain academic standard</a:t>
            </a:r>
            <a:r>
              <a:rPr lang="en-US" altLang="en-US" sz="1100" dirty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</a:t>
            </a:r>
          </a:p>
          <a:p>
            <a:pPr algn="just" eaLnBrk="1" hangingPunct="1">
              <a:lnSpc>
                <a:spcPct val="100000"/>
              </a:lnSpc>
              <a:spcBef>
                <a:spcPts val="488"/>
              </a:spcBef>
              <a:buFont typeface="Wingdings" charset="2"/>
              <a:buChar char=""/>
            </a:pP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" y="5052656"/>
            <a:ext cx="8915400" cy="138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eaLnBrk="1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IIST despite being the youngest and having been started only in the 21</a:t>
            </a:r>
            <a:r>
              <a:rPr lang="en-US" altLang="en-US" sz="1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century was awarded ′EIGHTH RANK′ among Engineering Universities by the First National Institutional </a:t>
            </a:r>
            <a:r>
              <a:rPr lang="en-US" alt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Framework, MHRD in April 2016</a:t>
            </a:r>
          </a:p>
          <a:p>
            <a:pPr marL="228600" indent="-228600" algn="just" eaLnBrk="1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student who completed MS </a:t>
            </a:r>
            <a:r>
              <a:rPr lang="en-US" alt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CalTech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USA in 2014 won ′Dr Abdul </a:t>
            </a:r>
            <a:r>
              <a:rPr lang="en-US" alt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Kalam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′ award instituted by </a:t>
            </a:r>
            <a:r>
              <a:rPr lang="en-US" alt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CalTech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best graduate student.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8400" y="4503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Achievements &amp; Accolades</a:t>
            </a:r>
            <a:br>
              <a:rPr lang="en-US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139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419100" y="12192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sz="2400" dirty="0" smtClean="0">
                <a:solidFill>
                  <a:srgbClr val="0000FF"/>
                </a:solidFill>
              </a:rPr>
              <a:t>Academics and internship </a:t>
            </a:r>
            <a:r>
              <a:rPr lang="en-US" sz="2400" dirty="0" err="1" smtClean="0">
                <a:solidFill>
                  <a:srgbClr val="0000FF"/>
                </a:solidFill>
              </a:rPr>
              <a:t>programmes</a:t>
            </a:r>
            <a:r>
              <a:rPr lang="en-US" sz="2400" dirty="0" smtClean="0">
                <a:solidFill>
                  <a:srgbClr val="0000FF"/>
                </a:solidFill>
              </a:rPr>
              <a:t> abroad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 (for </a:t>
            </a:r>
            <a:r>
              <a:rPr lang="en-US" sz="2400" dirty="0" err="1" smtClean="0">
                <a:solidFill>
                  <a:srgbClr val="0000FF"/>
                </a:solidFill>
              </a:rPr>
              <a:t>B.Tech</a:t>
            </a:r>
            <a:r>
              <a:rPr lang="en-US" sz="2400" dirty="0" smtClean="0">
                <a:solidFill>
                  <a:srgbClr val="0000FF"/>
                </a:solidFill>
              </a:rPr>
              <a:t> Students)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idx="4294967295"/>
          </p:nvPr>
        </p:nvSpPr>
        <p:spPr>
          <a:xfrm>
            <a:off x="228600" y="2220629"/>
            <a:ext cx="8686800" cy="25988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California Institute of Technology (CALTECH), U.S.A.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Universities Space Research Association (USRA), U.S.A.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Jet Propulsion Laboratory (JPL), U.S.A.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Lockheed Martin Undergraduate Student Visitation Program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Mitacs Globalink Foundation, Canada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443693"/>
            <a:ext cx="1676400" cy="1600200"/>
          </a:xfrm>
          <a:prstGeom prst="rect">
            <a:avLst/>
          </a:prstGeom>
        </p:spPr>
      </p:pic>
      <p:pic>
        <p:nvPicPr>
          <p:cNvPr id="13" name="Picture 12" descr="download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710" y="4476350"/>
            <a:ext cx="1676400" cy="1676400"/>
          </a:xfrm>
          <a:prstGeom prst="rect">
            <a:avLst/>
          </a:prstGeom>
        </p:spPr>
      </p:pic>
      <p:pic>
        <p:nvPicPr>
          <p:cNvPr id="14" name="Picture 13" descr="240px-Jet_Propulsion_Laboratory_logo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967" y="4525880"/>
            <a:ext cx="2057400" cy="1577340"/>
          </a:xfrm>
          <a:prstGeom prst="rect">
            <a:avLst/>
          </a:prstGeom>
        </p:spPr>
      </p:pic>
      <p:pic>
        <p:nvPicPr>
          <p:cNvPr id="15" name="Picture 14" descr="imag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171" y="5897480"/>
            <a:ext cx="5638800" cy="990600"/>
          </a:xfrm>
          <a:prstGeom prst="rect">
            <a:avLst/>
          </a:prstGeom>
        </p:spPr>
      </p:pic>
      <p:pic>
        <p:nvPicPr>
          <p:cNvPr id="16" name="Picture 15" descr="images (1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3224" y="4402471"/>
            <a:ext cx="2449286" cy="137160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quarter" idx="11"/>
          </p:nvPr>
        </p:nvSpPr>
        <p:spPr>
          <a:xfrm>
            <a:off x="1828800" y="457200"/>
            <a:ext cx="5867400" cy="533400"/>
          </a:xfrm>
        </p:spPr>
        <p:txBody>
          <a:bodyPr/>
          <a:lstStyle/>
          <a:p>
            <a:r>
              <a:rPr lang="en-US" b="1" dirty="0"/>
              <a:t>Hands-on Training Programs </a:t>
            </a:r>
            <a:r>
              <a:rPr lang="en-US" b="1" dirty="0" smtClean="0"/>
              <a:t>@ IIST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587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Capacity</a:t>
            </a:r>
            <a:r>
              <a:rPr lang="en-US" sz="2800" b="1" dirty="0" smtClean="0">
                <a:solidFill>
                  <a:schemeClr val="bg1"/>
                </a:solidFill>
              </a:rPr>
              <a:t> Building @ IIST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76400" y="262507"/>
            <a:ext cx="6019800" cy="533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Proxima Nova Regular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en-US" sz="2800" b="1" dirty="0" smtClean="0">
                <a:solidFill>
                  <a:prstClr val="white"/>
                </a:solidFill>
              </a:rPr>
              <a:t>Future Activities: 2017- 2018</a:t>
            </a:r>
          </a:p>
          <a:p>
            <a:pPr defTabSz="914400"/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1905000"/>
            <a:ext cx="882602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Proxima Nova Regular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457200" indent="-457200" defTabSz="9144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16" y="1207602"/>
            <a:ext cx="818061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2000" b="1" i="1" dirty="0" smtClean="0"/>
              <a:t>Targeted capacity building Programs</a:t>
            </a:r>
            <a:endParaRPr lang="en-US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8270" y="1751079"/>
            <a:ext cx="9067800" cy="5041443"/>
          </a:xfrm>
          <a:prstGeom prst="rect">
            <a:avLst/>
          </a:prstGeom>
          <a:solidFill>
            <a:srgbClr val="F8F8F8">
              <a:alpha val="4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 algn="l" rtl="0" latinLnBrk="1" hangingPunct="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b="1" dirty="0"/>
              <a:t>Webinar/MOOCs (</a:t>
            </a:r>
            <a:r>
              <a:rPr lang="en-US" b="1" dirty="0">
                <a:solidFill>
                  <a:srgbClr val="FF0000"/>
                </a:solidFill>
              </a:rPr>
              <a:t>CEOS Program</a:t>
            </a:r>
            <a:r>
              <a:rPr lang="en-US" b="1" dirty="0"/>
              <a:t>)</a:t>
            </a:r>
          </a:p>
          <a:p>
            <a:pPr marL="627063" lvl="2" indent="-285750" algn="just" rtl="0" latinLnBrk="1" hangingPunct="0">
              <a:lnSpc>
                <a:spcPct val="112000"/>
              </a:lnSpc>
              <a:buFontTx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z="1600" dirty="0"/>
              <a:t>Webinar Series on SAR data processing and applications </a:t>
            </a:r>
            <a:r>
              <a:rPr lang="en-US" sz="1400" b="1" i="1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(April 17, 2017 to June 9, 2017)</a:t>
            </a:r>
          </a:p>
          <a:p>
            <a:pPr marL="641350" lvl="2" indent="-285750" algn="just" rtl="0" latinLnBrk="1" hangingPunct="0">
              <a:buFontTx/>
              <a:buChar char="-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z="1600" dirty="0"/>
              <a:t>E-Learning courses (TBD</a:t>
            </a:r>
            <a:r>
              <a:rPr lang="en-US" sz="1600" dirty="0" smtClean="0"/>
              <a:t>)</a:t>
            </a:r>
          </a:p>
          <a:p>
            <a:pPr marL="641350" lvl="2" indent="-285750" algn="just" rtl="0" latinLnBrk="1" hangingPunct="0">
              <a:buFontTx/>
              <a:buChar char="-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en-IN" sz="1600" dirty="0"/>
          </a:p>
          <a:p>
            <a:pPr marL="285750" indent="-285750" algn="l" rtl="0" latinLnBrk="1" hangingPunct="0">
              <a:buFont typeface="Arial" panose="020B0604020202020204" pitchFamily="34" charset="0"/>
              <a:buChar char="•"/>
            </a:pPr>
            <a:r>
              <a:rPr lang="en-IN" b="1" dirty="0" smtClean="0"/>
              <a:t>Conferences and Symposia</a:t>
            </a:r>
          </a:p>
          <a:p>
            <a:pPr marL="641350" lvl="2" indent="-285750" algn="just" rtl="0" latinLnBrk="1" hangingPunct="0">
              <a:buFontTx/>
              <a:buChar char="–"/>
            </a:pPr>
            <a:r>
              <a:rPr lang="en-IN" sz="1600" dirty="0"/>
              <a:t>ACRS: 2017 </a:t>
            </a:r>
            <a:r>
              <a:rPr lang="en-IN" sz="1600" dirty="0" smtClean="0"/>
              <a:t>at New Delhi ‘Space Applications touching Human Lives’ </a:t>
            </a:r>
            <a:r>
              <a:rPr lang="en-IN" sz="1600" dirty="0" smtClean="0">
                <a:solidFill>
                  <a:srgbClr val="FF0000"/>
                </a:solidFill>
              </a:rPr>
              <a:t>(possibility of CEOS </a:t>
            </a:r>
          </a:p>
          <a:p>
            <a:pPr marL="355600" lvl="2" indent="0" algn="just" rtl="0" latinLnBrk="1" hangingPunct="0"/>
            <a:r>
              <a:rPr lang="en-IN" sz="1600" dirty="0">
                <a:solidFill>
                  <a:srgbClr val="FF0000"/>
                </a:solidFill>
              </a:rPr>
              <a:t>	</a:t>
            </a:r>
            <a:r>
              <a:rPr lang="en-IN" sz="1600" dirty="0" smtClean="0">
                <a:solidFill>
                  <a:srgbClr val="FF0000"/>
                </a:solidFill>
              </a:rPr>
              <a:t>	Sessions on selected themes) 							</a:t>
            </a:r>
            <a:r>
              <a:rPr lang="en-IN" sz="1400" b="1" i="1" dirty="0" smtClean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(</a:t>
            </a:r>
            <a:r>
              <a:rPr lang="en-IN" sz="1400" b="1" i="1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October 23-27, 2017</a:t>
            </a:r>
            <a:r>
              <a:rPr lang="en-IN" sz="1400" b="1" i="1" dirty="0" smtClean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)</a:t>
            </a:r>
          </a:p>
          <a:p>
            <a:pPr marL="355600" lvl="2" indent="0" algn="just" rtl="0" latinLnBrk="1" hangingPunct="0"/>
            <a:endParaRPr lang="en-IN" sz="1400" b="1" i="1" dirty="0">
              <a:solidFill>
                <a:srgbClr val="9BBB59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625475" lvl="4" indent="-285750" algn="just" rtl="0" latinLnBrk="1" hangingPunct="0">
              <a:lnSpc>
                <a:spcPct val="112000"/>
              </a:lnSpc>
              <a:buFontTx/>
              <a:buChar char="−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IN" sz="1600" dirty="0"/>
              <a:t>ISPRS</a:t>
            </a:r>
            <a:r>
              <a:rPr lang="en-IN" sz="1600" dirty="0" smtClean="0"/>
              <a:t> Mid term symposium at New </a:t>
            </a:r>
            <a:r>
              <a:rPr lang="en-IN" sz="1600" dirty="0"/>
              <a:t>Delhi</a:t>
            </a:r>
            <a:r>
              <a:rPr lang="en-IN" sz="1600" dirty="0" smtClean="0"/>
              <a:t>, </a:t>
            </a:r>
            <a:r>
              <a:rPr lang="en-IN" sz="1400" b="1" i="1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(November</a:t>
            </a:r>
            <a:r>
              <a:rPr lang="en-IN" sz="1400" b="1" i="1" dirty="0" smtClean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, 2018)</a:t>
            </a:r>
            <a:endParaRPr lang="en-IN" sz="1400" b="1" i="1" dirty="0">
              <a:solidFill>
                <a:srgbClr val="9BBB59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641350" lvl="2" indent="-285750" algn="l" rtl="0" latinLnBrk="1" hangingPunct="0">
              <a:buFontTx/>
              <a:buChar char="̵"/>
            </a:pPr>
            <a:endParaRPr lang="en-IN" sz="1600" dirty="0" smtClean="0"/>
          </a:p>
          <a:p>
            <a:pPr marL="285750" indent="-285750" algn="l" rtl="0" latinLnBrk="1" hangingPunct="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IN" b="1" dirty="0"/>
              <a:t>Myanmar course</a:t>
            </a:r>
          </a:p>
          <a:p>
            <a:pPr marL="625475" lvl="2" indent="-285750" algn="just" rtl="0" latinLnBrk="1" hangingPunct="0">
              <a:lnSpc>
                <a:spcPct val="112000"/>
              </a:lnSpc>
              <a:buFontTx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IN" sz="1600" dirty="0" smtClean="0"/>
              <a:t>Post-disaster </a:t>
            </a:r>
            <a:r>
              <a:rPr lang="en-IN" sz="1600" dirty="0"/>
              <a:t>(earthquake) Rapid Damage assessment </a:t>
            </a:r>
            <a:r>
              <a:rPr lang="en-IN" sz="1400" b="1" i="1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(March 28 to April 01, 2017 at Yangon)</a:t>
            </a:r>
          </a:p>
          <a:p>
            <a:pPr algn="just">
              <a:buFont typeface="Wingdings" panose="05000000000000000000" pitchFamily="2" charset="2"/>
              <a:buChar char="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en-IN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rtl="0" latinLnBrk="1" hangingPunct="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IN" b="1" dirty="0" smtClean="0"/>
              <a:t>ARSET (NASA</a:t>
            </a:r>
            <a:r>
              <a:rPr lang="en-IN" b="1" dirty="0"/>
              <a:t>) and </a:t>
            </a:r>
            <a:r>
              <a:rPr lang="en-IN" b="1" dirty="0" smtClean="0"/>
              <a:t>IITM (</a:t>
            </a:r>
            <a:r>
              <a:rPr lang="en-IN" b="1" dirty="0" err="1" smtClean="0"/>
              <a:t>MoES</a:t>
            </a:r>
            <a:r>
              <a:rPr lang="en-IN" b="1" dirty="0"/>
              <a:t>)</a:t>
            </a:r>
          </a:p>
          <a:p>
            <a:pPr marL="571500" lvl="2" indent="-285750" algn="just" rtl="0" latinLnBrk="1" hangingPunct="0">
              <a:lnSpc>
                <a:spcPct val="112000"/>
              </a:lnSpc>
              <a:buFontTx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IN" sz="1600" dirty="0"/>
              <a:t>Satellite Remote Sensing of Air Quality: Data, Tools and Applications </a:t>
            </a:r>
            <a:r>
              <a:rPr lang="en-IN" sz="1400" b="1" i="1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(May 23-26</a:t>
            </a:r>
            <a:r>
              <a:rPr lang="en-IN" sz="1600" dirty="0"/>
              <a:t>, </a:t>
            </a:r>
            <a:r>
              <a:rPr lang="en-IN" sz="1400" b="1" i="1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2017)</a:t>
            </a:r>
          </a:p>
          <a:p>
            <a:pPr algn="just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en-IN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IN" b="1" dirty="0"/>
              <a:t>ISRO - JAXA APRSAF-24 </a:t>
            </a:r>
          </a:p>
          <a:p>
            <a:pPr marL="625475" lvl="2" indent="-285750" algn="just" rtl="0" latinLnBrk="1" hangingPunct="0">
              <a:lnSpc>
                <a:spcPct val="112000"/>
              </a:lnSpc>
              <a:buFontTx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IN" sz="1600" dirty="0" smtClean="0"/>
              <a:t>Participation at </a:t>
            </a:r>
            <a:r>
              <a:rPr lang="en-IN" sz="1600" dirty="0"/>
              <a:t>Bengaluru </a:t>
            </a:r>
            <a:r>
              <a:rPr lang="en-IN" sz="1400" b="1" i="1" dirty="0">
                <a:solidFill>
                  <a:srgbClr val="9BBB59">
                    <a:lumMod val="50000"/>
                  </a:srgbClr>
                </a:solidFill>
                <a:cs typeface="Arial" panose="020B0604020202020204" pitchFamily="34" charset="0"/>
              </a:rPr>
              <a:t>(November, 2017 &amp; four Co-chairs from ISRO)</a:t>
            </a:r>
          </a:p>
          <a:p>
            <a:pPr algn="just">
              <a:buFont typeface="Wingdings" panose="05000000000000000000" pitchFamily="2" charset="2"/>
              <a:buChar char="q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en-I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446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38300" y="1125551"/>
            <a:ext cx="5715000" cy="719137"/>
          </a:xfrm>
          <a:prstGeom prst="rect">
            <a:avLst/>
          </a:prstGeom>
          <a:solidFill>
            <a:srgbClr val="00B0F0">
              <a:alpha val="0"/>
            </a:srgbClr>
          </a:solidFill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IN" sz="2000" b="1" dirty="0" smtClean="0">
                <a:solidFill>
                  <a:srgbClr val="7030A0"/>
                </a:solidFill>
              </a:rPr>
              <a:t>Space Applications – Touching Human Lives</a:t>
            </a:r>
            <a:endParaRPr lang="en-IN" sz="2000" dirty="0" smtClean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625" t="22656" b="10938"/>
          <a:stretch/>
        </p:blipFill>
        <p:spPr>
          <a:xfrm>
            <a:off x="4343400" y="4229100"/>
            <a:ext cx="4800600" cy="25146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-14514" y="1497038"/>
            <a:ext cx="4588801" cy="810416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IN" sz="1200" b="1" dirty="0" smtClean="0">
                <a:solidFill>
                  <a:schemeClr val="accent2">
                    <a:lumMod val="50000"/>
                  </a:schemeClr>
                </a:solidFill>
              </a:rPr>
              <a:t>Natural Resources Management</a:t>
            </a:r>
            <a:endParaRPr lang="en-IN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61938" lvl="1" indent="-187325">
              <a:spcBef>
                <a:spcPts val="0"/>
              </a:spcBef>
            </a:pPr>
            <a:r>
              <a:rPr lang="en-IN" sz="1200" dirty="0" smtClean="0"/>
              <a:t>Agriculture &amp; Soils</a:t>
            </a:r>
          </a:p>
          <a:p>
            <a:pPr marL="261938" lvl="1" indent="-187325">
              <a:spcBef>
                <a:spcPts val="0"/>
              </a:spcBef>
            </a:pPr>
            <a:r>
              <a:rPr lang="en-IN" sz="1200" dirty="0" smtClean="0"/>
              <a:t>Forestry and Environment</a:t>
            </a:r>
          </a:p>
          <a:p>
            <a:pPr marL="261938" lvl="1" indent="-187325">
              <a:spcBef>
                <a:spcPts val="0"/>
              </a:spcBef>
            </a:pPr>
            <a:r>
              <a:rPr lang="en-IN" sz="1200" dirty="0" smtClean="0"/>
              <a:t>Geology and mineral resources</a:t>
            </a:r>
          </a:p>
          <a:p>
            <a:pPr marL="261938" lvl="1" indent="-187325">
              <a:spcBef>
                <a:spcPts val="0"/>
              </a:spcBef>
            </a:pPr>
            <a:r>
              <a:rPr lang="en-IN" sz="1200" dirty="0" smtClean="0"/>
              <a:t>Marine and coastal</a:t>
            </a:r>
          </a:p>
          <a:p>
            <a:pPr marL="261938" lvl="1" indent="-187325">
              <a:spcBef>
                <a:spcPts val="0"/>
              </a:spcBef>
            </a:pPr>
            <a:r>
              <a:rPr lang="en-IN" sz="1200" dirty="0" smtClean="0"/>
              <a:t>Water Resources and Cryosphere</a:t>
            </a:r>
          </a:p>
          <a:p>
            <a:pPr marL="6350" indent="0">
              <a:spcBef>
                <a:spcPts val="0"/>
              </a:spcBef>
              <a:buNone/>
            </a:pPr>
            <a:r>
              <a:rPr lang="en-IN" sz="1200" b="1" dirty="0" smtClean="0">
                <a:solidFill>
                  <a:schemeClr val="accent2">
                    <a:lumMod val="50000"/>
                  </a:schemeClr>
                </a:solidFill>
              </a:rPr>
              <a:t>Atmosphere, Ocean, Weather &amp; Climate</a:t>
            </a:r>
            <a:endParaRPr lang="en-IN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61938" lvl="1" indent="-187325">
              <a:spcBef>
                <a:spcPts val="0"/>
              </a:spcBef>
              <a:defRPr/>
            </a:pPr>
            <a:r>
              <a:rPr lang="en-IN" sz="1200" dirty="0"/>
              <a:t>Atmospheric parameter retrieval and modelling</a:t>
            </a:r>
          </a:p>
          <a:p>
            <a:pPr marL="261938" lvl="1" indent="-187325">
              <a:spcBef>
                <a:spcPts val="0"/>
              </a:spcBef>
              <a:defRPr/>
            </a:pPr>
            <a:r>
              <a:rPr lang="en-IN" sz="1200" dirty="0"/>
              <a:t>Weather monitoring and modelling</a:t>
            </a:r>
          </a:p>
          <a:p>
            <a:pPr marL="261938" lvl="1" indent="-187325">
              <a:spcBef>
                <a:spcPts val="0"/>
              </a:spcBef>
              <a:defRPr/>
            </a:pPr>
            <a:r>
              <a:rPr lang="en-IN" sz="1200" dirty="0"/>
              <a:t>Ocean applications</a:t>
            </a:r>
          </a:p>
          <a:p>
            <a:pPr marL="261938" lvl="1" indent="-187325">
              <a:spcBef>
                <a:spcPts val="0"/>
              </a:spcBef>
              <a:defRPr/>
            </a:pPr>
            <a:r>
              <a:rPr lang="en-IN" sz="1200" dirty="0"/>
              <a:t>Climate change  and its impact</a:t>
            </a:r>
          </a:p>
          <a:p>
            <a:pPr marL="0" indent="0">
              <a:buFontTx/>
              <a:buNone/>
              <a:defRPr/>
            </a:pPr>
            <a:r>
              <a:rPr lang="en-IN" sz="1200" b="1" dirty="0">
                <a:solidFill>
                  <a:schemeClr val="accent2">
                    <a:lumMod val="50000"/>
                  </a:schemeClr>
                </a:solidFill>
              </a:rPr>
              <a:t>Emerging trends in</a:t>
            </a:r>
          </a:p>
          <a:p>
            <a:pPr marL="261938" lvl="1" indent="-187325">
              <a:spcBef>
                <a:spcPts val="0"/>
              </a:spcBef>
              <a:defRPr/>
            </a:pPr>
            <a:r>
              <a:rPr lang="en-IN" sz="1200" dirty="0"/>
              <a:t>EO Sensors and data processing : Optical, Thermal and Microwave</a:t>
            </a:r>
          </a:p>
          <a:p>
            <a:pPr marL="261938" lvl="1" indent="-187325">
              <a:spcBef>
                <a:spcPts val="0"/>
              </a:spcBef>
              <a:defRPr/>
            </a:pPr>
            <a:r>
              <a:rPr lang="en-IN" sz="1200" dirty="0"/>
              <a:t>Data acquisition and Cloud computing</a:t>
            </a:r>
          </a:p>
          <a:p>
            <a:pPr marL="261938" lvl="1" indent="-187325">
              <a:spcBef>
                <a:spcPts val="0"/>
              </a:spcBef>
              <a:defRPr/>
            </a:pPr>
            <a:r>
              <a:rPr lang="en-IN" sz="1200" dirty="0"/>
              <a:t>UAS and Applications</a:t>
            </a:r>
          </a:p>
          <a:p>
            <a:pPr marL="261938" lvl="1" indent="-187325">
              <a:spcBef>
                <a:spcPts val="0"/>
              </a:spcBef>
              <a:defRPr/>
            </a:pPr>
            <a:r>
              <a:rPr lang="en-IN" sz="1200" dirty="0"/>
              <a:t>Mobile Apps, Crowd Sourcing and Citizen Science</a:t>
            </a:r>
          </a:p>
          <a:p>
            <a:pPr marL="261938" lvl="1" indent="-187325">
              <a:spcBef>
                <a:spcPts val="0"/>
              </a:spcBef>
              <a:defRPr/>
            </a:pPr>
            <a:r>
              <a:rPr lang="en-IN" sz="1200" dirty="0"/>
              <a:t>Big data analytics and information Science</a:t>
            </a:r>
          </a:p>
          <a:p>
            <a:pPr marL="261938" lvl="1" indent="-187325">
              <a:spcBef>
                <a:spcPts val="0"/>
              </a:spcBef>
              <a:defRPr/>
            </a:pPr>
            <a:r>
              <a:rPr lang="en-IN" sz="1200" dirty="0"/>
              <a:t>Cultural heritage monitoring  </a:t>
            </a:r>
          </a:p>
          <a:p>
            <a:pPr marL="261938" lvl="1" indent="-187325">
              <a:spcBef>
                <a:spcPts val="0"/>
              </a:spcBef>
              <a:defRPr/>
            </a:pPr>
            <a:r>
              <a:rPr lang="en-IN" sz="1200" dirty="0"/>
              <a:t>Health GIS</a:t>
            </a:r>
          </a:p>
          <a:p>
            <a:pPr marL="261938" lvl="1" indent="-187325">
              <a:spcBef>
                <a:spcPts val="0"/>
              </a:spcBef>
              <a:defRPr/>
            </a:pPr>
            <a:r>
              <a:rPr lang="en-IN" sz="1200" dirty="0"/>
              <a:t>Information mapping from social media</a:t>
            </a:r>
          </a:p>
          <a:p>
            <a:pPr marL="261938" lvl="1" indent="-187325">
              <a:spcBef>
                <a:spcPts val="0"/>
              </a:spcBef>
              <a:defRPr/>
            </a:pPr>
            <a:r>
              <a:rPr lang="en-IN" sz="1200" dirty="0"/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4686300" y="1472444"/>
            <a:ext cx="4724400" cy="292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IN" sz="1200" b="1" dirty="0">
                <a:solidFill>
                  <a:schemeClr val="accent2">
                    <a:lumMod val="50000"/>
                  </a:schemeClr>
                </a:solidFill>
              </a:rPr>
              <a:t>Disaster monitoring, damage assessment and risk reduction</a:t>
            </a:r>
            <a:endParaRPr lang="en-IN" sz="1200" dirty="0">
              <a:solidFill>
                <a:schemeClr val="accent2">
                  <a:lumMod val="50000"/>
                </a:schemeClr>
              </a:solidFill>
            </a:endParaRPr>
          </a:p>
          <a:p>
            <a:pPr marL="261938" lvl="1" indent="-187325">
              <a:spcBef>
                <a:spcPts val="0"/>
              </a:spcBef>
              <a:buSzPct val="100000"/>
              <a:buFont typeface="Arial"/>
              <a:buChar char="•"/>
              <a:defRPr/>
            </a:pPr>
            <a:r>
              <a:rPr lang="en-IN" sz="1200" dirty="0">
                <a:latin typeface="Arial Bold"/>
                <a:ea typeface="Arial Bold"/>
                <a:cs typeface="Arial Bold"/>
              </a:rPr>
              <a:t>Hydro-meteorological</a:t>
            </a:r>
          </a:p>
          <a:p>
            <a:pPr marL="261938" lvl="1" indent="-187325">
              <a:spcBef>
                <a:spcPts val="0"/>
              </a:spcBef>
              <a:buSzPct val="100000"/>
              <a:buFont typeface="Arial"/>
              <a:buChar char="•"/>
              <a:defRPr/>
            </a:pPr>
            <a:r>
              <a:rPr lang="en-IN" sz="1200" dirty="0">
                <a:latin typeface="Arial Bold"/>
                <a:ea typeface="Arial Bold"/>
                <a:cs typeface="Arial Bold"/>
              </a:rPr>
              <a:t>Geological</a:t>
            </a:r>
          </a:p>
          <a:p>
            <a:pPr marL="261938" lvl="1" indent="-187325">
              <a:spcBef>
                <a:spcPts val="0"/>
              </a:spcBef>
              <a:buSzPct val="100000"/>
              <a:buFont typeface="Arial"/>
              <a:buChar char="•"/>
              <a:defRPr/>
            </a:pPr>
            <a:r>
              <a:rPr lang="en-IN" sz="1200" dirty="0">
                <a:latin typeface="Arial Bold"/>
                <a:ea typeface="Arial Bold"/>
                <a:cs typeface="Arial Bold"/>
              </a:rPr>
              <a:t>Environmental</a:t>
            </a:r>
          </a:p>
          <a:p>
            <a:pPr>
              <a:spcBef>
                <a:spcPts val="0"/>
              </a:spcBef>
            </a:pPr>
            <a:r>
              <a:rPr lang="en-IN" sz="1200" b="1" dirty="0" smtClean="0">
                <a:solidFill>
                  <a:schemeClr val="accent2">
                    <a:lumMod val="50000"/>
                  </a:schemeClr>
                </a:solidFill>
              </a:rPr>
              <a:t>Infrastructure </a:t>
            </a:r>
            <a:r>
              <a:rPr lang="en-IN" sz="1200" b="1" dirty="0">
                <a:solidFill>
                  <a:schemeClr val="accent2">
                    <a:lumMod val="50000"/>
                  </a:schemeClr>
                </a:solidFill>
              </a:rPr>
              <a:t>and development planning</a:t>
            </a:r>
            <a:endParaRPr lang="en-IN" sz="1200" dirty="0">
              <a:solidFill>
                <a:schemeClr val="accent2">
                  <a:lumMod val="50000"/>
                </a:schemeClr>
              </a:solidFill>
            </a:endParaRPr>
          </a:p>
          <a:p>
            <a:pPr marL="261938" lvl="1" indent="-187325">
              <a:buSzPct val="100000"/>
              <a:buFont typeface="Arial"/>
              <a:buChar char="•"/>
              <a:defRPr/>
            </a:pPr>
            <a:r>
              <a:rPr lang="en-IN" sz="1200" dirty="0">
                <a:latin typeface="Arial Bold"/>
                <a:ea typeface="Arial Bold"/>
                <a:cs typeface="Arial Bold"/>
                <a:sym typeface="Arial Bold"/>
              </a:rPr>
              <a:t>Infrastructure mapping and development planning</a:t>
            </a:r>
          </a:p>
          <a:p>
            <a:pPr marL="261938" lvl="1" indent="-187325">
              <a:buSzPct val="100000"/>
              <a:buFont typeface="Arial"/>
              <a:buChar char="•"/>
              <a:defRPr/>
            </a:pPr>
            <a:r>
              <a:rPr lang="en-IN" sz="1200" dirty="0">
                <a:latin typeface="Arial Bold"/>
                <a:ea typeface="Arial Bold"/>
                <a:cs typeface="Arial Bold"/>
                <a:sym typeface="Arial Bold"/>
              </a:rPr>
              <a:t>Urban and regional planning and Smart city planning</a:t>
            </a:r>
          </a:p>
          <a:p>
            <a:pPr marL="261938" lvl="1" indent="-187325">
              <a:buSzPct val="100000"/>
              <a:buFont typeface="Arial"/>
              <a:buChar char="•"/>
              <a:defRPr/>
            </a:pPr>
            <a:r>
              <a:rPr lang="en-IN" sz="1200" dirty="0">
                <a:latin typeface="Arial Bold"/>
                <a:ea typeface="Arial Bold"/>
                <a:cs typeface="Arial Bold"/>
                <a:sym typeface="Arial Bold"/>
              </a:rPr>
              <a:t>Rural development planning</a:t>
            </a:r>
          </a:p>
          <a:p>
            <a:pPr>
              <a:spcBef>
                <a:spcPts val="500"/>
              </a:spcBef>
              <a:buSzPct val="100000"/>
              <a:defRPr/>
            </a:pPr>
            <a:r>
              <a:rPr lang="en-IN" sz="1200" b="1" dirty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Education and outreach</a:t>
            </a:r>
          </a:p>
          <a:p>
            <a:pPr marL="261938" lvl="1" indent="-187325">
              <a:buSzPct val="100000"/>
              <a:buFont typeface="Arial"/>
              <a:buChar char="•"/>
              <a:defRPr/>
            </a:pPr>
            <a:r>
              <a:rPr lang="en-IN" sz="1200" dirty="0">
                <a:latin typeface="Arial Bold"/>
                <a:ea typeface="Arial Bold"/>
                <a:cs typeface="Arial Bold"/>
                <a:sym typeface="Arial Bold"/>
              </a:rPr>
              <a:t>Needs and requirements in different countries</a:t>
            </a:r>
          </a:p>
          <a:p>
            <a:pPr marL="261938" lvl="1" indent="-187325">
              <a:buSzPct val="100000"/>
              <a:buFont typeface="Arial"/>
              <a:buChar char="•"/>
              <a:defRPr/>
            </a:pPr>
            <a:r>
              <a:rPr lang="en-IN" sz="1200" dirty="0">
                <a:latin typeface="Arial Bold"/>
                <a:ea typeface="Arial Bold"/>
                <a:cs typeface="Arial Bold"/>
                <a:sym typeface="Arial Bold"/>
              </a:rPr>
              <a:t>Active Learning models </a:t>
            </a:r>
          </a:p>
          <a:p>
            <a:pPr marL="261938" lvl="1" indent="-187325">
              <a:buSzPct val="100000"/>
              <a:buFont typeface="Arial"/>
              <a:buChar char="•"/>
              <a:defRPr/>
            </a:pPr>
            <a:r>
              <a:rPr lang="en-IN" sz="1200" dirty="0">
                <a:latin typeface="Arial Bold"/>
                <a:ea typeface="Arial Bold"/>
                <a:cs typeface="Arial Bold"/>
                <a:sym typeface="Arial Bold"/>
              </a:rPr>
              <a:t>Cross-border education through web-resources sharing</a:t>
            </a:r>
          </a:p>
          <a:p>
            <a:pPr marL="261938" lvl="1" indent="-187325">
              <a:buSzPct val="100000"/>
              <a:buFont typeface="Arial"/>
              <a:buChar char="•"/>
              <a:defRPr/>
            </a:pPr>
            <a:r>
              <a:rPr lang="en-IN" sz="1200" dirty="0">
                <a:latin typeface="Arial Bold"/>
                <a:ea typeface="Arial Bold"/>
                <a:cs typeface="Arial Bold"/>
                <a:sym typeface="Arial Bold"/>
              </a:rPr>
              <a:t>Tools development for training and outreach</a:t>
            </a:r>
          </a:p>
          <a:p>
            <a:pPr marL="261938" lvl="1" indent="-187325">
              <a:buSzPct val="100000"/>
              <a:buFont typeface="Arial"/>
              <a:buChar char="•"/>
              <a:defRPr/>
            </a:pPr>
            <a:r>
              <a:rPr lang="en-IN" sz="1200" dirty="0">
                <a:latin typeface="Arial Bold"/>
                <a:ea typeface="Arial Bold"/>
                <a:cs typeface="Arial Bold"/>
                <a:sym typeface="Arial Bold"/>
              </a:rPr>
              <a:t>….</a:t>
            </a:r>
          </a:p>
          <a:p>
            <a:pPr marL="174625" lvl="1" indent="-174625">
              <a:buSzPct val="100000"/>
              <a:buFont typeface="Arial"/>
              <a:buChar char="•"/>
            </a:pPr>
            <a:endParaRPr lang="en-IN" sz="1200" dirty="0"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76400" y="262507"/>
            <a:ext cx="6248400" cy="533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Proxima Nova Regular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en-US" sz="2800" b="1" dirty="0" smtClean="0"/>
              <a:t>Future Activity under ACRS-2017 </a:t>
            </a:r>
            <a:endParaRPr lang="en-US" sz="2800" b="1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76200" y="5918200"/>
            <a:ext cx="4142014" cy="990599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  <a:effectLst>
            <a:outerShdw blurRad="50800" dist="50800" dir="5400000" algn="ctr" rotWithShape="0">
              <a:schemeClr val="accent6">
                <a:lumMod val="50000"/>
              </a:schemeClr>
            </a:outerShdw>
            <a:softEdge rad="800100"/>
          </a:effectLst>
        </p:spPr>
        <p:txBody>
          <a:bodyPr/>
          <a:lstStyle/>
          <a:p>
            <a:pPr marL="177800" indent="-88900">
              <a:spcBef>
                <a:spcPts val="0"/>
              </a:spcBef>
              <a:defRPr/>
            </a:pPr>
            <a:r>
              <a:rPr lang="en-IN" sz="1100" i="1" dirty="0" smtClean="0"/>
              <a:t>Conference </a:t>
            </a:r>
            <a:r>
              <a:rPr lang="en-IN" sz="1100" i="1" dirty="0"/>
              <a:t>Dates</a:t>
            </a:r>
            <a:r>
              <a:rPr lang="en-IN" sz="1100" b="1" i="1" dirty="0"/>
              <a:t>: </a:t>
            </a:r>
            <a:r>
              <a:rPr lang="en-IN" sz="1100" b="1" i="1" dirty="0" smtClean="0">
                <a:solidFill>
                  <a:srgbClr val="FF0000"/>
                </a:solidFill>
              </a:rPr>
              <a:t>October 23-27, 2017</a:t>
            </a:r>
            <a:endParaRPr lang="en-IN" sz="1100" i="1" dirty="0">
              <a:solidFill>
                <a:srgbClr val="FF0000"/>
              </a:solidFill>
            </a:endParaRPr>
          </a:p>
          <a:p>
            <a:pPr marL="177800" indent="-88900">
              <a:spcBef>
                <a:spcPts val="0"/>
              </a:spcBef>
              <a:defRPr/>
            </a:pPr>
            <a:r>
              <a:rPr lang="en-IN" sz="1100" i="1" dirty="0" smtClean="0"/>
              <a:t>Abstract </a:t>
            </a:r>
            <a:r>
              <a:rPr lang="en-IN" sz="1100" i="1" dirty="0"/>
              <a:t>submission started </a:t>
            </a:r>
            <a:r>
              <a:rPr lang="en-IN" sz="1100" i="1" dirty="0" smtClean="0"/>
              <a:t>on:  </a:t>
            </a:r>
            <a:r>
              <a:rPr lang="en-IN" sz="1100" b="1" i="1" dirty="0" smtClean="0">
                <a:solidFill>
                  <a:srgbClr val="FF0000"/>
                </a:solidFill>
              </a:rPr>
              <a:t>Feb 15, </a:t>
            </a:r>
            <a:r>
              <a:rPr lang="en-IN" sz="1100" b="1" i="1" dirty="0">
                <a:solidFill>
                  <a:srgbClr val="FF0000"/>
                </a:solidFill>
              </a:rPr>
              <a:t>2017</a:t>
            </a:r>
            <a:endParaRPr lang="en-IN" sz="1100" i="1" dirty="0">
              <a:solidFill>
                <a:srgbClr val="FF0000"/>
              </a:solidFill>
            </a:endParaRPr>
          </a:p>
          <a:p>
            <a:pPr marL="177800" indent="-88900">
              <a:spcBef>
                <a:spcPts val="0"/>
              </a:spcBef>
              <a:defRPr/>
            </a:pPr>
            <a:r>
              <a:rPr lang="en-IN" sz="1100" i="1" dirty="0"/>
              <a:t>Abstract submission deadline: </a:t>
            </a:r>
            <a:r>
              <a:rPr lang="en-IN" sz="1100" b="1" i="1" dirty="0" smtClean="0">
                <a:solidFill>
                  <a:srgbClr val="FF0000"/>
                </a:solidFill>
              </a:rPr>
              <a:t>July 1, 2017</a:t>
            </a:r>
            <a:endParaRPr lang="en-IN" sz="1100" i="1" dirty="0">
              <a:solidFill>
                <a:srgbClr val="FF0000"/>
              </a:solidFill>
            </a:endParaRPr>
          </a:p>
          <a:p>
            <a:pPr marL="177800" indent="-88900">
              <a:spcBef>
                <a:spcPts val="0"/>
              </a:spcBef>
              <a:defRPr/>
            </a:pPr>
            <a:r>
              <a:rPr lang="en-IN" sz="1100" i="1" dirty="0"/>
              <a:t>Notification of Acceptance:  </a:t>
            </a:r>
            <a:r>
              <a:rPr lang="en-IN" sz="1100" b="1" i="1" dirty="0" smtClean="0">
                <a:solidFill>
                  <a:srgbClr val="FF0000"/>
                </a:solidFill>
              </a:rPr>
              <a:t>July 31, </a:t>
            </a:r>
            <a:r>
              <a:rPr lang="en-IN" sz="1100" b="1" i="1" dirty="0">
                <a:solidFill>
                  <a:srgbClr val="FF0000"/>
                </a:solidFill>
              </a:rPr>
              <a:t>2017</a:t>
            </a:r>
            <a:endParaRPr lang="en-IN" sz="1100" i="1" dirty="0">
              <a:solidFill>
                <a:srgbClr val="FF0000"/>
              </a:solidFill>
            </a:endParaRPr>
          </a:p>
          <a:p>
            <a:pPr marL="177800" indent="-88900">
              <a:spcBef>
                <a:spcPts val="0"/>
              </a:spcBef>
              <a:defRPr/>
            </a:pPr>
            <a:r>
              <a:rPr lang="en-IN" sz="1100" i="1" dirty="0" smtClean="0"/>
              <a:t>The </a:t>
            </a:r>
            <a:r>
              <a:rPr lang="en-IN" sz="1100" i="1" dirty="0"/>
              <a:t>deadline for submission of full paper: </a:t>
            </a:r>
            <a:r>
              <a:rPr lang="en-IN" sz="1100" b="1" i="1" dirty="0" smtClean="0">
                <a:solidFill>
                  <a:srgbClr val="FF0000"/>
                </a:solidFill>
              </a:rPr>
              <a:t>Sept. 10, </a:t>
            </a:r>
            <a:r>
              <a:rPr lang="en-IN" sz="1100" b="1" i="1" dirty="0">
                <a:solidFill>
                  <a:srgbClr val="FF0000"/>
                </a:solidFill>
              </a:rPr>
              <a:t>2017</a:t>
            </a:r>
            <a:endParaRPr lang="en-IN" sz="1100" i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IN" sz="1200" i="1" dirty="0"/>
          </a:p>
        </p:txBody>
      </p:sp>
      <p:sp>
        <p:nvSpPr>
          <p:cNvPr id="11" name="Rectangle 10"/>
          <p:cNvSpPr/>
          <p:nvPr/>
        </p:nvSpPr>
        <p:spPr>
          <a:xfrm>
            <a:off x="900576" y="5613400"/>
            <a:ext cx="2286000" cy="307775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1400" b="1" i="0" u="none" strike="noStrike" cap="none" spc="0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uFillTx/>
              </a:rPr>
              <a:t>Important Dates</a:t>
            </a:r>
            <a:endParaRPr kumimoji="0" lang="en-IN" sz="14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5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715000" cy="5334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anose="020B0604020202020204" pitchFamily="34" charset="0"/>
                <a:ea typeface="ＭＳ Ｐゴシック" pitchFamily="-106" charset="-128"/>
                <a:cs typeface="Arial" panose="020B0604020202020204" pitchFamily="34" charset="0"/>
              </a:rPr>
              <a:t>Data Sharing efforts from ISRO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1143000"/>
            <a:ext cx="5715000" cy="5755422"/>
          </a:xfrm>
          <a:prstGeom prst="rect">
            <a:avLst/>
          </a:prstGeom>
          <a:solidFill>
            <a:srgbClr val="EAEAEA">
              <a:alpha val="50196"/>
            </a:srgb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latin typeface="+mn-lt"/>
                <a:cs typeface="+mn-cs"/>
              </a:rPr>
              <a:t>Geophysical Products </a:t>
            </a:r>
          </a:p>
          <a:p>
            <a:pPr marL="228600" indent="-2286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  <a:cs typeface="+mn-cs"/>
              </a:rPr>
              <a:t>Oceanographic products </a:t>
            </a:r>
          </a:p>
          <a:p>
            <a:pPr marL="685800" lvl="1" indent="-2286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  <a:latin typeface="+mn-lt"/>
                <a:cs typeface="+mn-cs"/>
              </a:rPr>
              <a:t>Chlorophyll-a map </a:t>
            </a:r>
          </a:p>
          <a:p>
            <a:pPr marL="685800" lvl="1" indent="-2286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  <a:latin typeface="+mn-lt"/>
                <a:cs typeface="+mn-cs"/>
              </a:rPr>
              <a:t>Total Suspended Sediment map</a:t>
            </a:r>
          </a:p>
          <a:p>
            <a:pPr marL="685800" lvl="1" indent="-2286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  <a:latin typeface="+mn-lt"/>
                <a:cs typeface="+mn-cs"/>
              </a:rPr>
              <a:t>Diffusion Attenuation Coefficient map</a:t>
            </a:r>
          </a:p>
          <a:p>
            <a:pPr marL="685800" lvl="1" indent="-2286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  <a:latin typeface="+mn-lt"/>
                <a:cs typeface="+mn-cs"/>
              </a:rPr>
              <a:t>Aerosol Optical Depth map </a:t>
            </a:r>
          </a:p>
          <a:p>
            <a:pPr marL="228600" indent="-2286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  <a:cs typeface="+mn-cs"/>
              </a:rPr>
              <a:t>Land Products </a:t>
            </a:r>
          </a:p>
          <a:p>
            <a:pPr marL="685800" lvl="1" indent="-2286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  <a:latin typeface="+mn-lt"/>
                <a:cs typeface="+mn-cs"/>
              </a:rPr>
              <a:t>Vegetation products (NDVI, VF) </a:t>
            </a:r>
          </a:p>
          <a:p>
            <a:pPr marL="685800" lvl="1" indent="-2286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  <a:latin typeface="+mn-lt"/>
                <a:cs typeface="+mn-cs"/>
              </a:rPr>
              <a:t>Broad band </a:t>
            </a:r>
            <a:r>
              <a:rPr lang="en-US" sz="1600" b="1" dirty="0" err="1">
                <a:solidFill>
                  <a:schemeClr val="tx2"/>
                </a:solidFill>
                <a:latin typeface="+mn-lt"/>
                <a:cs typeface="+mn-cs"/>
              </a:rPr>
              <a:t>albedo</a:t>
            </a:r>
            <a:r>
              <a:rPr lang="en-US" sz="1600" b="1" dirty="0">
                <a:solidFill>
                  <a:schemeClr val="tx2"/>
                </a:solidFill>
                <a:latin typeface="+mn-lt"/>
                <a:cs typeface="+mn-cs"/>
              </a:rPr>
              <a:t> products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latin typeface="+mn-lt"/>
                <a:cs typeface="+mn-cs"/>
              </a:rPr>
              <a:t>OSCAT wind vector products </a:t>
            </a:r>
          </a:p>
          <a:p>
            <a:pPr marL="628650" lvl="1" indent="-1714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  <a:latin typeface="+mn-lt"/>
                <a:cs typeface="+mn-cs"/>
              </a:rPr>
              <a:t>12 hourly/Daily Analyzed Ocean Winds</a:t>
            </a:r>
          </a:p>
          <a:p>
            <a:pPr marL="0"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latin typeface="+mn-lt"/>
                <a:cs typeface="+mn-cs"/>
              </a:rPr>
              <a:t>Disaster purposes</a:t>
            </a:r>
          </a:p>
          <a:p>
            <a:pPr marL="685800" lvl="1" indent="-2286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  <a:latin typeface="+mn-lt"/>
                <a:cs typeface="+mn-cs"/>
              </a:rPr>
              <a:t>International Charter</a:t>
            </a:r>
          </a:p>
          <a:p>
            <a:pPr marL="685800" lvl="1" indent="-2286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  <a:latin typeface="+mn-lt"/>
                <a:cs typeface="+mn-cs"/>
              </a:rPr>
              <a:t>Sentinel Asia</a:t>
            </a:r>
          </a:p>
          <a:p>
            <a:pPr marL="685800" lvl="1" indent="-2286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  <a:latin typeface="+mn-lt"/>
                <a:cs typeface="+mn-cs"/>
              </a:rPr>
              <a:t>UN-SPIDER</a:t>
            </a:r>
          </a:p>
          <a:p>
            <a:pPr marL="685800" lvl="1" indent="-2286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  <a:latin typeface="+mn-lt"/>
                <a:cs typeface="+mn-cs"/>
              </a:rPr>
              <a:t>ASEAN countries (resource assessment) </a:t>
            </a:r>
          </a:p>
          <a:p>
            <a:pPr marL="685800" lvl="1" indent="-2286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  <a:latin typeface="+mn-lt"/>
                <a:cs typeface="+mn-cs"/>
              </a:rPr>
              <a:t>SAARC countries (severe thunderstorm predictions)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5334000" y="1219200"/>
            <a:ext cx="3581400" cy="3505200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Global Products generated from ISRO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 smtClean="0"/>
              <a:t>Land products from OCM sensor 5km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 smtClean="0"/>
              <a:t>Ocean products from OCM at 5 km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 smtClean="0"/>
              <a:t>Wind products from OSCAT at 25 km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Local Products within Indian Ground station visibility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 smtClean="0"/>
              <a:t>Land geophysical products (≤ 1km)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 smtClean="0"/>
              <a:t>Ocean geophysical products (1km)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Tropical products (+/- 20 deg Lat.) from Megha-Tropiques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 smtClean="0"/>
              <a:t>Water vapor profile (10km res) from </a:t>
            </a:r>
            <a:r>
              <a:rPr lang="en-US" sz="1400" b="1" dirty="0" err="1" smtClean="0"/>
              <a:t>Saphir</a:t>
            </a:r>
            <a:r>
              <a:rPr lang="en-US" sz="1400" b="1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 smtClean="0"/>
              <a:t>Outgoing Long wave Radiation (OLR) (40km. res)-Scarab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1400" b="1" dirty="0" smtClean="0"/>
          </a:p>
          <a:p>
            <a:pPr fontAlgn="auto">
              <a:spcAft>
                <a:spcPts val="0"/>
              </a:spcAft>
              <a:defRPr/>
            </a:pPr>
            <a:endParaRPr lang="en-US" sz="1050" b="1" dirty="0"/>
          </a:p>
        </p:txBody>
      </p:sp>
      <p:pic>
        <p:nvPicPr>
          <p:cNvPr id="6" name="Picture 2" descr="C:\Users\Research2\Desktop\world_fcc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39" y="4757530"/>
            <a:ext cx="35814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19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1676400"/>
            <a:ext cx="83058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GB" sz="4000" dirty="0" smtClean="0">
                <a:solidFill>
                  <a:schemeClr val="bg1"/>
                </a:solidFill>
              </a:rPr>
              <a:t>Thank you for attention</a:t>
            </a:r>
            <a:br>
              <a:rPr lang="en-GB" sz="4000" dirty="0" smtClean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/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chemeClr val="bg1"/>
                </a:solidFill>
              </a:rPr>
              <a:t>Q &amp; A</a:t>
            </a:r>
            <a:endParaRPr sz="4000" dirty="0">
              <a:solidFill>
                <a:schemeClr val="bg1"/>
              </a:solidFill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524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304800" y="11816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8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6702" y="1921619"/>
            <a:ext cx="4650898" cy="1796221"/>
          </a:xfrm>
        </p:spPr>
        <p:txBody>
          <a:bodyPr/>
          <a:lstStyle/>
          <a:p>
            <a:r>
              <a:rPr lang="en-US" sz="1600" dirty="0"/>
              <a:t>Indian Institute of Remote Sensing (IIRS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Indian Institute of Space </a:t>
            </a:r>
            <a:r>
              <a:rPr lang="en-US" sz="1600" dirty="0" smtClean="0"/>
              <a:t>Science &amp; </a:t>
            </a:r>
            <a:r>
              <a:rPr lang="en-US" sz="1600" dirty="0"/>
              <a:t>Technology (IIST)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en-US" sz="1600" dirty="0"/>
          </a:p>
          <a:p>
            <a:r>
              <a:rPr lang="en-US" sz="1600" dirty="0" smtClean="0"/>
              <a:t>National </a:t>
            </a:r>
            <a:r>
              <a:rPr lang="en-US" sz="1600" dirty="0"/>
              <a:t>Remote Sensing </a:t>
            </a:r>
            <a:r>
              <a:rPr lang="en-US" sz="1600" dirty="0" smtClean="0"/>
              <a:t>Centre (</a:t>
            </a:r>
            <a:r>
              <a:rPr lang="en-US" sz="1600" dirty="0"/>
              <a:t>NRSC)</a:t>
            </a:r>
          </a:p>
          <a:p>
            <a:r>
              <a:rPr lang="en-US" sz="1600" dirty="0"/>
              <a:t>Space Application </a:t>
            </a:r>
            <a:r>
              <a:rPr lang="en-US" sz="1600" dirty="0" smtClean="0"/>
              <a:t>Centre (</a:t>
            </a:r>
            <a:r>
              <a:rPr lang="en-US" sz="1600" dirty="0"/>
              <a:t>SAC)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486" y="1219200"/>
            <a:ext cx="74676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smtClean="0">
                <a:solidFill>
                  <a:srgbClr val="FF0000"/>
                </a:solidFill>
              </a:rPr>
              <a:t>ISRO Institutions for Capacity Building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Group 1030"/>
          <p:cNvGrpSpPr>
            <a:grpSpLocks/>
          </p:cNvGrpSpPr>
          <p:nvPr/>
        </p:nvGrpSpPr>
        <p:grpSpPr bwMode="auto">
          <a:xfrm>
            <a:off x="4698204" y="1948543"/>
            <a:ext cx="4317449" cy="4746971"/>
            <a:chOff x="117" y="1005"/>
            <a:chExt cx="2592" cy="3072"/>
          </a:xfrm>
        </p:grpSpPr>
        <p:sp>
          <p:nvSpPr>
            <p:cNvPr id="6" name="AutoShape 1031"/>
            <p:cNvSpPr>
              <a:spLocks noChangeArrowheads="1"/>
            </p:cNvSpPr>
            <p:nvPr/>
          </p:nvSpPr>
          <p:spPr bwMode="auto">
            <a:xfrm>
              <a:off x="117" y="1005"/>
              <a:ext cx="2592" cy="3072"/>
            </a:xfrm>
            <a:prstGeom prst="roundRect">
              <a:avLst>
                <a:gd name="adj" fmla="val 7718"/>
              </a:avLst>
            </a:prstGeom>
            <a:solidFill>
              <a:srgbClr val="E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7" name="Group 1032"/>
            <p:cNvGrpSpPr>
              <a:grpSpLocks/>
            </p:cNvGrpSpPr>
            <p:nvPr/>
          </p:nvGrpSpPr>
          <p:grpSpPr bwMode="auto">
            <a:xfrm>
              <a:off x="122" y="1104"/>
              <a:ext cx="2566" cy="2966"/>
              <a:chOff x="122" y="1104"/>
              <a:chExt cx="2566" cy="2966"/>
            </a:xfrm>
          </p:grpSpPr>
          <p:grpSp>
            <p:nvGrpSpPr>
              <p:cNvPr id="8" name="Group 1033"/>
              <p:cNvGrpSpPr>
                <a:grpSpLocks/>
              </p:cNvGrpSpPr>
              <p:nvPr/>
            </p:nvGrpSpPr>
            <p:grpSpPr bwMode="auto">
              <a:xfrm>
                <a:off x="122" y="1104"/>
                <a:ext cx="2566" cy="2880"/>
                <a:chOff x="1152" y="432"/>
                <a:chExt cx="3454" cy="3888"/>
              </a:xfrm>
            </p:grpSpPr>
            <p:grpSp>
              <p:nvGrpSpPr>
                <p:cNvPr id="62" name="Group 1034"/>
                <p:cNvGrpSpPr>
                  <a:grpSpLocks/>
                </p:cNvGrpSpPr>
                <p:nvPr/>
              </p:nvGrpSpPr>
              <p:grpSpPr bwMode="auto">
                <a:xfrm>
                  <a:off x="1152" y="432"/>
                  <a:ext cx="3454" cy="3888"/>
                  <a:chOff x="0" y="45"/>
                  <a:chExt cx="3798" cy="4275"/>
                </a:xfrm>
              </p:grpSpPr>
              <p:sp>
                <p:nvSpPr>
                  <p:cNvPr id="64" name="Freeform 1035"/>
                  <p:cNvSpPr>
                    <a:spLocks/>
                  </p:cNvSpPr>
                  <p:nvPr/>
                </p:nvSpPr>
                <p:spPr bwMode="auto">
                  <a:xfrm>
                    <a:off x="3258" y="3371"/>
                    <a:ext cx="55" cy="287"/>
                  </a:xfrm>
                  <a:custGeom>
                    <a:avLst/>
                    <a:gdLst/>
                    <a:ahLst/>
                    <a:cxnLst>
                      <a:cxn ang="0">
                        <a:pos x="43" y="6"/>
                      </a:cxn>
                      <a:cxn ang="0">
                        <a:pos x="47" y="0"/>
                      </a:cxn>
                      <a:cxn ang="0">
                        <a:pos x="39" y="12"/>
                      </a:cxn>
                      <a:cxn ang="0">
                        <a:pos x="33" y="39"/>
                      </a:cxn>
                      <a:cxn ang="0">
                        <a:pos x="24" y="67"/>
                      </a:cxn>
                      <a:cxn ang="0">
                        <a:pos x="20" y="125"/>
                      </a:cxn>
                      <a:cxn ang="0">
                        <a:pos x="16" y="152"/>
                      </a:cxn>
                      <a:cxn ang="0">
                        <a:pos x="20" y="174"/>
                      </a:cxn>
                      <a:cxn ang="0">
                        <a:pos x="20" y="189"/>
                      </a:cxn>
                      <a:cxn ang="0">
                        <a:pos x="14" y="207"/>
                      </a:cxn>
                      <a:cxn ang="0">
                        <a:pos x="6" y="224"/>
                      </a:cxn>
                      <a:cxn ang="0">
                        <a:pos x="0" y="236"/>
                      </a:cxn>
                      <a:cxn ang="0">
                        <a:pos x="2" y="265"/>
                      </a:cxn>
                      <a:cxn ang="0">
                        <a:pos x="4" y="271"/>
                      </a:cxn>
                      <a:cxn ang="0">
                        <a:pos x="16" y="287"/>
                      </a:cxn>
                      <a:cxn ang="0">
                        <a:pos x="29" y="283"/>
                      </a:cxn>
                      <a:cxn ang="0">
                        <a:pos x="22" y="265"/>
                      </a:cxn>
                      <a:cxn ang="0">
                        <a:pos x="31" y="209"/>
                      </a:cxn>
                      <a:cxn ang="0">
                        <a:pos x="39" y="184"/>
                      </a:cxn>
                      <a:cxn ang="0">
                        <a:pos x="37" y="166"/>
                      </a:cxn>
                      <a:cxn ang="0">
                        <a:pos x="43" y="143"/>
                      </a:cxn>
                      <a:cxn ang="0">
                        <a:pos x="49" y="108"/>
                      </a:cxn>
                      <a:cxn ang="0">
                        <a:pos x="41" y="92"/>
                      </a:cxn>
                      <a:cxn ang="0">
                        <a:pos x="41" y="76"/>
                      </a:cxn>
                      <a:cxn ang="0">
                        <a:pos x="51" y="67"/>
                      </a:cxn>
                      <a:cxn ang="0">
                        <a:pos x="55" y="26"/>
                      </a:cxn>
                      <a:cxn ang="0">
                        <a:pos x="53" y="6"/>
                      </a:cxn>
                      <a:cxn ang="0">
                        <a:pos x="43" y="6"/>
                      </a:cxn>
                    </a:cxnLst>
                    <a:rect l="0" t="0" r="r" b="b"/>
                    <a:pathLst>
                      <a:path w="55" h="287">
                        <a:moveTo>
                          <a:pt x="43" y="6"/>
                        </a:moveTo>
                        <a:lnTo>
                          <a:pt x="47" y="0"/>
                        </a:lnTo>
                        <a:lnTo>
                          <a:pt x="39" y="12"/>
                        </a:lnTo>
                        <a:lnTo>
                          <a:pt x="33" y="39"/>
                        </a:lnTo>
                        <a:lnTo>
                          <a:pt x="24" y="67"/>
                        </a:lnTo>
                        <a:lnTo>
                          <a:pt x="20" y="125"/>
                        </a:lnTo>
                        <a:lnTo>
                          <a:pt x="16" y="152"/>
                        </a:lnTo>
                        <a:lnTo>
                          <a:pt x="20" y="174"/>
                        </a:lnTo>
                        <a:lnTo>
                          <a:pt x="20" y="189"/>
                        </a:lnTo>
                        <a:lnTo>
                          <a:pt x="14" y="207"/>
                        </a:lnTo>
                        <a:lnTo>
                          <a:pt x="6" y="224"/>
                        </a:lnTo>
                        <a:lnTo>
                          <a:pt x="0" y="236"/>
                        </a:lnTo>
                        <a:lnTo>
                          <a:pt x="2" y="265"/>
                        </a:lnTo>
                        <a:lnTo>
                          <a:pt x="4" y="271"/>
                        </a:lnTo>
                        <a:lnTo>
                          <a:pt x="16" y="287"/>
                        </a:lnTo>
                        <a:lnTo>
                          <a:pt x="29" y="283"/>
                        </a:lnTo>
                        <a:lnTo>
                          <a:pt x="22" y="265"/>
                        </a:lnTo>
                        <a:lnTo>
                          <a:pt x="31" y="209"/>
                        </a:lnTo>
                        <a:lnTo>
                          <a:pt x="39" y="184"/>
                        </a:lnTo>
                        <a:lnTo>
                          <a:pt x="37" y="166"/>
                        </a:lnTo>
                        <a:lnTo>
                          <a:pt x="43" y="143"/>
                        </a:lnTo>
                        <a:lnTo>
                          <a:pt x="49" y="108"/>
                        </a:lnTo>
                        <a:lnTo>
                          <a:pt x="41" y="92"/>
                        </a:lnTo>
                        <a:lnTo>
                          <a:pt x="41" y="76"/>
                        </a:lnTo>
                        <a:lnTo>
                          <a:pt x="51" y="67"/>
                        </a:lnTo>
                        <a:lnTo>
                          <a:pt x="55" y="26"/>
                        </a:lnTo>
                        <a:lnTo>
                          <a:pt x="53" y="6"/>
                        </a:lnTo>
                        <a:lnTo>
                          <a:pt x="43" y="6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5" name="Freeform 1036"/>
                  <p:cNvSpPr>
                    <a:spLocks/>
                  </p:cNvSpPr>
                  <p:nvPr/>
                </p:nvSpPr>
                <p:spPr bwMode="auto">
                  <a:xfrm>
                    <a:off x="3258" y="3371"/>
                    <a:ext cx="55" cy="287"/>
                  </a:xfrm>
                  <a:custGeom>
                    <a:avLst/>
                    <a:gdLst/>
                    <a:ahLst/>
                    <a:cxnLst>
                      <a:cxn ang="0">
                        <a:pos x="43" y="6"/>
                      </a:cxn>
                      <a:cxn ang="0">
                        <a:pos x="47" y="0"/>
                      </a:cxn>
                      <a:cxn ang="0">
                        <a:pos x="39" y="12"/>
                      </a:cxn>
                      <a:cxn ang="0">
                        <a:pos x="33" y="39"/>
                      </a:cxn>
                      <a:cxn ang="0">
                        <a:pos x="24" y="67"/>
                      </a:cxn>
                      <a:cxn ang="0">
                        <a:pos x="20" y="125"/>
                      </a:cxn>
                      <a:cxn ang="0">
                        <a:pos x="16" y="152"/>
                      </a:cxn>
                      <a:cxn ang="0">
                        <a:pos x="20" y="174"/>
                      </a:cxn>
                      <a:cxn ang="0">
                        <a:pos x="20" y="189"/>
                      </a:cxn>
                      <a:cxn ang="0">
                        <a:pos x="14" y="207"/>
                      </a:cxn>
                      <a:cxn ang="0">
                        <a:pos x="6" y="224"/>
                      </a:cxn>
                      <a:cxn ang="0">
                        <a:pos x="0" y="236"/>
                      </a:cxn>
                      <a:cxn ang="0">
                        <a:pos x="2" y="265"/>
                      </a:cxn>
                      <a:cxn ang="0">
                        <a:pos x="4" y="271"/>
                      </a:cxn>
                      <a:cxn ang="0">
                        <a:pos x="16" y="287"/>
                      </a:cxn>
                      <a:cxn ang="0">
                        <a:pos x="29" y="283"/>
                      </a:cxn>
                      <a:cxn ang="0">
                        <a:pos x="22" y="265"/>
                      </a:cxn>
                      <a:cxn ang="0">
                        <a:pos x="31" y="209"/>
                      </a:cxn>
                      <a:cxn ang="0">
                        <a:pos x="39" y="184"/>
                      </a:cxn>
                      <a:cxn ang="0">
                        <a:pos x="37" y="166"/>
                      </a:cxn>
                      <a:cxn ang="0">
                        <a:pos x="43" y="143"/>
                      </a:cxn>
                      <a:cxn ang="0">
                        <a:pos x="49" y="108"/>
                      </a:cxn>
                      <a:cxn ang="0">
                        <a:pos x="41" y="92"/>
                      </a:cxn>
                      <a:cxn ang="0">
                        <a:pos x="41" y="76"/>
                      </a:cxn>
                      <a:cxn ang="0">
                        <a:pos x="51" y="67"/>
                      </a:cxn>
                      <a:cxn ang="0">
                        <a:pos x="55" y="26"/>
                      </a:cxn>
                      <a:cxn ang="0">
                        <a:pos x="53" y="6"/>
                      </a:cxn>
                      <a:cxn ang="0">
                        <a:pos x="43" y="6"/>
                      </a:cxn>
                    </a:cxnLst>
                    <a:rect l="0" t="0" r="r" b="b"/>
                    <a:pathLst>
                      <a:path w="55" h="287">
                        <a:moveTo>
                          <a:pt x="43" y="6"/>
                        </a:moveTo>
                        <a:lnTo>
                          <a:pt x="47" y="0"/>
                        </a:lnTo>
                        <a:lnTo>
                          <a:pt x="39" y="12"/>
                        </a:lnTo>
                        <a:lnTo>
                          <a:pt x="33" y="39"/>
                        </a:lnTo>
                        <a:lnTo>
                          <a:pt x="24" y="67"/>
                        </a:lnTo>
                        <a:lnTo>
                          <a:pt x="20" y="125"/>
                        </a:lnTo>
                        <a:lnTo>
                          <a:pt x="16" y="152"/>
                        </a:lnTo>
                        <a:lnTo>
                          <a:pt x="20" y="174"/>
                        </a:lnTo>
                        <a:lnTo>
                          <a:pt x="20" y="189"/>
                        </a:lnTo>
                        <a:lnTo>
                          <a:pt x="14" y="207"/>
                        </a:lnTo>
                        <a:lnTo>
                          <a:pt x="6" y="224"/>
                        </a:lnTo>
                        <a:lnTo>
                          <a:pt x="0" y="236"/>
                        </a:lnTo>
                        <a:lnTo>
                          <a:pt x="2" y="265"/>
                        </a:lnTo>
                        <a:lnTo>
                          <a:pt x="4" y="271"/>
                        </a:lnTo>
                        <a:lnTo>
                          <a:pt x="16" y="287"/>
                        </a:lnTo>
                        <a:lnTo>
                          <a:pt x="29" y="283"/>
                        </a:lnTo>
                        <a:lnTo>
                          <a:pt x="22" y="265"/>
                        </a:lnTo>
                        <a:lnTo>
                          <a:pt x="31" y="209"/>
                        </a:lnTo>
                        <a:lnTo>
                          <a:pt x="39" y="184"/>
                        </a:lnTo>
                        <a:lnTo>
                          <a:pt x="37" y="166"/>
                        </a:lnTo>
                        <a:lnTo>
                          <a:pt x="43" y="143"/>
                        </a:lnTo>
                        <a:lnTo>
                          <a:pt x="49" y="108"/>
                        </a:lnTo>
                        <a:lnTo>
                          <a:pt x="41" y="92"/>
                        </a:lnTo>
                        <a:lnTo>
                          <a:pt x="41" y="76"/>
                        </a:lnTo>
                        <a:lnTo>
                          <a:pt x="51" y="67"/>
                        </a:lnTo>
                        <a:lnTo>
                          <a:pt x="55" y="26"/>
                        </a:lnTo>
                        <a:lnTo>
                          <a:pt x="53" y="6"/>
                        </a:lnTo>
                        <a:lnTo>
                          <a:pt x="43" y="6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6" name="Freeform 1037"/>
                  <p:cNvSpPr>
                    <a:spLocks/>
                  </p:cNvSpPr>
                  <p:nvPr/>
                </p:nvSpPr>
                <p:spPr bwMode="auto">
                  <a:xfrm>
                    <a:off x="3258" y="3371"/>
                    <a:ext cx="55" cy="287"/>
                  </a:xfrm>
                  <a:custGeom>
                    <a:avLst/>
                    <a:gdLst/>
                    <a:ahLst/>
                    <a:cxnLst>
                      <a:cxn ang="0">
                        <a:pos x="43" y="6"/>
                      </a:cxn>
                      <a:cxn ang="0">
                        <a:pos x="47" y="0"/>
                      </a:cxn>
                      <a:cxn ang="0">
                        <a:pos x="39" y="12"/>
                      </a:cxn>
                      <a:cxn ang="0">
                        <a:pos x="33" y="39"/>
                      </a:cxn>
                      <a:cxn ang="0">
                        <a:pos x="24" y="67"/>
                      </a:cxn>
                      <a:cxn ang="0">
                        <a:pos x="20" y="125"/>
                      </a:cxn>
                      <a:cxn ang="0">
                        <a:pos x="16" y="152"/>
                      </a:cxn>
                      <a:cxn ang="0">
                        <a:pos x="20" y="174"/>
                      </a:cxn>
                      <a:cxn ang="0">
                        <a:pos x="20" y="189"/>
                      </a:cxn>
                      <a:cxn ang="0">
                        <a:pos x="14" y="207"/>
                      </a:cxn>
                      <a:cxn ang="0">
                        <a:pos x="6" y="224"/>
                      </a:cxn>
                      <a:cxn ang="0">
                        <a:pos x="0" y="236"/>
                      </a:cxn>
                      <a:cxn ang="0">
                        <a:pos x="2" y="265"/>
                      </a:cxn>
                      <a:cxn ang="0">
                        <a:pos x="4" y="271"/>
                      </a:cxn>
                      <a:cxn ang="0">
                        <a:pos x="16" y="287"/>
                      </a:cxn>
                      <a:cxn ang="0">
                        <a:pos x="29" y="283"/>
                      </a:cxn>
                      <a:cxn ang="0">
                        <a:pos x="22" y="265"/>
                      </a:cxn>
                      <a:cxn ang="0">
                        <a:pos x="31" y="209"/>
                      </a:cxn>
                      <a:cxn ang="0">
                        <a:pos x="39" y="184"/>
                      </a:cxn>
                      <a:cxn ang="0">
                        <a:pos x="37" y="166"/>
                      </a:cxn>
                      <a:cxn ang="0">
                        <a:pos x="43" y="143"/>
                      </a:cxn>
                      <a:cxn ang="0">
                        <a:pos x="49" y="108"/>
                      </a:cxn>
                      <a:cxn ang="0">
                        <a:pos x="41" y="92"/>
                      </a:cxn>
                      <a:cxn ang="0">
                        <a:pos x="41" y="76"/>
                      </a:cxn>
                      <a:cxn ang="0">
                        <a:pos x="51" y="67"/>
                      </a:cxn>
                      <a:cxn ang="0">
                        <a:pos x="55" y="26"/>
                      </a:cxn>
                      <a:cxn ang="0">
                        <a:pos x="53" y="6"/>
                      </a:cxn>
                      <a:cxn ang="0">
                        <a:pos x="43" y="6"/>
                      </a:cxn>
                    </a:cxnLst>
                    <a:rect l="0" t="0" r="r" b="b"/>
                    <a:pathLst>
                      <a:path w="55" h="287">
                        <a:moveTo>
                          <a:pt x="43" y="6"/>
                        </a:moveTo>
                        <a:lnTo>
                          <a:pt x="47" y="0"/>
                        </a:lnTo>
                        <a:lnTo>
                          <a:pt x="39" y="12"/>
                        </a:lnTo>
                        <a:lnTo>
                          <a:pt x="33" y="39"/>
                        </a:lnTo>
                        <a:lnTo>
                          <a:pt x="24" y="67"/>
                        </a:lnTo>
                        <a:lnTo>
                          <a:pt x="20" y="125"/>
                        </a:lnTo>
                        <a:lnTo>
                          <a:pt x="16" y="152"/>
                        </a:lnTo>
                        <a:lnTo>
                          <a:pt x="20" y="174"/>
                        </a:lnTo>
                        <a:lnTo>
                          <a:pt x="20" y="189"/>
                        </a:lnTo>
                        <a:lnTo>
                          <a:pt x="14" y="207"/>
                        </a:lnTo>
                        <a:lnTo>
                          <a:pt x="6" y="224"/>
                        </a:lnTo>
                        <a:lnTo>
                          <a:pt x="0" y="236"/>
                        </a:lnTo>
                        <a:lnTo>
                          <a:pt x="2" y="265"/>
                        </a:lnTo>
                        <a:lnTo>
                          <a:pt x="4" y="271"/>
                        </a:lnTo>
                        <a:lnTo>
                          <a:pt x="16" y="287"/>
                        </a:lnTo>
                        <a:lnTo>
                          <a:pt x="29" y="283"/>
                        </a:lnTo>
                        <a:lnTo>
                          <a:pt x="22" y="265"/>
                        </a:lnTo>
                        <a:lnTo>
                          <a:pt x="31" y="209"/>
                        </a:lnTo>
                        <a:lnTo>
                          <a:pt x="39" y="184"/>
                        </a:lnTo>
                        <a:lnTo>
                          <a:pt x="37" y="166"/>
                        </a:lnTo>
                        <a:lnTo>
                          <a:pt x="43" y="143"/>
                        </a:lnTo>
                        <a:lnTo>
                          <a:pt x="49" y="108"/>
                        </a:lnTo>
                        <a:lnTo>
                          <a:pt x="41" y="92"/>
                        </a:lnTo>
                        <a:lnTo>
                          <a:pt x="41" y="76"/>
                        </a:lnTo>
                        <a:lnTo>
                          <a:pt x="51" y="67"/>
                        </a:lnTo>
                        <a:lnTo>
                          <a:pt x="55" y="26"/>
                        </a:lnTo>
                        <a:lnTo>
                          <a:pt x="53" y="6"/>
                        </a:lnTo>
                        <a:lnTo>
                          <a:pt x="43" y="6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7" name="Freeform 1038"/>
                  <p:cNvSpPr>
                    <a:spLocks/>
                  </p:cNvSpPr>
                  <p:nvPr/>
                </p:nvSpPr>
                <p:spPr bwMode="auto">
                  <a:xfrm>
                    <a:off x="3258" y="3371"/>
                    <a:ext cx="55" cy="287"/>
                  </a:xfrm>
                  <a:custGeom>
                    <a:avLst/>
                    <a:gdLst/>
                    <a:ahLst/>
                    <a:cxnLst>
                      <a:cxn ang="0">
                        <a:pos x="43" y="6"/>
                      </a:cxn>
                      <a:cxn ang="0">
                        <a:pos x="47" y="0"/>
                      </a:cxn>
                      <a:cxn ang="0">
                        <a:pos x="39" y="12"/>
                      </a:cxn>
                      <a:cxn ang="0">
                        <a:pos x="33" y="39"/>
                      </a:cxn>
                      <a:cxn ang="0">
                        <a:pos x="24" y="67"/>
                      </a:cxn>
                      <a:cxn ang="0">
                        <a:pos x="20" y="125"/>
                      </a:cxn>
                      <a:cxn ang="0">
                        <a:pos x="16" y="152"/>
                      </a:cxn>
                      <a:cxn ang="0">
                        <a:pos x="20" y="174"/>
                      </a:cxn>
                      <a:cxn ang="0">
                        <a:pos x="20" y="189"/>
                      </a:cxn>
                      <a:cxn ang="0">
                        <a:pos x="14" y="207"/>
                      </a:cxn>
                      <a:cxn ang="0">
                        <a:pos x="6" y="224"/>
                      </a:cxn>
                      <a:cxn ang="0">
                        <a:pos x="0" y="236"/>
                      </a:cxn>
                      <a:cxn ang="0">
                        <a:pos x="2" y="265"/>
                      </a:cxn>
                      <a:cxn ang="0">
                        <a:pos x="4" y="271"/>
                      </a:cxn>
                      <a:cxn ang="0">
                        <a:pos x="16" y="287"/>
                      </a:cxn>
                      <a:cxn ang="0">
                        <a:pos x="29" y="283"/>
                      </a:cxn>
                      <a:cxn ang="0">
                        <a:pos x="22" y="265"/>
                      </a:cxn>
                      <a:cxn ang="0">
                        <a:pos x="31" y="209"/>
                      </a:cxn>
                      <a:cxn ang="0">
                        <a:pos x="39" y="184"/>
                      </a:cxn>
                      <a:cxn ang="0">
                        <a:pos x="37" y="166"/>
                      </a:cxn>
                      <a:cxn ang="0">
                        <a:pos x="43" y="143"/>
                      </a:cxn>
                      <a:cxn ang="0">
                        <a:pos x="49" y="108"/>
                      </a:cxn>
                      <a:cxn ang="0">
                        <a:pos x="41" y="92"/>
                      </a:cxn>
                      <a:cxn ang="0">
                        <a:pos x="41" y="76"/>
                      </a:cxn>
                      <a:cxn ang="0">
                        <a:pos x="51" y="67"/>
                      </a:cxn>
                      <a:cxn ang="0">
                        <a:pos x="55" y="26"/>
                      </a:cxn>
                      <a:cxn ang="0">
                        <a:pos x="53" y="6"/>
                      </a:cxn>
                      <a:cxn ang="0">
                        <a:pos x="43" y="6"/>
                      </a:cxn>
                    </a:cxnLst>
                    <a:rect l="0" t="0" r="r" b="b"/>
                    <a:pathLst>
                      <a:path w="55" h="287">
                        <a:moveTo>
                          <a:pt x="43" y="6"/>
                        </a:moveTo>
                        <a:lnTo>
                          <a:pt x="47" y="0"/>
                        </a:lnTo>
                        <a:lnTo>
                          <a:pt x="39" y="12"/>
                        </a:lnTo>
                        <a:lnTo>
                          <a:pt x="33" y="39"/>
                        </a:lnTo>
                        <a:lnTo>
                          <a:pt x="24" y="67"/>
                        </a:lnTo>
                        <a:lnTo>
                          <a:pt x="20" y="125"/>
                        </a:lnTo>
                        <a:lnTo>
                          <a:pt x="16" y="152"/>
                        </a:lnTo>
                        <a:lnTo>
                          <a:pt x="20" y="174"/>
                        </a:lnTo>
                        <a:lnTo>
                          <a:pt x="20" y="189"/>
                        </a:lnTo>
                        <a:lnTo>
                          <a:pt x="14" y="207"/>
                        </a:lnTo>
                        <a:lnTo>
                          <a:pt x="6" y="224"/>
                        </a:lnTo>
                        <a:lnTo>
                          <a:pt x="0" y="236"/>
                        </a:lnTo>
                        <a:lnTo>
                          <a:pt x="2" y="265"/>
                        </a:lnTo>
                        <a:lnTo>
                          <a:pt x="4" y="271"/>
                        </a:lnTo>
                        <a:lnTo>
                          <a:pt x="16" y="287"/>
                        </a:lnTo>
                        <a:lnTo>
                          <a:pt x="29" y="283"/>
                        </a:lnTo>
                        <a:lnTo>
                          <a:pt x="22" y="265"/>
                        </a:lnTo>
                        <a:lnTo>
                          <a:pt x="31" y="209"/>
                        </a:lnTo>
                        <a:lnTo>
                          <a:pt x="39" y="184"/>
                        </a:lnTo>
                        <a:lnTo>
                          <a:pt x="37" y="166"/>
                        </a:lnTo>
                        <a:lnTo>
                          <a:pt x="43" y="143"/>
                        </a:lnTo>
                        <a:lnTo>
                          <a:pt x="49" y="108"/>
                        </a:lnTo>
                        <a:lnTo>
                          <a:pt x="41" y="92"/>
                        </a:lnTo>
                        <a:lnTo>
                          <a:pt x="41" y="76"/>
                        </a:lnTo>
                        <a:lnTo>
                          <a:pt x="51" y="67"/>
                        </a:lnTo>
                        <a:lnTo>
                          <a:pt x="55" y="26"/>
                        </a:lnTo>
                        <a:lnTo>
                          <a:pt x="53" y="6"/>
                        </a:lnTo>
                        <a:lnTo>
                          <a:pt x="43" y="6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8" name="Freeform 1039"/>
                  <p:cNvSpPr>
                    <a:spLocks/>
                  </p:cNvSpPr>
                  <p:nvPr/>
                </p:nvSpPr>
                <p:spPr bwMode="auto">
                  <a:xfrm>
                    <a:off x="3439" y="4248"/>
                    <a:ext cx="30" cy="72"/>
                  </a:xfrm>
                  <a:custGeom>
                    <a:avLst/>
                    <a:gdLst/>
                    <a:ahLst/>
                    <a:cxnLst>
                      <a:cxn ang="0">
                        <a:pos x="24" y="6"/>
                      </a:cxn>
                      <a:cxn ang="0">
                        <a:pos x="12" y="4"/>
                      </a:cxn>
                      <a:cxn ang="0">
                        <a:pos x="0" y="18"/>
                      </a:cxn>
                      <a:cxn ang="0">
                        <a:pos x="2" y="43"/>
                      </a:cxn>
                      <a:cxn ang="0">
                        <a:pos x="12" y="72"/>
                      </a:cxn>
                      <a:cxn ang="0">
                        <a:pos x="26" y="53"/>
                      </a:cxn>
                      <a:cxn ang="0">
                        <a:pos x="30" y="20"/>
                      </a:cxn>
                      <a:cxn ang="0">
                        <a:pos x="24" y="0"/>
                      </a:cxn>
                      <a:cxn ang="0">
                        <a:pos x="24" y="6"/>
                      </a:cxn>
                    </a:cxnLst>
                    <a:rect l="0" t="0" r="r" b="b"/>
                    <a:pathLst>
                      <a:path w="30" h="72">
                        <a:moveTo>
                          <a:pt x="24" y="6"/>
                        </a:moveTo>
                        <a:lnTo>
                          <a:pt x="12" y="4"/>
                        </a:lnTo>
                        <a:lnTo>
                          <a:pt x="0" y="18"/>
                        </a:lnTo>
                        <a:lnTo>
                          <a:pt x="2" y="43"/>
                        </a:lnTo>
                        <a:lnTo>
                          <a:pt x="12" y="72"/>
                        </a:lnTo>
                        <a:lnTo>
                          <a:pt x="26" y="53"/>
                        </a:lnTo>
                        <a:lnTo>
                          <a:pt x="30" y="20"/>
                        </a:lnTo>
                        <a:lnTo>
                          <a:pt x="24" y="0"/>
                        </a:lnTo>
                        <a:lnTo>
                          <a:pt x="24" y="6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9" name="Freeform 1040"/>
                  <p:cNvSpPr>
                    <a:spLocks/>
                  </p:cNvSpPr>
                  <p:nvPr/>
                </p:nvSpPr>
                <p:spPr bwMode="auto">
                  <a:xfrm>
                    <a:off x="3439" y="4248"/>
                    <a:ext cx="30" cy="72"/>
                  </a:xfrm>
                  <a:custGeom>
                    <a:avLst/>
                    <a:gdLst/>
                    <a:ahLst/>
                    <a:cxnLst>
                      <a:cxn ang="0">
                        <a:pos x="24" y="6"/>
                      </a:cxn>
                      <a:cxn ang="0">
                        <a:pos x="12" y="4"/>
                      </a:cxn>
                      <a:cxn ang="0">
                        <a:pos x="0" y="18"/>
                      </a:cxn>
                      <a:cxn ang="0">
                        <a:pos x="2" y="43"/>
                      </a:cxn>
                      <a:cxn ang="0">
                        <a:pos x="12" y="72"/>
                      </a:cxn>
                      <a:cxn ang="0">
                        <a:pos x="26" y="53"/>
                      </a:cxn>
                      <a:cxn ang="0">
                        <a:pos x="30" y="20"/>
                      </a:cxn>
                      <a:cxn ang="0">
                        <a:pos x="24" y="0"/>
                      </a:cxn>
                      <a:cxn ang="0">
                        <a:pos x="24" y="6"/>
                      </a:cxn>
                    </a:cxnLst>
                    <a:rect l="0" t="0" r="r" b="b"/>
                    <a:pathLst>
                      <a:path w="30" h="72">
                        <a:moveTo>
                          <a:pt x="24" y="6"/>
                        </a:moveTo>
                        <a:lnTo>
                          <a:pt x="12" y="4"/>
                        </a:lnTo>
                        <a:lnTo>
                          <a:pt x="0" y="18"/>
                        </a:lnTo>
                        <a:lnTo>
                          <a:pt x="2" y="43"/>
                        </a:lnTo>
                        <a:lnTo>
                          <a:pt x="12" y="72"/>
                        </a:lnTo>
                        <a:lnTo>
                          <a:pt x="26" y="53"/>
                        </a:lnTo>
                        <a:lnTo>
                          <a:pt x="30" y="20"/>
                        </a:lnTo>
                        <a:lnTo>
                          <a:pt x="24" y="0"/>
                        </a:lnTo>
                        <a:lnTo>
                          <a:pt x="24" y="6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0" name="Freeform 1041"/>
                  <p:cNvSpPr>
                    <a:spLocks/>
                  </p:cNvSpPr>
                  <p:nvPr/>
                </p:nvSpPr>
                <p:spPr bwMode="auto">
                  <a:xfrm>
                    <a:off x="3439" y="4248"/>
                    <a:ext cx="30" cy="72"/>
                  </a:xfrm>
                  <a:custGeom>
                    <a:avLst/>
                    <a:gdLst/>
                    <a:ahLst/>
                    <a:cxnLst>
                      <a:cxn ang="0">
                        <a:pos x="24" y="6"/>
                      </a:cxn>
                      <a:cxn ang="0">
                        <a:pos x="12" y="4"/>
                      </a:cxn>
                      <a:cxn ang="0">
                        <a:pos x="0" y="18"/>
                      </a:cxn>
                      <a:cxn ang="0">
                        <a:pos x="2" y="43"/>
                      </a:cxn>
                      <a:cxn ang="0">
                        <a:pos x="12" y="72"/>
                      </a:cxn>
                      <a:cxn ang="0">
                        <a:pos x="26" y="53"/>
                      </a:cxn>
                      <a:cxn ang="0">
                        <a:pos x="30" y="20"/>
                      </a:cxn>
                      <a:cxn ang="0">
                        <a:pos x="24" y="0"/>
                      </a:cxn>
                      <a:cxn ang="0">
                        <a:pos x="24" y="6"/>
                      </a:cxn>
                    </a:cxnLst>
                    <a:rect l="0" t="0" r="r" b="b"/>
                    <a:pathLst>
                      <a:path w="30" h="72">
                        <a:moveTo>
                          <a:pt x="24" y="6"/>
                        </a:moveTo>
                        <a:lnTo>
                          <a:pt x="12" y="4"/>
                        </a:lnTo>
                        <a:lnTo>
                          <a:pt x="0" y="18"/>
                        </a:lnTo>
                        <a:lnTo>
                          <a:pt x="2" y="43"/>
                        </a:lnTo>
                        <a:lnTo>
                          <a:pt x="12" y="72"/>
                        </a:lnTo>
                        <a:lnTo>
                          <a:pt x="26" y="53"/>
                        </a:lnTo>
                        <a:lnTo>
                          <a:pt x="30" y="20"/>
                        </a:lnTo>
                        <a:lnTo>
                          <a:pt x="24" y="0"/>
                        </a:lnTo>
                        <a:lnTo>
                          <a:pt x="24" y="6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1" name="Freeform 1042"/>
                  <p:cNvSpPr>
                    <a:spLocks/>
                  </p:cNvSpPr>
                  <p:nvPr/>
                </p:nvSpPr>
                <p:spPr bwMode="auto">
                  <a:xfrm>
                    <a:off x="3439" y="4248"/>
                    <a:ext cx="30" cy="72"/>
                  </a:xfrm>
                  <a:custGeom>
                    <a:avLst/>
                    <a:gdLst/>
                    <a:ahLst/>
                    <a:cxnLst>
                      <a:cxn ang="0">
                        <a:pos x="24" y="6"/>
                      </a:cxn>
                      <a:cxn ang="0">
                        <a:pos x="12" y="4"/>
                      </a:cxn>
                      <a:cxn ang="0">
                        <a:pos x="0" y="18"/>
                      </a:cxn>
                      <a:cxn ang="0">
                        <a:pos x="2" y="43"/>
                      </a:cxn>
                      <a:cxn ang="0">
                        <a:pos x="12" y="72"/>
                      </a:cxn>
                      <a:cxn ang="0">
                        <a:pos x="26" y="53"/>
                      </a:cxn>
                      <a:cxn ang="0">
                        <a:pos x="30" y="20"/>
                      </a:cxn>
                      <a:cxn ang="0">
                        <a:pos x="24" y="0"/>
                      </a:cxn>
                      <a:cxn ang="0">
                        <a:pos x="24" y="6"/>
                      </a:cxn>
                    </a:cxnLst>
                    <a:rect l="0" t="0" r="r" b="b"/>
                    <a:pathLst>
                      <a:path w="30" h="72">
                        <a:moveTo>
                          <a:pt x="24" y="6"/>
                        </a:moveTo>
                        <a:lnTo>
                          <a:pt x="12" y="4"/>
                        </a:lnTo>
                        <a:lnTo>
                          <a:pt x="0" y="18"/>
                        </a:lnTo>
                        <a:lnTo>
                          <a:pt x="2" y="43"/>
                        </a:lnTo>
                        <a:lnTo>
                          <a:pt x="12" y="72"/>
                        </a:lnTo>
                        <a:lnTo>
                          <a:pt x="26" y="53"/>
                        </a:lnTo>
                        <a:lnTo>
                          <a:pt x="30" y="20"/>
                        </a:lnTo>
                        <a:lnTo>
                          <a:pt x="24" y="0"/>
                        </a:lnTo>
                        <a:lnTo>
                          <a:pt x="24" y="6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2" name="Freeform 1043"/>
                  <p:cNvSpPr>
                    <a:spLocks/>
                  </p:cNvSpPr>
                  <p:nvPr/>
                </p:nvSpPr>
                <p:spPr bwMode="auto">
                  <a:xfrm>
                    <a:off x="0" y="45"/>
                    <a:ext cx="3798" cy="4100"/>
                  </a:xfrm>
                  <a:custGeom>
                    <a:avLst/>
                    <a:gdLst/>
                    <a:ahLst/>
                    <a:cxnLst>
                      <a:cxn ang="0">
                        <a:pos x="2623" y="1783"/>
                      </a:cxn>
                      <a:cxn ang="0">
                        <a:pos x="2644" y="1649"/>
                      </a:cxn>
                      <a:cxn ang="0">
                        <a:pos x="2711" y="1518"/>
                      </a:cxn>
                      <a:cxn ang="0">
                        <a:pos x="2913" y="1682"/>
                      </a:cxn>
                      <a:cxn ang="0">
                        <a:pos x="3018" y="1841"/>
                      </a:cxn>
                      <a:cxn ang="0">
                        <a:pos x="3188" y="2003"/>
                      </a:cxn>
                      <a:cxn ang="0">
                        <a:pos x="3305" y="1997"/>
                      </a:cxn>
                      <a:cxn ang="0">
                        <a:pos x="3488" y="1639"/>
                      </a:cxn>
                      <a:cxn ang="0">
                        <a:pos x="3751" y="1372"/>
                      </a:cxn>
                      <a:cxn ang="0">
                        <a:pos x="3640" y="1120"/>
                      </a:cxn>
                      <a:cxn ang="0">
                        <a:pos x="3406" y="1095"/>
                      </a:cxn>
                      <a:cxn ang="0">
                        <a:pos x="3075" y="1325"/>
                      </a:cxn>
                      <a:cxn ang="0">
                        <a:pos x="3038" y="1450"/>
                      </a:cxn>
                      <a:cxn ang="0">
                        <a:pos x="2707" y="1438"/>
                      </a:cxn>
                      <a:cxn ang="0">
                        <a:pos x="2685" y="1286"/>
                      </a:cxn>
                      <a:cxn ang="0">
                        <a:pos x="2599" y="1454"/>
                      </a:cxn>
                      <a:cxn ang="0">
                        <a:pos x="2475" y="1524"/>
                      </a:cxn>
                      <a:cxn ang="0">
                        <a:pos x="2145" y="1415"/>
                      </a:cxn>
                      <a:cxn ang="0">
                        <a:pos x="1904" y="1364"/>
                      </a:cxn>
                      <a:cxn ang="0">
                        <a:pos x="1625" y="1210"/>
                      </a:cxn>
                      <a:cxn ang="0">
                        <a:pos x="1627" y="1046"/>
                      </a:cxn>
                      <a:cxn ang="0">
                        <a:pos x="1668" y="955"/>
                      </a:cxn>
                      <a:cxn ang="0">
                        <a:pos x="1530" y="873"/>
                      </a:cxn>
                      <a:cxn ang="0">
                        <a:pos x="1422" y="746"/>
                      </a:cxn>
                      <a:cxn ang="0">
                        <a:pos x="1436" y="631"/>
                      </a:cxn>
                      <a:cxn ang="0">
                        <a:pos x="1530" y="594"/>
                      </a:cxn>
                      <a:cxn ang="0">
                        <a:pos x="1473" y="470"/>
                      </a:cxn>
                      <a:cxn ang="0">
                        <a:pos x="1580" y="333"/>
                      </a:cxn>
                      <a:cxn ang="0">
                        <a:pos x="1643" y="195"/>
                      </a:cxn>
                      <a:cxn ang="0">
                        <a:pos x="1559" y="150"/>
                      </a:cxn>
                      <a:cxn ang="0">
                        <a:pos x="1399" y="166"/>
                      </a:cxn>
                      <a:cxn ang="0">
                        <a:pos x="1224" y="164"/>
                      </a:cxn>
                      <a:cxn ang="0">
                        <a:pos x="1015" y="2"/>
                      </a:cxn>
                      <a:cxn ang="0">
                        <a:pos x="781" y="168"/>
                      </a:cxn>
                      <a:cxn ang="0">
                        <a:pos x="869" y="269"/>
                      </a:cxn>
                      <a:cxn ang="0">
                        <a:pos x="871" y="405"/>
                      </a:cxn>
                      <a:cxn ang="0">
                        <a:pos x="890" y="565"/>
                      </a:cxn>
                      <a:cxn ang="0">
                        <a:pos x="996" y="631"/>
                      </a:cxn>
                      <a:cxn ang="0">
                        <a:pos x="937" y="694"/>
                      </a:cxn>
                      <a:cxn ang="0">
                        <a:pos x="933" y="832"/>
                      </a:cxn>
                      <a:cxn ang="0">
                        <a:pos x="812" y="912"/>
                      </a:cxn>
                      <a:cxn ang="0">
                        <a:pos x="664" y="1109"/>
                      </a:cxn>
                      <a:cxn ang="0">
                        <a:pos x="413" y="1280"/>
                      </a:cxn>
                      <a:cxn ang="0">
                        <a:pos x="218" y="1399"/>
                      </a:cxn>
                      <a:cxn ang="0">
                        <a:pos x="315" y="1565"/>
                      </a:cxn>
                      <a:cxn ang="0">
                        <a:pos x="382" y="1762"/>
                      </a:cxn>
                      <a:cxn ang="0">
                        <a:pos x="197" y="1758"/>
                      </a:cxn>
                      <a:cxn ang="0">
                        <a:pos x="35" y="1787"/>
                      </a:cxn>
                      <a:cxn ang="0">
                        <a:pos x="204" y="1960"/>
                      </a:cxn>
                      <a:cxn ang="0">
                        <a:pos x="130" y="2097"/>
                      </a:cxn>
                      <a:cxn ang="0">
                        <a:pos x="514" y="2093"/>
                      </a:cxn>
                      <a:cxn ang="0">
                        <a:pos x="567" y="2227"/>
                      </a:cxn>
                      <a:cxn ang="0">
                        <a:pos x="571" y="2605"/>
                      </a:cxn>
                      <a:cxn ang="0">
                        <a:pos x="658" y="2985"/>
                      </a:cxn>
                      <a:cxn ang="0">
                        <a:pos x="812" y="3361"/>
                      </a:cxn>
                      <a:cxn ang="0">
                        <a:pos x="1163" y="4098"/>
                      </a:cxn>
                      <a:cxn ang="0">
                        <a:pos x="1358" y="3923"/>
                      </a:cxn>
                      <a:cxn ang="0">
                        <a:pos x="1522" y="3521"/>
                      </a:cxn>
                      <a:cxn ang="0">
                        <a:pos x="1526" y="3161"/>
                      </a:cxn>
                      <a:cxn ang="0">
                        <a:pos x="1915" y="2814"/>
                      </a:cxn>
                      <a:cxn ang="0">
                        <a:pos x="2459" y="2288"/>
                      </a:cxn>
                      <a:cxn ang="0">
                        <a:pos x="2672" y="2204"/>
                      </a:cxn>
                    </a:cxnLst>
                    <a:rect l="0" t="0" r="r" b="b"/>
                    <a:pathLst>
                      <a:path w="3798" h="4100">
                        <a:moveTo>
                          <a:pt x="2681" y="2019"/>
                        </a:moveTo>
                        <a:lnTo>
                          <a:pt x="2685" y="2015"/>
                        </a:lnTo>
                        <a:lnTo>
                          <a:pt x="2685" y="2009"/>
                        </a:lnTo>
                        <a:lnTo>
                          <a:pt x="2687" y="2001"/>
                        </a:lnTo>
                        <a:lnTo>
                          <a:pt x="2687" y="1993"/>
                        </a:lnTo>
                        <a:lnTo>
                          <a:pt x="2687" y="1984"/>
                        </a:lnTo>
                        <a:lnTo>
                          <a:pt x="2685" y="1976"/>
                        </a:lnTo>
                        <a:lnTo>
                          <a:pt x="2681" y="1970"/>
                        </a:lnTo>
                        <a:lnTo>
                          <a:pt x="2677" y="1966"/>
                        </a:lnTo>
                        <a:lnTo>
                          <a:pt x="2675" y="1960"/>
                        </a:lnTo>
                        <a:lnTo>
                          <a:pt x="2675" y="1953"/>
                        </a:lnTo>
                        <a:lnTo>
                          <a:pt x="2677" y="1947"/>
                        </a:lnTo>
                        <a:lnTo>
                          <a:pt x="2677" y="1941"/>
                        </a:lnTo>
                        <a:lnTo>
                          <a:pt x="2677" y="1935"/>
                        </a:lnTo>
                        <a:lnTo>
                          <a:pt x="2672" y="1929"/>
                        </a:lnTo>
                        <a:lnTo>
                          <a:pt x="2668" y="1923"/>
                        </a:lnTo>
                        <a:lnTo>
                          <a:pt x="2658" y="1914"/>
                        </a:lnTo>
                        <a:lnTo>
                          <a:pt x="2660" y="1904"/>
                        </a:lnTo>
                        <a:lnTo>
                          <a:pt x="2660" y="1894"/>
                        </a:lnTo>
                        <a:lnTo>
                          <a:pt x="2660" y="1884"/>
                        </a:lnTo>
                        <a:lnTo>
                          <a:pt x="2662" y="1873"/>
                        </a:lnTo>
                        <a:lnTo>
                          <a:pt x="2664" y="1863"/>
                        </a:lnTo>
                        <a:lnTo>
                          <a:pt x="2664" y="1853"/>
                        </a:lnTo>
                        <a:lnTo>
                          <a:pt x="2666" y="1843"/>
                        </a:lnTo>
                        <a:lnTo>
                          <a:pt x="2666" y="1832"/>
                        </a:lnTo>
                        <a:lnTo>
                          <a:pt x="2666" y="1826"/>
                        </a:lnTo>
                        <a:lnTo>
                          <a:pt x="2664" y="1820"/>
                        </a:lnTo>
                        <a:lnTo>
                          <a:pt x="2662" y="1814"/>
                        </a:lnTo>
                        <a:lnTo>
                          <a:pt x="2658" y="1808"/>
                        </a:lnTo>
                        <a:lnTo>
                          <a:pt x="2650" y="1797"/>
                        </a:lnTo>
                        <a:lnTo>
                          <a:pt x="2638" y="1789"/>
                        </a:lnTo>
                        <a:lnTo>
                          <a:pt x="2623" y="1783"/>
                        </a:lnTo>
                        <a:lnTo>
                          <a:pt x="2611" y="1775"/>
                        </a:lnTo>
                        <a:lnTo>
                          <a:pt x="2596" y="1771"/>
                        </a:lnTo>
                        <a:lnTo>
                          <a:pt x="2584" y="1767"/>
                        </a:lnTo>
                        <a:lnTo>
                          <a:pt x="2584" y="1758"/>
                        </a:lnTo>
                        <a:lnTo>
                          <a:pt x="2582" y="1752"/>
                        </a:lnTo>
                        <a:lnTo>
                          <a:pt x="2584" y="1746"/>
                        </a:lnTo>
                        <a:lnTo>
                          <a:pt x="2584" y="1742"/>
                        </a:lnTo>
                        <a:lnTo>
                          <a:pt x="2586" y="1736"/>
                        </a:lnTo>
                        <a:lnTo>
                          <a:pt x="2588" y="1730"/>
                        </a:lnTo>
                        <a:lnTo>
                          <a:pt x="2590" y="1723"/>
                        </a:lnTo>
                        <a:lnTo>
                          <a:pt x="2594" y="1717"/>
                        </a:lnTo>
                        <a:lnTo>
                          <a:pt x="2627" y="1705"/>
                        </a:lnTo>
                        <a:lnTo>
                          <a:pt x="2631" y="1699"/>
                        </a:lnTo>
                        <a:lnTo>
                          <a:pt x="2636" y="1693"/>
                        </a:lnTo>
                        <a:lnTo>
                          <a:pt x="2642" y="1689"/>
                        </a:lnTo>
                        <a:lnTo>
                          <a:pt x="2648" y="1686"/>
                        </a:lnTo>
                        <a:lnTo>
                          <a:pt x="2656" y="1686"/>
                        </a:lnTo>
                        <a:lnTo>
                          <a:pt x="2664" y="1684"/>
                        </a:lnTo>
                        <a:lnTo>
                          <a:pt x="2672" y="1684"/>
                        </a:lnTo>
                        <a:lnTo>
                          <a:pt x="2681" y="1684"/>
                        </a:lnTo>
                        <a:lnTo>
                          <a:pt x="2679" y="1678"/>
                        </a:lnTo>
                        <a:lnTo>
                          <a:pt x="2679" y="1674"/>
                        </a:lnTo>
                        <a:lnTo>
                          <a:pt x="2677" y="1670"/>
                        </a:lnTo>
                        <a:lnTo>
                          <a:pt x="2675" y="1666"/>
                        </a:lnTo>
                        <a:lnTo>
                          <a:pt x="2675" y="1662"/>
                        </a:lnTo>
                        <a:lnTo>
                          <a:pt x="2672" y="1656"/>
                        </a:lnTo>
                        <a:lnTo>
                          <a:pt x="2672" y="1652"/>
                        </a:lnTo>
                        <a:lnTo>
                          <a:pt x="2672" y="1647"/>
                        </a:lnTo>
                        <a:lnTo>
                          <a:pt x="2664" y="1649"/>
                        </a:lnTo>
                        <a:lnTo>
                          <a:pt x="2658" y="1649"/>
                        </a:lnTo>
                        <a:lnTo>
                          <a:pt x="2652" y="1649"/>
                        </a:lnTo>
                        <a:lnTo>
                          <a:pt x="2644" y="1649"/>
                        </a:lnTo>
                        <a:lnTo>
                          <a:pt x="2638" y="1647"/>
                        </a:lnTo>
                        <a:lnTo>
                          <a:pt x="2631" y="1645"/>
                        </a:lnTo>
                        <a:lnTo>
                          <a:pt x="2625" y="1643"/>
                        </a:lnTo>
                        <a:lnTo>
                          <a:pt x="2619" y="1639"/>
                        </a:lnTo>
                        <a:lnTo>
                          <a:pt x="2617" y="1635"/>
                        </a:lnTo>
                        <a:lnTo>
                          <a:pt x="2617" y="1629"/>
                        </a:lnTo>
                        <a:lnTo>
                          <a:pt x="2615" y="1625"/>
                        </a:lnTo>
                        <a:lnTo>
                          <a:pt x="2615" y="1621"/>
                        </a:lnTo>
                        <a:lnTo>
                          <a:pt x="2613" y="1617"/>
                        </a:lnTo>
                        <a:lnTo>
                          <a:pt x="2611" y="1610"/>
                        </a:lnTo>
                        <a:lnTo>
                          <a:pt x="2609" y="1604"/>
                        </a:lnTo>
                        <a:lnTo>
                          <a:pt x="2605" y="1598"/>
                        </a:lnTo>
                        <a:lnTo>
                          <a:pt x="2611" y="1588"/>
                        </a:lnTo>
                        <a:lnTo>
                          <a:pt x="2615" y="1578"/>
                        </a:lnTo>
                        <a:lnTo>
                          <a:pt x="2621" y="1567"/>
                        </a:lnTo>
                        <a:lnTo>
                          <a:pt x="2627" y="1557"/>
                        </a:lnTo>
                        <a:lnTo>
                          <a:pt x="2631" y="1547"/>
                        </a:lnTo>
                        <a:lnTo>
                          <a:pt x="2636" y="1537"/>
                        </a:lnTo>
                        <a:lnTo>
                          <a:pt x="2640" y="1524"/>
                        </a:lnTo>
                        <a:lnTo>
                          <a:pt x="2644" y="1514"/>
                        </a:lnTo>
                        <a:lnTo>
                          <a:pt x="2654" y="1508"/>
                        </a:lnTo>
                        <a:lnTo>
                          <a:pt x="2658" y="1514"/>
                        </a:lnTo>
                        <a:lnTo>
                          <a:pt x="2662" y="1522"/>
                        </a:lnTo>
                        <a:lnTo>
                          <a:pt x="2668" y="1528"/>
                        </a:lnTo>
                        <a:lnTo>
                          <a:pt x="2672" y="1537"/>
                        </a:lnTo>
                        <a:lnTo>
                          <a:pt x="2677" y="1543"/>
                        </a:lnTo>
                        <a:lnTo>
                          <a:pt x="2683" y="1551"/>
                        </a:lnTo>
                        <a:lnTo>
                          <a:pt x="2687" y="1557"/>
                        </a:lnTo>
                        <a:lnTo>
                          <a:pt x="2693" y="1563"/>
                        </a:lnTo>
                        <a:lnTo>
                          <a:pt x="2701" y="1518"/>
                        </a:lnTo>
                        <a:lnTo>
                          <a:pt x="2707" y="1518"/>
                        </a:lnTo>
                        <a:lnTo>
                          <a:pt x="2711" y="1518"/>
                        </a:lnTo>
                        <a:lnTo>
                          <a:pt x="2714" y="1520"/>
                        </a:lnTo>
                        <a:lnTo>
                          <a:pt x="2716" y="1522"/>
                        </a:lnTo>
                        <a:lnTo>
                          <a:pt x="2718" y="1530"/>
                        </a:lnTo>
                        <a:lnTo>
                          <a:pt x="2718" y="1539"/>
                        </a:lnTo>
                        <a:lnTo>
                          <a:pt x="2720" y="1549"/>
                        </a:lnTo>
                        <a:lnTo>
                          <a:pt x="2722" y="1559"/>
                        </a:lnTo>
                        <a:lnTo>
                          <a:pt x="2724" y="1563"/>
                        </a:lnTo>
                        <a:lnTo>
                          <a:pt x="2728" y="1569"/>
                        </a:lnTo>
                        <a:lnTo>
                          <a:pt x="2734" y="1573"/>
                        </a:lnTo>
                        <a:lnTo>
                          <a:pt x="2740" y="1580"/>
                        </a:lnTo>
                        <a:lnTo>
                          <a:pt x="2746" y="1573"/>
                        </a:lnTo>
                        <a:lnTo>
                          <a:pt x="2751" y="1569"/>
                        </a:lnTo>
                        <a:lnTo>
                          <a:pt x="2753" y="1567"/>
                        </a:lnTo>
                        <a:lnTo>
                          <a:pt x="2755" y="1565"/>
                        </a:lnTo>
                        <a:lnTo>
                          <a:pt x="2757" y="1565"/>
                        </a:lnTo>
                        <a:lnTo>
                          <a:pt x="2761" y="1567"/>
                        </a:lnTo>
                        <a:lnTo>
                          <a:pt x="2765" y="1573"/>
                        </a:lnTo>
                        <a:lnTo>
                          <a:pt x="2775" y="1582"/>
                        </a:lnTo>
                        <a:lnTo>
                          <a:pt x="2792" y="1549"/>
                        </a:lnTo>
                        <a:lnTo>
                          <a:pt x="2798" y="1563"/>
                        </a:lnTo>
                        <a:lnTo>
                          <a:pt x="2802" y="1578"/>
                        </a:lnTo>
                        <a:lnTo>
                          <a:pt x="2806" y="1592"/>
                        </a:lnTo>
                        <a:lnTo>
                          <a:pt x="2808" y="1606"/>
                        </a:lnTo>
                        <a:lnTo>
                          <a:pt x="2812" y="1621"/>
                        </a:lnTo>
                        <a:lnTo>
                          <a:pt x="2818" y="1637"/>
                        </a:lnTo>
                        <a:lnTo>
                          <a:pt x="2824" y="1652"/>
                        </a:lnTo>
                        <a:lnTo>
                          <a:pt x="2835" y="1668"/>
                        </a:lnTo>
                        <a:lnTo>
                          <a:pt x="2851" y="1672"/>
                        </a:lnTo>
                        <a:lnTo>
                          <a:pt x="2868" y="1676"/>
                        </a:lnTo>
                        <a:lnTo>
                          <a:pt x="2882" y="1678"/>
                        </a:lnTo>
                        <a:lnTo>
                          <a:pt x="2896" y="1680"/>
                        </a:lnTo>
                        <a:lnTo>
                          <a:pt x="2913" y="1682"/>
                        </a:lnTo>
                        <a:lnTo>
                          <a:pt x="2927" y="1684"/>
                        </a:lnTo>
                        <a:lnTo>
                          <a:pt x="2946" y="1684"/>
                        </a:lnTo>
                        <a:lnTo>
                          <a:pt x="2964" y="1684"/>
                        </a:lnTo>
                        <a:lnTo>
                          <a:pt x="2972" y="1680"/>
                        </a:lnTo>
                        <a:lnTo>
                          <a:pt x="2981" y="1676"/>
                        </a:lnTo>
                        <a:lnTo>
                          <a:pt x="2993" y="1674"/>
                        </a:lnTo>
                        <a:lnTo>
                          <a:pt x="3003" y="1674"/>
                        </a:lnTo>
                        <a:lnTo>
                          <a:pt x="3030" y="1672"/>
                        </a:lnTo>
                        <a:lnTo>
                          <a:pt x="3059" y="1676"/>
                        </a:lnTo>
                        <a:lnTo>
                          <a:pt x="3085" y="1680"/>
                        </a:lnTo>
                        <a:lnTo>
                          <a:pt x="3112" y="1684"/>
                        </a:lnTo>
                        <a:lnTo>
                          <a:pt x="3135" y="1691"/>
                        </a:lnTo>
                        <a:lnTo>
                          <a:pt x="3153" y="1697"/>
                        </a:lnTo>
                        <a:lnTo>
                          <a:pt x="3149" y="1709"/>
                        </a:lnTo>
                        <a:lnTo>
                          <a:pt x="3141" y="1713"/>
                        </a:lnTo>
                        <a:lnTo>
                          <a:pt x="3135" y="1717"/>
                        </a:lnTo>
                        <a:lnTo>
                          <a:pt x="3128" y="1721"/>
                        </a:lnTo>
                        <a:lnTo>
                          <a:pt x="3126" y="1725"/>
                        </a:lnTo>
                        <a:lnTo>
                          <a:pt x="3122" y="1730"/>
                        </a:lnTo>
                        <a:lnTo>
                          <a:pt x="3122" y="1736"/>
                        </a:lnTo>
                        <a:lnTo>
                          <a:pt x="3120" y="1744"/>
                        </a:lnTo>
                        <a:lnTo>
                          <a:pt x="3120" y="1752"/>
                        </a:lnTo>
                        <a:lnTo>
                          <a:pt x="3110" y="1765"/>
                        </a:lnTo>
                        <a:lnTo>
                          <a:pt x="3102" y="1777"/>
                        </a:lnTo>
                        <a:lnTo>
                          <a:pt x="3091" y="1785"/>
                        </a:lnTo>
                        <a:lnTo>
                          <a:pt x="3083" y="1795"/>
                        </a:lnTo>
                        <a:lnTo>
                          <a:pt x="3073" y="1804"/>
                        </a:lnTo>
                        <a:lnTo>
                          <a:pt x="3061" y="1812"/>
                        </a:lnTo>
                        <a:lnTo>
                          <a:pt x="3050" y="1820"/>
                        </a:lnTo>
                        <a:lnTo>
                          <a:pt x="3036" y="1828"/>
                        </a:lnTo>
                        <a:lnTo>
                          <a:pt x="3026" y="1834"/>
                        </a:lnTo>
                        <a:lnTo>
                          <a:pt x="3018" y="1841"/>
                        </a:lnTo>
                        <a:lnTo>
                          <a:pt x="3011" y="1847"/>
                        </a:lnTo>
                        <a:lnTo>
                          <a:pt x="3005" y="1853"/>
                        </a:lnTo>
                        <a:lnTo>
                          <a:pt x="3001" y="1859"/>
                        </a:lnTo>
                        <a:lnTo>
                          <a:pt x="2999" y="1867"/>
                        </a:lnTo>
                        <a:lnTo>
                          <a:pt x="2999" y="1873"/>
                        </a:lnTo>
                        <a:lnTo>
                          <a:pt x="2999" y="1882"/>
                        </a:lnTo>
                        <a:lnTo>
                          <a:pt x="3001" y="1896"/>
                        </a:lnTo>
                        <a:lnTo>
                          <a:pt x="3007" y="1912"/>
                        </a:lnTo>
                        <a:lnTo>
                          <a:pt x="3013" y="1933"/>
                        </a:lnTo>
                        <a:lnTo>
                          <a:pt x="3024" y="1956"/>
                        </a:lnTo>
                        <a:lnTo>
                          <a:pt x="3036" y="1956"/>
                        </a:lnTo>
                        <a:lnTo>
                          <a:pt x="3044" y="1958"/>
                        </a:lnTo>
                        <a:lnTo>
                          <a:pt x="3048" y="1960"/>
                        </a:lnTo>
                        <a:lnTo>
                          <a:pt x="3052" y="1964"/>
                        </a:lnTo>
                        <a:lnTo>
                          <a:pt x="3055" y="1968"/>
                        </a:lnTo>
                        <a:lnTo>
                          <a:pt x="3059" y="1976"/>
                        </a:lnTo>
                        <a:lnTo>
                          <a:pt x="3067" y="1984"/>
                        </a:lnTo>
                        <a:lnTo>
                          <a:pt x="3079" y="1995"/>
                        </a:lnTo>
                        <a:lnTo>
                          <a:pt x="3089" y="1974"/>
                        </a:lnTo>
                        <a:lnTo>
                          <a:pt x="3104" y="1931"/>
                        </a:lnTo>
                        <a:lnTo>
                          <a:pt x="3116" y="1902"/>
                        </a:lnTo>
                        <a:lnTo>
                          <a:pt x="3122" y="1894"/>
                        </a:lnTo>
                        <a:lnTo>
                          <a:pt x="3126" y="1888"/>
                        </a:lnTo>
                        <a:lnTo>
                          <a:pt x="3131" y="1886"/>
                        </a:lnTo>
                        <a:lnTo>
                          <a:pt x="3137" y="1886"/>
                        </a:lnTo>
                        <a:lnTo>
                          <a:pt x="3141" y="1890"/>
                        </a:lnTo>
                        <a:lnTo>
                          <a:pt x="3145" y="1896"/>
                        </a:lnTo>
                        <a:lnTo>
                          <a:pt x="3151" y="1906"/>
                        </a:lnTo>
                        <a:lnTo>
                          <a:pt x="3155" y="1917"/>
                        </a:lnTo>
                        <a:lnTo>
                          <a:pt x="3167" y="1945"/>
                        </a:lnTo>
                        <a:lnTo>
                          <a:pt x="3182" y="1982"/>
                        </a:lnTo>
                        <a:lnTo>
                          <a:pt x="3188" y="2003"/>
                        </a:lnTo>
                        <a:lnTo>
                          <a:pt x="3192" y="2023"/>
                        </a:lnTo>
                        <a:lnTo>
                          <a:pt x="3196" y="2044"/>
                        </a:lnTo>
                        <a:lnTo>
                          <a:pt x="3200" y="2066"/>
                        </a:lnTo>
                        <a:lnTo>
                          <a:pt x="3202" y="2087"/>
                        </a:lnTo>
                        <a:lnTo>
                          <a:pt x="3207" y="2108"/>
                        </a:lnTo>
                        <a:lnTo>
                          <a:pt x="3211" y="2128"/>
                        </a:lnTo>
                        <a:lnTo>
                          <a:pt x="3215" y="2149"/>
                        </a:lnTo>
                        <a:lnTo>
                          <a:pt x="3221" y="2142"/>
                        </a:lnTo>
                        <a:lnTo>
                          <a:pt x="3227" y="2138"/>
                        </a:lnTo>
                        <a:lnTo>
                          <a:pt x="3229" y="2134"/>
                        </a:lnTo>
                        <a:lnTo>
                          <a:pt x="3233" y="2130"/>
                        </a:lnTo>
                        <a:lnTo>
                          <a:pt x="3235" y="2130"/>
                        </a:lnTo>
                        <a:lnTo>
                          <a:pt x="3241" y="2130"/>
                        </a:lnTo>
                        <a:lnTo>
                          <a:pt x="3248" y="2130"/>
                        </a:lnTo>
                        <a:lnTo>
                          <a:pt x="3258" y="2134"/>
                        </a:lnTo>
                        <a:lnTo>
                          <a:pt x="3266" y="2132"/>
                        </a:lnTo>
                        <a:lnTo>
                          <a:pt x="3274" y="2130"/>
                        </a:lnTo>
                        <a:lnTo>
                          <a:pt x="3278" y="2126"/>
                        </a:lnTo>
                        <a:lnTo>
                          <a:pt x="3280" y="2122"/>
                        </a:lnTo>
                        <a:lnTo>
                          <a:pt x="3280" y="2110"/>
                        </a:lnTo>
                        <a:lnTo>
                          <a:pt x="3276" y="2093"/>
                        </a:lnTo>
                        <a:lnTo>
                          <a:pt x="3270" y="2077"/>
                        </a:lnTo>
                        <a:lnTo>
                          <a:pt x="3266" y="2056"/>
                        </a:lnTo>
                        <a:lnTo>
                          <a:pt x="3264" y="2044"/>
                        </a:lnTo>
                        <a:lnTo>
                          <a:pt x="3264" y="2032"/>
                        </a:lnTo>
                        <a:lnTo>
                          <a:pt x="3266" y="2021"/>
                        </a:lnTo>
                        <a:lnTo>
                          <a:pt x="3268" y="2007"/>
                        </a:lnTo>
                        <a:lnTo>
                          <a:pt x="3278" y="2011"/>
                        </a:lnTo>
                        <a:lnTo>
                          <a:pt x="3287" y="2011"/>
                        </a:lnTo>
                        <a:lnTo>
                          <a:pt x="3295" y="2007"/>
                        </a:lnTo>
                        <a:lnTo>
                          <a:pt x="3301" y="2003"/>
                        </a:lnTo>
                        <a:lnTo>
                          <a:pt x="3305" y="1997"/>
                        </a:lnTo>
                        <a:lnTo>
                          <a:pt x="3307" y="1988"/>
                        </a:lnTo>
                        <a:lnTo>
                          <a:pt x="3309" y="1980"/>
                        </a:lnTo>
                        <a:lnTo>
                          <a:pt x="3309" y="1970"/>
                        </a:lnTo>
                        <a:lnTo>
                          <a:pt x="3309" y="1947"/>
                        </a:lnTo>
                        <a:lnTo>
                          <a:pt x="3307" y="1927"/>
                        </a:lnTo>
                        <a:lnTo>
                          <a:pt x="3305" y="1904"/>
                        </a:lnTo>
                        <a:lnTo>
                          <a:pt x="3303" y="1888"/>
                        </a:lnTo>
                        <a:lnTo>
                          <a:pt x="3311" y="1880"/>
                        </a:lnTo>
                        <a:lnTo>
                          <a:pt x="3317" y="1873"/>
                        </a:lnTo>
                        <a:lnTo>
                          <a:pt x="3326" y="1869"/>
                        </a:lnTo>
                        <a:lnTo>
                          <a:pt x="3334" y="1867"/>
                        </a:lnTo>
                        <a:lnTo>
                          <a:pt x="3348" y="1863"/>
                        </a:lnTo>
                        <a:lnTo>
                          <a:pt x="3363" y="1863"/>
                        </a:lnTo>
                        <a:lnTo>
                          <a:pt x="3377" y="1863"/>
                        </a:lnTo>
                        <a:lnTo>
                          <a:pt x="3391" y="1863"/>
                        </a:lnTo>
                        <a:lnTo>
                          <a:pt x="3398" y="1863"/>
                        </a:lnTo>
                        <a:lnTo>
                          <a:pt x="3404" y="1859"/>
                        </a:lnTo>
                        <a:lnTo>
                          <a:pt x="3408" y="1857"/>
                        </a:lnTo>
                        <a:lnTo>
                          <a:pt x="3414" y="1853"/>
                        </a:lnTo>
                        <a:lnTo>
                          <a:pt x="3418" y="1830"/>
                        </a:lnTo>
                        <a:lnTo>
                          <a:pt x="3424" y="1808"/>
                        </a:lnTo>
                        <a:lnTo>
                          <a:pt x="3432" y="1789"/>
                        </a:lnTo>
                        <a:lnTo>
                          <a:pt x="3441" y="1769"/>
                        </a:lnTo>
                        <a:lnTo>
                          <a:pt x="3451" y="1748"/>
                        </a:lnTo>
                        <a:lnTo>
                          <a:pt x="3459" y="1730"/>
                        </a:lnTo>
                        <a:lnTo>
                          <a:pt x="3467" y="1709"/>
                        </a:lnTo>
                        <a:lnTo>
                          <a:pt x="3474" y="1689"/>
                        </a:lnTo>
                        <a:lnTo>
                          <a:pt x="3471" y="1674"/>
                        </a:lnTo>
                        <a:lnTo>
                          <a:pt x="3471" y="1664"/>
                        </a:lnTo>
                        <a:lnTo>
                          <a:pt x="3476" y="1654"/>
                        </a:lnTo>
                        <a:lnTo>
                          <a:pt x="3480" y="1647"/>
                        </a:lnTo>
                        <a:lnTo>
                          <a:pt x="3488" y="1639"/>
                        </a:lnTo>
                        <a:lnTo>
                          <a:pt x="3496" y="1633"/>
                        </a:lnTo>
                        <a:lnTo>
                          <a:pt x="3506" y="1627"/>
                        </a:lnTo>
                        <a:lnTo>
                          <a:pt x="3517" y="1619"/>
                        </a:lnTo>
                        <a:lnTo>
                          <a:pt x="3525" y="1608"/>
                        </a:lnTo>
                        <a:lnTo>
                          <a:pt x="3529" y="1596"/>
                        </a:lnTo>
                        <a:lnTo>
                          <a:pt x="3529" y="1586"/>
                        </a:lnTo>
                        <a:lnTo>
                          <a:pt x="3529" y="1576"/>
                        </a:lnTo>
                        <a:lnTo>
                          <a:pt x="3529" y="1563"/>
                        </a:lnTo>
                        <a:lnTo>
                          <a:pt x="3527" y="1551"/>
                        </a:lnTo>
                        <a:lnTo>
                          <a:pt x="3525" y="1539"/>
                        </a:lnTo>
                        <a:lnTo>
                          <a:pt x="3523" y="1524"/>
                        </a:lnTo>
                        <a:lnTo>
                          <a:pt x="3529" y="1508"/>
                        </a:lnTo>
                        <a:lnTo>
                          <a:pt x="3535" y="1493"/>
                        </a:lnTo>
                        <a:lnTo>
                          <a:pt x="3543" y="1481"/>
                        </a:lnTo>
                        <a:lnTo>
                          <a:pt x="3550" y="1471"/>
                        </a:lnTo>
                        <a:lnTo>
                          <a:pt x="3568" y="1456"/>
                        </a:lnTo>
                        <a:lnTo>
                          <a:pt x="3584" y="1446"/>
                        </a:lnTo>
                        <a:lnTo>
                          <a:pt x="3603" y="1436"/>
                        </a:lnTo>
                        <a:lnTo>
                          <a:pt x="3617" y="1424"/>
                        </a:lnTo>
                        <a:lnTo>
                          <a:pt x="3626" y="1417"/>
                        </a:lnTo>
                        <a:lnTo>
                          <a:pt x="3632" y="1407"/>
                        </a:lnTo>
                        <a:lnTo>
                          <a:pt x="3638" y="1397"/>
                        </a:lnTo>
                        <a:lnTo>
                          <a:pt x="3642" y="1385"/>
                        </a:lnTo>
                        <a:lnTo>
                          <a:pt x="3650" y="1382"/>
                        </a:lnTo>
                        <a:lnTo>
                          <a:pt x="3658" y="1380"/>
                        </a:lnTo>
                        <a:lnTo>
                          <a:pt x="3665" y="1378"/>
                        </a:lnTo>
                        <a:lnTo>
                          <a:pt x="3673" y="1376"/>
                        </a:lnTo>
                        <a:lnTo>
                          <a:pt x="3681" y="1374"/>
                        </a:lnTo>
                        <a:lnTo>
                          <a:pt x="3689" y="1372"/>
                        </a:lnTo>
                        <a:lnTo>
                          <a:pt x="3699" y="1368"/>
                        </a:lnTo>
                        <a:lnTo>
                          <a:pt x="3712" y="1362"/>
                        </a:lnTo>
                        <a:lnTo>
                          <a:pt x="3751" y="1372"/>
                        </a:lnTo>
                        <a:lnTo>
                          <a:pt x="3761" y="1360"/>
                        </a:lnTo>
                        <a:lnTo>
                          <a:pt x="3759" y="1352"/>
                        </a:lnTo>
                        <a:lnTo>
                          <a:pt x="3759" y="1343"/>
                        </a:lnTo>
                        <a:lnTo>
                          <a:pt x="3757" y="1337"/>
                        </a:lnTo>
                        <a:lnTo>
                          <a:pt x="3755" y="1329"/>
                        </a:lnTo>
                        <a:lnTo>
                          <a:pt x="3753" y="1323"/>
                        </a:lnTo>
                        <a:lnTo>
                          <a:pt x="3753" y="1313"/>
                        </a:lnTo>
                        <a:lnTo>
                          <a:pt x="3755" y="1304"/>
                        </a:lnTo>
                        <a:lnTo>
                          <a:pt x="3761" y="1294"/>
                        </a:lnTo>
                        <a:lnTo>
                          <a:pt x="3773" y="1284"/>
                        </a:lnTo>
                        <a:lnTo>
                          <a:pt x="3784" y="1276"/>
                        </a:lnTo>
                        <a:lnTo>
                          <a:pt x="3792" y="1267"/>
                        </a:lnTo>
                        <a:lnTo>
                          <a:pt x="3796" y="1257"/>
                        </a:lnTo>
                        <a:lnTo>
                          <a:pt x="3798" y="1249"/>
                        </a:lnTo>
                        <a:lnTo>
                          <a:pt x="3796" y="1237"/>
                        </a:lnTo>
                        <a:lnTo>
                          <a:pt x="3792" y="1222"/>
                        </a:lnTo>
                        <a:lnTo>
                          <a:pt x="3786" y="1208"/>
                        </a:lnTo>
                        <a:lnTo>
                          <a:pt x="3761" y="1198"/>
                        </a:lnTo>
                        <a:lnTo>
                          <a:pt x="3728" y="1200"/>
                        </a:lnTo>
                        <a:lnTo>
                          <a:pt x="3704" y="1189"/>
                        </a:lnTo>
                        <a:lnTo>
                          <a:pt x="3662" y="1193"/>
                        </a:lnTo>
                        <a:lnTo>
                          <a:pt x="3665" y="1183"/>
                        </a:lnTo>
                        <a:lnTo>
                          <a:pt x="3667" y="1175"/>
                        </a:lnTo>
                        <a:lnTo>
                          <a:pt x="3667" y="1167"/>
                        </a:lnTo>
                        <a:lnTo>
                          <a:pt x="3667" y="1159"/>
                        </a:lnTo>
                        <a:lnTo>
                          <a:pt x="3667" y="1150"/>
                        </a:lnTo>
                        <a:lnTo>
                          <a:pt x="3669" y="1142"/>
                        </a:lnTo>
                        <a:lnTo>
                          <a:pt x="3669" y="1134"/>
                        </a:lnTo>
                        <a:lnTo>
                          <a:pt x="3669" y="1124"/>
                        </a:lnTo>
                        <a:lnTo>
                          <a:pt x="3654" y="1124"/>
                        </a:lnTo>
                        <a:lnTo>
                          <a:pt x="3646" y="1122"/>
                        </a:lnTo>
                        <a:lnTo>
                          <a:pt x="3640" y="1120"/>
                        </a:lnTo>
                        <a:lnTo>
                          <a:pt x="3638" y="1115"/>
                        </a:lnTo>
                        <a:lnTo>
                          <a:pt x="3638" y="1113"/>
                        </a:lnTo>
                        <a:lnTo>
                          <a:pt x="3636" y="1111"/>
                        </a:lnTo>
                        <a:lnTo>
                          <a:pt x="3636" y="1109"/>
                        </a:lnTo>
                        <a:lnTo>
                          <a:pt x="3636" y="1107"/>
                        </a:lnTo>
                        <a:lnTo>
                          <a:pt x="3638" y="1076"/>
                        </a:lnTo>
                        <a:lnTo>
                          <a:pt x="3630" y="1070"/>
                        </a:lnTo>
                        <a:lnTo>
                          <a:pt x="3623" y="1064"/>
                        </a:lnTo>
                        <a:lnTo>
                          <a:pt x="3619" y="1060"/>
                        </a:lnTo>
                        <a:lnTo>
                          <a:pt x="3613" y="1056"/>
                        </a:lnTo>
                        <a:lnTo>
                          <a:pt x="3609" y="1054"/>
                        </a:lnTo>
                        <a:lnTo>
                          <a:pt x="3601" y="1054"/>
                        </a:lnTo>
                        <a:lnTo>
                          <a:pt x="3593" y="1056"/>
                        </a:lnTo>
                        <a:lnTo>
                          <a:pt x="3582" y="1060"/>
                        </a:lnTo>
                        <a:lnTo>
                          <a:pt x="3574" y="1064"/>
                        </a:lnTo>
                        <a:lnTo>
                          <a:pt x="3568" y="1068"/>
                        </a:lnTo>
                        <a:lnTo>
                          <a:pt x="3562" y="1072"/>
                        </a:lnTo>
                        <a:lnTo>
                          <a:pt x="3556" y="1076"/>
                        </a:lnTo>
                        <a:lnTo>
                          <a:pt x="3550" y="1081"/>
                        </a:lnTo>
                        <a:lnTo>
                          <a:pt x="3541" y="1085"/>
                        </a:lnTo>
                        <a:lnTo>
                          <a:pt x="3531" y="1089"/>
                        </a:lnTo>
                        <a:lnTo>
                          <a:pt x="3517" y="1093"/>
                        </a:lnTo>
                        <a:lnTo>
                          <a:pt x="3502" y="1095"/>
                        </a:lnTo>
                        <a:lnTo>
                          <a:pt x="3488" y="1097"/>
                        </a:lnTo>
                        <a:lnTo>
                          <a:pt x="3478" y="1097"/>
                        </a:lnTo>
                        <a:lnTo>
                          <a:pt x="3465" y="1097"/>
                        </a:lnTo>
                        <a:lnTo>
                          <a:pt x="3455" y="1095"/>
                        </a:lnTo>
                        <a:lnTo>
                          <a:pt x="3447" y="1093"/>
                        </a:lnTo>
                        <a:lnTo>
                          <a:pt x="3437" y="1089"/>
                        </a:lnTo>
                        <a:lnTo>
                          <a:pt x="3426" y="1085"/>
                        </a:lnTo>
                        <a:lnTo>
                          <a:pt x="3416" y="1091"/>
                        </a:lnTo>
                        <a:lnTo>
                          <a:pt x="3406" y="1095"/>
                        </a:lnTo>
                        <a:lnTo>
                          <a:pt x="3398" y="1101"/>
                        </a:lnTo>
                        <a:lnTo>
                          <a:pt x="3391" y="1105"/>
                        </a:lnTo>
                        <a:lnTo>
                          <a:pt x="3385" y="1111"/>
                        </a:lnTo>
                        <a:lnTo>
                          <a:pt x="3381" y="1120"/>
                        </a:lnTo>
                        <a:lnTo>
                          <a:pt x="3375" y="1128"/>
                        </a:lnTo>
                        <a:lnTo>
                          <a:pt x="3371" y="1138"/>
                        </a:lnTo>
                        <a:lnTo>
                          <a:pt x="3352" y="1157"/>
                        </a:lnTo>
                        <a:lnTo>
                          <a:pt x="3336" y="1167"/>
                        </a:lnTo>
                        <a:lnTo>
                          <a:pt x="3324" y="1175"/>
                        </a:lnTo>
                        <a:lnTo>
                          <a:pt x="3311" y="1181"/>
                        </a:lnTo>
                        <a:lnTo>
                          <a:pt x="3299" y="1189"/>
                        </a:lnTo>
                        <a:lnTo>
                          <a:pt x="3285" y="1198"/>
                        </a:lnTo>
                        <a:lnTo>
                          <a:pt x="3268" y="1212"/>
                        </a:lnTo>
                        <a:lnTo>
                          <a:pt x="3248" y="1235"/>
                        </a:lnTo>
                        <a:lnTo>
                          <a:pt x="3243" y="1239"/>
                        </a:lnTo>
                        <a:lnTo>
                          <a:pt x="3239" y="1245"/>
                        </a:lnTo>
                        <a:lnTo>
                          <a:pt x="3235" y="1247"/>
                        </a:lnTo>
                        <a:lnTo>
                          <a:pt x="3229" y="1251"/>
                        </a:lnTo>
                        <a:lnTo>
                          <a:pt x="3223" y="1255"/>
                        </a:lnTo>
                        <a:lnTo>
                          <a:pt x="3219" y="1257"/>
                        </a:lnTo>
                        <a:lnTo>
                          <a:pt x="3213" y="1259"/>
                        </a:lnTo>
                        <a:lnTo>
                          <a:pt x="3207" y="1261"/>
                        </a:lnTo>
                        <a:lnTo>
                          <a:pt x="3192" y="1272"/>
                        </a:lnTo>
                        <a:lnTo>
                          <a:pt x="3176" y="1280"/>
                        </a:lnTo>
                        <a:lnTo>
                          <a:pt x="3159" y="1286"/>
                        </a:lnTo>
                        <a:lnTo>
                          <a:pt x="3141" y="1292"/>
                        </a:lnTo>
                        <a:lnTo>
                          <a:pt x="3124" y="1298"/>
                        </a:lnTo>
                        <a:lnTo>
                          <a:pt x="3106" y="1304"/>
                        </a:lnTo>
                        <a:lnTo>
                          <a:pt x="3089" y="1309"/>
                        </a:lnTo>
                        <a:lnTo>
                          <a:pt x="3073" y="1315"/>
                        </a:lnTo>
                        <a:lnTo>
                          <a:pt x="3075" y="1319"/>
                        </a:lnTo>
                        <a:lnTo>
                          <a:pt x="3075" y="1325"/>
                        </a:lnTo>
                        <a:lnTo>
                          <a:pt x="3073" y="1329"/>
                        </a:lnTo>
                        <a:lnTo>
                          <a:pt x="3073" y="1333"/>
                        </a:lnTo>
                        <a:lnTo>
                          <a:pt x="3071" y="1337"/>
                        </a:lnTo>
                        <a:lnTo>
                          <a:pt x="3071" y="1343"/>
                        </a:lnTo>
                        <a:lnTo>
                          <a:pt x="3073" y="1348"/>
                        </a:lnTo>
                        <a:lnTo>
                          <a:pt x="3079" y="1356"/>
                        </a:lnTo>
                        <a:lnTo>
                          <a:pt x="3091" y="1358"/>
                        </a:lnTo>
                        <a:lnTo>
                          <a:pt x="3104" y="1362"/>
                        </a:lnTo>
                        <a:lnTo>
                          <a:pt x="3114" y="1366"/>
                        </a:lnTo>
                        <a:lnTo>
                          <a:pt x="3122" y="1370"/>
                        </a:lnTo>
                        <a:lnTo>
                          <a:pt x="3128" y="1378"/>
                        </a:lnTo>
                        <a:lnTo>
                          <a:pt x="3133" y="1387"/>
                        </a:lnTo>
                        <a:lnTo>
                          <a:pt x="3131" y="1397"/>
                        </a:lnTo>
                        <a:lnTo>
                          <a:pt x="3128" y="1413"/>
                        </a:lnTo>
                        <a:lnTo>
                          <a:pt x="3128" y="1417"/>
                        </a:lnTo>
                        <a:lnTo>
                          <a:pt x="3131" y="1421"/>
                        </a:lnTo>
                        <a:lnTo>
                          <a:pt x="3128" y="1424"/>
                        </a:lnTo>
                        <a:lnTo>
                          <a:pt x="3128" y="1426"/>
                        </a:lnTo>
                        <a:lnTo>
                          <a:pt x="3126" y="1430"/>
                        </a:lnTo>
                        <a:lnTo>
                          <a:pt x="3124" y="1432"/>
                        </a:lnTo>
                        <a:lnTo>
                          <a:pt x="3120" y="1434"/>
                        </a:lnTo>
                        <a:lnTo>
                          <a:pt x="3116" y="1436"/>
                        </a:lnTo>
                        <a:lnTo>
                          <a:pt x="3112" y="1438"/>
                        </a:lnTo>
                        <a:lnTo>
                          <a:pt x="3106" y="1440"/>
                        </a:lnTo>
                        <a:lnTo>
                          <a:pt x="3100" y="1442"/>
                        </a:lnTo>
                        <a:lnTo>
                          <a:pt x="3091" y="1444"/>
                        </a:lnTo>
                        <a:lnTo>
                          <a:pt x="3083" y="1446"/>
                        </a:lnTo>
                        <a:lnTo>
                          <a:pt x="3075" y="1448"/>
                        </a:lnTo>
                        <a:lnTo>
                          <a:pt x="3069" y="1448"/>
                        </a:lnTo>
                        <a:lnTo>
                          <a:pt x="3063" y="1450"/>
                        </a:lnTo>
                        <a:lnTo>
                          <a:pt x="3050" y="1448"/>
                        </a:lnTo>
                        <a:lnTo>
                          <a:pt x="3038" y="1450"/>
                        </a:lnTo>
                        <a:lnTo>
                          <a:pt x="3024" y="1454"/>
                        </a:lnTo>
                        <a:lnTo>
                          <a:pt x="3009" y="1456"/>
                        </a:lnTo>
                        <a:lnTo>
                          <a:pt x="2995" y="1461"/>
                        </a:lnTo>
                        <a:lnTo>
                          <a:pt x="2979" y="1465"/>
                        </a:lnTo>
                        <a:lnTo>
                          <a:pt x="2962" y="1467"/>
                        </a:lnTo>
                        <a:lnTo>
                          <a:pt x="2944" y="1467"/>
                        </a:lnTo>
                        <a:lnTo>
                          <a:pt x="2937" y="1463"/>
                        </a:lnTo>
                        <a:lnTo>
                          <a:pt x="2929" y="1461"/>
                        </a:lnTo>
                        <a:lnTo>
                          <a:pt x="2921" y="1461"/>
                        </a:lnTo>
                        <a:lnTo>
                          <a:pt x="2913" y="1461"/>
                        </a:lnTo>
                        <a:lnTo>
                          <a:pt x="2898" y="1463"/>
                        </a:lnTo>
                        <a:lnTo>
                          <a:pt x="2882" y="1467"/>
                        </a:lnTo>
                        <a:lnTo>
                          <a:pt x="2868" y="1473"/>
                        </a:lnTo>
                        <a:lnTo>
                          <a:pt x="2851" y="1477"/>
                        </a:lnTo>
                        <a:lnTo>
                          <a:pt x="2837" y="1479"/>
                        </a:lnTo>
                        <a:lnTo>
                          <a:pt x="2820" y="1477"/>
                        </a:lnTo>
                        <a:lnTo>
                          <a:pt x="2810" y="1479"/>
                        </a:lnTo>
                        <a:lnTo>
                          <a:pt x="2798" y="1479"/>
                        </a:lnTo>
                        <a:lnTo>
                          <a:pt x="2783" y="1477"/>
                        </a:lnTo>
                        <a:lnTo>
                          <a:pt x="2769" y="1475"/>
                        </a:lnTo>
                        <a:lnTo>
                          <a:pt x="2755" y="1473"/>
                        </a:lnTo>
                        <a:lnTo>
                          <a:pt x="2742" y="1469"/>
                        </a:lnTo>
                        <a:lnTo>
                          <a:pt x="2730" y="1465"/>
                        </a:lnTo>
                        <a:lnTo>
                          <a:pt x="2722" y="1458"/>
                        </a:lnTo>
                        <a:lnTo>
                          <a:pt x="2716" y="1458"/>
                        </a:lnTo>
                        <a:lnTo>
                          <a:pt x="2711" y="1458"/>
                        </a:lnTo>
                        <a:lnTo>
                          <a:pt x="2709" y="1458"/>
                        </a:lnTo>
                        <a:lnTo>
                          <a:pt x="2707" y="1456"/>
                        </a:lnTo>
                        <a:lnTo>
                          <a:pt x="2707" y="1454"/>
                        </a:lnTo>
                        <a:lnTo>
                          <a:pt x="2707" y="1450"/>
                        </a:lnTo>
                        <a:lnTo>
                          <a:pt x="2707" y="1444"/>
                        </a:lnTo>
                        <a:lnTo>
                          <a:pt x="2707" y="1438"/>
                        </a:lnTo>
                        <a:lnTo>
                          <a:pt x="2705" y="1436"/>
                        </a:lnTo>
                        <a:lnTo>
                          <a:pt x="2703" y="1434"/>
                        </a:lnTo>
                        <a:lnTo>
                          <a:pt x="2701" y="1432"/>
                        </a:lnTo>
                        <a:lnTo>
                          <a:pt x="2697" y="1432"/>
                        </a:lnTo>
                        <a:lnTo>
                          <a:pt x="2697" y="1432"/>
                        </a:lnTo>
                        <a:lnTo>
                          <a:pt x="2695" y="1430"/>
                        </a:lnTo>
                        <a:lnTo>
                          <a:pt x="2695" y="1426"/>
                        </a:lnTo>
                        <a:lnTo>
                          <a:pt x="2695" y="1419"/>
                        </a:lnTo>
                        <a:lnTo>
                          <a:pt x="2697" y="1417"/>
                        </a:lnTo>
                        <a:lnTo>
                          <a:pt x="2701" y="1413"/>
                        </a:lnTo>
                        <a:lnTo>
                          <a:pt x="2705" y="1411"/>
                        </a:lnTo>
                        <a:lnTo>
                          <a:pt x="2707" y="1407"/>
                        </a:lnTo>
                        <a:lnTo>
                          <a:pt x="2711" y="1403"/>
                        </a:lnTo>
                        <a:lnTo>
                          <a:pt x="2714" y="1397"/>
                        </a:lnTo>
                        <a:lnTo>
                          <a:pt x="2716" y="1393"/>
                        </a:lnTo>
                        <a:lnTo>
                          <a:pt x="2716" y="1389"/>
                        </a:lnTo>
                        <a:lnTo>
                          <a:pt x="2705" y="1389"/>
                        </a:lnTo>
                        <a:lnTo>
                          <a:pt x="2697" y="1387"/>
                        </a:lnTo>
                        <a:lnTo>
                          <a:pt x="2693" y="1380"/>
                        </a:lnTo>
                        <a:lnTo>
                          <a:pt x="2691" y="1372"/>
                        </a:lnTo>
                        <a:lnTo>
                          <a:pt x="2691" y="1364"/>
                        </a:lnTo>
                        <a:lnTo>
                          <a:pt x="2691" y="1356"/>
                        </a:lnTo>
                        <a:lnTo>
                          <a:pt x="2695" y="1345"/>
                        </a:lnTo>
                        <a:lnTo>
                          <a:pt x="2697" y="1337"/>
                        </a:lnTo>
                        <a:lnTo>
                          <a:pt x="2699" y="1327"/>
                        </a:lnTo>
                        <a:lnTo>
                          <a:pt x="2699" y="1317"/>
                        </a:lnTo>
                        <a:lnTo>
                          <a:pt x="2699" y="1309"/>
                        </a:lnTo>
                        <a:lnTo>
                          <a:pt x="2699" y="1300"/>
                        </a:lnTo>
                        <a:lnTo>
                          <a:pt x="2695" y="1296"/>
                        </a:lnTo>
                        <a:lnTo>
                          <a:pt x="2693" y="1290"/>
                        </a:lnTo>
                        <a:lnTo>
                          <a:pt x="2689" y="1288"/>
                        </a:lnTo>
                        <a:lnTo>
                          <a:pt x="2685" y="1286"/>
                        </a:lnTo>
                        <a:lnTo>
                          <a:pt x="2675" y="1284"/>
                        </a:lnTo>
                        <a:lnTo>
                          <a:pt x="2664" y="1288"/>
                        </a:lnTo>
                        <a:lnTo>
                          <a:pt x="2654" y="1292"/>
                        </a:lnTo>
                        <a:lnTo>
                          <a:pt x="2644" y="1302"/>
                        </a:lnTo>
                        <a:lnTo>
                          <a:pt x="2636" y="1302"/>
                        </a:lnTo>
                        <a:lnTo>
                          <a:pt x="2627" y="1302"/>
                        </a:lnTo>
                        <a:lnTo>
                          <a:pt x="2621" y="1304"/>
                        </a:lnTo>
                        <a:lnTo>
                          <a:pt x="2615" y="1309"/>
                        </a:lnTo>
                        <a:lnTo>
                          <a:pt x="2607" y="1315"/>
                        </a:lnTo>
                        <a:lnTo>
                          <a:pt x="2601" y="1325"/>
                        </a:lnTo>
                        <a:lnTo>
                          <a:pt x="2596" y="1337"/>
                        </a:lnTo>
                        <a:lnTo>
                          <a:pt x="2592" y="1352"/>
                        </a:lnTo>
                        <a:lnTo>
                          <a:pt x="2592" y="1366"/>
                        </a:lnTo>
                        <a:lnTo>
                          <a:pt x="2590" y="1378"/>
                        </a:lnTo>
                        <a:lnTo>
                          <a:pt x="2592" y="1385"/>
                        </a:lnTo>
                        <a:lnTo>
                          <a:pt x="2592" y="1389"/>
                        </a:lnTo>
                        <a:lnTo>
                          <a:pt x="2592" y="1393"/>
                        </a:lnTo>
                        <a:lnTo>
                          <a:pt x="2592" y="1399"/>
                        </a:lnTo>
                        <a:lnTo>
                          <a:pt x="2592" y="1403"/>
                        </a:lnTo>
                        <a:lnTo>
                          <a:pt x="2592" y="1407"/>
                        </a:lnTo>
                        <a:lnTo>
                          <a:pt x="2590" y="1413"/>
                        </a:lnTo>
                        <a:lnTo>
                          <a:pt x="2590" y="1417"/>
                        </a:lnTo>
                        <a:lnTo>
                          <a:pt x="2590" y="1421"/>
                        </a:lnTo>
                        <a:lnTo>
                          <a:pt x="2590" y="1424"/>
                        </a:lnTo>
                        <a:lnTo>
                          <a:pt x="2588" y="1426"/>
                        </a:lnTo>
                        <a:lnTo>
                          <a:pt x="2586" y="1428"/>
                        </a:lnTo>
                        <a:lnTo>
                          <a:pt x="2584" y="1432"/>
                        </a:lnTo>
                        <a:lnTo>
                          <a:pt x="2584" y="1434"/>
                        </a:lnTo>
                        <a:lnTo>
                          <a:pt x="2582" y="1438"/>
                        </a:lnTo>
                        <a:lnTo>
                          <a:pt x="2582" y="1444"/>
                        </a:lnTo>
                        <a:lnTo>
                          <a:pt x="2590" y="1448"/>
                        </a:lnTo>
                        <a:lnTo>
                          <a:pt x="2599" y="1454"/>
                        </a:lnTo>
                        <a:lnTo>
                          <a:pt x="2605" y="1461"/>
                        </a:lnTo>
                        <a:lnTo>
                          <a:pt x="2609" y="1467"/>
                        </a:lnTo>
                        <a:lnTo>
                          <a:pt x="2611" y="1475"/>
                        </a:lnTo>
                        <a:lnTo>
                          <a:pt x="2613" y="1483"/>
                        </a:lnTo>
                        <a:lnTo>
                          <a:pt x="2611" y="1493"/>
                        </a:lnTo>
                        <a:lnTo>
                          <a:pt x="2607" y="1506"/>
                        </a:lnTo>
                        <a:lnTo>
                          <a:pt x="2605" y="1508"/>
                        </a:lnTo>
                        <a:lnTo>
                          <a:pt x="2603" y="1510"/>
                        </a:lnTo>
                        <a:lnTo>
                          <a:pt x="2601" y="1512"/>
                        </a:lnTo>
                        <a:lnTo>
                          <a:pt x="2599" y="1514"/>
                        </a:lnTo>
                        <a:lnTo>
                          <a:pt x="2599" y="1518"/>
                        </a:lnTo>
                        <a:lnTo>
                          <a:pt x="2599" y="1520"/>
                        </a:lnTo>
                        <a:lnTo>
                          <a:pt x="2596" y="1522"/>
                        </a:lnTo>
                        <a:lnTo>
                          <a:pt x="2596" y="1524"/>
                        </a:lnTo>
                        <a:lnTo>
                          <a:pt x="2588" y="1524"/>
                        </a:lnTo>
                        <a:lnTo>
                          <a:pt x="2580" y="1524"/>
                        </a:lnTo>
                        <a:lnTo>
                          <a:pt x="2572" y="1524"/>
                        </a:lnTo>
                        <a:lnTo>
                          <a:pt x="2564" y="1526"/>
                        </a:lnTo>
                        <a:lnTo>
                          <a:pt x="2555" y="1526"/>
                        </a:lnTo>
                        <a:lnTo>
                          <a:pt x="2547" y="1526"/>
                        </a:lnTo>
                        <a:lnTo>
                          <a:pt x="2539" y="1528"/>
                        </a:lnTo>
                        <a:lnTo>
                          <a:pt x="2529" y="1528"/>
                        </a:lnTo>
                        <a:lnTo>
                          <a:pt x="2523" y="1526"/>
                        </a:lnTo>
                        <a:lnTo>
                          <a:pt x="2518" y="1526"/>
                        </a:lnTo>
                        <a:lnTo>
                          <a:pt x="2512" y="1526"/>
                        </a:lnTo>
                        <a:lnTo>
                          <a:pt x="2506" y="1526"/>
                        </a:lnTo>
                        <a:lnTo>
                          <a:pt x="2502" y="1528"/>
                        </a:lnTo>
                        <a:lnTo>
                          <a:pt x="2498" y="1530"/>
                        </a:lnTo>
                        <a:lnTo>
                          <a:pt x="2494" y="1530"/>
                        </a:lnTo>
                        <a:lnTo>
                          <a:pt x="2490" y="1530"/>
                        </a:lnTo>
                        <a:lnTo>
                          <a:pt x="2481" y="1528"/>
                        </a:lnTo>
                        <a:lnTo>
                          <a:pt x="2475" y="1524"/>
                        </a:lnTo>
                        <a:lnTo>
                          <a:pt x="2467" y="1522"/>
                        </a:lnTo>
                        <a:lnTo>
                          <a:pt x="2461" y="1520"/>
                        </a:lnTo>
                        <a:lnTo>
                          <a:pt x="2453" y="1518"/>
                        </a:lnTo>
                        <a:lnTo>
                          <a:pt x="2444" y="1518"/>
                        </a:lnTo>
                        <a:lnTo>
                          <a:pt x="2436" y="1518"/>
                        </a:lnTo>
                        <a:lnTo>
                          <a:pt x="2428" y="1518"/>
                        </a:lnTo>
                        <a:lnTo>
                          <a:pt x="2418" y="1516"/>
                        </a:lnTo>
                        <a:lnTo>
                          <a:pt x="2405" y="1514"/>
                        </a:lnTo>
                        <a:lnTo>
                          <a:pt x="2391" y="1512"/>
                        </a:lnTo>
                        <a:lnTo>
                          <a:pt x="2375" y="1508"/>
                        </a:lnTo>
                        <a:lnTo>
                          <a:pt x="2358" y="1506"/>
                        </a:lnTo>
                        <a:lnTo>
                          <a:pt x="2342" y="1504"/>
                        </a:lnTo>
                        <a:lnTo>
                          <a:pt x="2327" y="1502"/>
                        </a:lnTo>
                        <a:lnTo>
                          <a:pt x="2315" y="1500"/>
                        </a:lnTo>
                        <a:lnTo>
                          <a:pt x="2309" y="1493"/>
                        </a:lnTo>
                        <a:lnTo>
                          <a:pt x="2301" y="1487"/>
                        </a:lnTo>
                        <a:lnTo>
                          <a:pt x="2295" y="1483"/>
                        </a:lnTo>
                        <a:lnTo>
                          <a:pt x="2288" y="1481"/>
                        </a:lnTo>
                        <a:lnTo>
                          <a:pt x="2282" y="1481"/>
                        </a:lnTo>
                        <a:lnTo>
                          <a:pt x="2274" y="1481"/>
                        </a:lnTo>
                        <a:lnTo>
                          <a:pt x="2264" y="1481"/>
                        </a:lnTo>
                        <a:lnTo>
                          <a:pt x="2251" y="1481"/>
                        </a:lnTo>
                        <a:lnTo>
                          <a:pt x="2235" y="1479"/>
                        </a:lnTo>
                        <a:lnTo>
                          <a:pt x="2221" y="1477"/>
                        </a:lnTo>
                        <a:lnTo>
                          <a:pt x="2206" y="1473"/>
                        </a:lnTo>
                        <a:lnTo>
                          <a:pt x="2196" y="1469"/>
                        </a:lnTo>
                        <a:lnTo>
                          <a:pt x="2186" y="1463"/>
                        </a:lnTo>
                        <a:lnTo>
                          <a:pt x="2177" y="1456"/>
                        </a:lnTo>
                        <a:lnTo>
                          <a:pt x="2169" y="1448"/>
                        </a:lnTo>
                        <a:lnTo>
                          <a:pt x="2163" y="1442"/>
                        </a:lnTo>
                        <a:lnTo>
                          <a:pt x="2153" y="1428"/>
                        </a:lnTo>
                        <a:lnTo>
                          <a:pt x="2145" y="1415"/>
                        </a:lnTo>
                        <a:lnTo>
                          <a:pt x="2138" y="1409"/>
                        </a:lnTo>
                        <a:lnTo>
                          <a:pt x="2134" y="1405"/>
                        </a:lnTo>
                        <a:lnTo>
                          <a:pt x="2130" y="1403"/>
                        </a:lnTo>
                        <a:lnTo>
                          <a:pt x="2124" y="1401"/>
                        </a:lnTo>
                        <a:lnTo>
                          <a:pt x="2118" y="1399"/>
                        </a:lnTo>
                        <a:lnTo>
                          <a:pt x="2110" y="1399"/>
                        </a:lnTo>
                        <a:lnTo>
                          <a:pt x="2101" y="1397"/>
                        </a:lnTo>
                        <a:lnTo>
                          <a:pt x="2093" y="1395"/>
                        </a:lnTo>
                        <a:lnTo>
                          <a:pt x="2085" y="1395"/>
                        </a:lnTo>
                        <a:lnTo>
                          <a:pt x="2077" y="1395"/>
                        </a:lnTo>
                        <a:lnTo>
                          <a:pt x="2071" y="1395"/>
                        </a:lnTo>
                        <a:lnTo>
                          <a:pt x="2067" y="1399"/>
                        </a:lnTo>
                        <a:lnTo>
                          <a:pt x="2058" y="1397"/>
                        </a:lnTo>
                        <a:lnTo>
                          <a:pt x="2050" y="1397"/>
                        </a:lnTo>
                        <a:lnTo>
                          <a:pt x="2042" y="1393"/>
                        </a:lnTo>
                        <a:lnTo>
                          <a:pt x="2034" y="1391"/>
                        </a:lnTo>
                        <a:lnTo>
                          <a:pt x="2025" y="1389"/>
                        </a:lnTo>
                        <a:lnTo>
                          <a:pt x="2017" y="1389"/>
                        </a:lnTo>
                        <a:lnTo>
                          <a:pt x="2009" y="1387"/>
                        </a:lnTo>
                        <a:lnTo>
                          <a:pt x="2003" y="1389"/>
                        </a:lnTo>
                        <a:lnTo>
                          <a:pt x="1997" y="1393"/>
                        </a:lnTo>
                        <a:lnTo>
                          <a:pt x="1989" y="1397"/>
                        </a:lnTo>
                        <a:lnTo>
                          <a:pt x="1980" y="1399"/>
                        </a:lnTo>
                        <a:lnTo>
                          <a:pt x="1972" y="1399"/>
                        </a:lnTo>
                        <a:lnTo>
                          <a:pt x="1964" y="1397"/>
                        </a:lnTo>
                        <a:lnTo>
                          <a:pt x="1954" y="1395"/>
                        </a:lnTo>
                        <a:lnTo>
                          <a:pt x="1943" y="1393"/>
                        </a:lnTo>
                        <a:lnTo>
                          <a:pt x="1931" y="1389"/>
                        </a:lnTo>
                        <a:lnTo>
                          <a:pt x="1925" y="1382"/>
                        </a:lnTo>
                        <a:lnTo>
                          <a:pt x="1917" y="1376"/>
                        </a:lnTo>
                        <a:lnTo>
                          <a:pt x="1910" y="1370"/>
                        </a:lnTo>
                        <a:lnTo>
                          <a:pt x="1904" y="1364"/>
                        </a:lnTo>
                        <a:lnTo>
                          <a:pt x="1898" y="1358"/>
                        </a:lnTo>
                        <a:lnTo>
                          <a:pt x="1890" y="1354"/>
                        </a:lnTo>
                        <a:lnTo>
                          <a:pt x="1880" y="1350"/>
                        </a:lnTo>
                        <a:lnTo>
                          <a:pt x="1867" y="1350"/>
                        </a:lnTo>
                        <a:lnTo>
                          <a:pt x="1855" y="1337"/>
                        </a:lnTo>
                        <a:lnTo>
                          <a:pt x="1843" y="1329"/>
                        </a:lnTo>
                        <a:lnTo>
                          <a:pt x="1828" y="1323"/>
                        </a:lnTo>
                        <a:lnTo>
                          <a:pt x="1816" y="1319"/>
                        </a:lnTo>
                        <a:lnTo>
                          <a:pt x="1802" y="1315"/>
                        </a:lnTo>
                        <a:lnTo>
                          <a:pt x="1789" y="1311"/>
                        </a:lnTo>
                        <a:lnTo>
                          <a:pt x="1775" y="1304"/>
                        </a:lnTo>
                        <a:lnTo>
                          <a:pt x="1763" y="1296"/>
                        </a:lnTo>
                        <a:lnTo>
                          <a:pt x="1754" y="1284"/>
                        </a:lnTo>
                        <a:lnTo>
                          <a:pt x="1744" y="1272"/>
                        </a:lnTo>
                        <a:lnTo>
                          <a:pt x="1734" y="1263"/>
                        </a:lnTo>
                        <a:lnTo>
                          <a:pt x="1726" y="1257"/>
                        </a:lnTo>
                        <a:lnTo>
                          <a:pt x="1715" y="1251"/>
                        </a:lnTo>
                        <a:lnTo>
                          <a:pt x="1705" y="1245"/>
                        </a:lnTo>
                        <a:lnTo>
                          <a:pt x="1697" y="1237"/>
                        </a:lnTo>
                        <a:lnTo>
                          <a:pt x="1687" y="1228"/>
                        </a:lnTo>
                        <a:lnTo>
                          <a:pt x="1682" y="1226"/>
                        </a:lnTo>
                        <a:lnTo>
                          <a:pt x="1676" y="1224"/>
                        </a:lnTo>
                        <a:lnTo>
                          <a:pt x="1672" y="1222"/>
                        </a:lnTo>
                        <a:lnTo>
                          <a:pt x="1668" y="1220"/>
                        </a:lnTo>
                        <a:lnTo>
                          <a:pt x="1664" y="1216"/>
                        </a:lnTo>
                        <a:lnTo>
                          <a:pt x="1660" y="1214"/>
                        </a:lnTo>
                        <a:lnTo>
                          <a:pt x="1656" y="1212"/>
                        </a:lnTo>
                        <a:lnTo>
                          <a:pt x="1650" y="1212"/>
                        </a:lnTo>
                        <a:lnTo>
                          <a:pt x="1648" y="1220"/>
                        </a:lnTo>
                        <a:lnTo>
                          <a:pt x="1637" y="1220"/>
                        </a:lnTo>
                        <a:lnTo>
                          <a:pt x="1629" y="1216"/>
                        </a:lnTo>
                        <a:lnTo>
                          <a:pt x="1625" y="1210"/>
                        </a:lnTo>
                        <a:lnTo>
                          <a:pt x="1621" y="1204"/>
                        </a:lnTo>
                        <a:lnTo>
                          <a:pt x="1617" y="1198"/>
                        </a:lnTo>
                        <a:lnTo>
                          <a:pt x="1611" y="1191"/>
                        </a:lnTo>
                        <a:lnTo>
                          <a:pt x="1600" y="1185"/>
                        </a:lnTo>
                        <a:lnTo>
                          <a:pt x="1586" y="1183"/>
                        </a:lnTo>
                        <a:lnTo>
                          <a:pt x="1586" y="1177"/>
                        </a:lnTo>
                        <a:lnTo>
                          <a:pt x="1586" y="1169"/>
                        </a:lnTo>
                        <a:lnTo>
                          <a:pt x="1586" y="1163"/>
                        </a:lnTo>
                        <a:lnTo>
                          <a:pt x="1588" y="1157"/>
                        </a:lnTo>
                        <a:lnTo>
                          <a:pt x="1592" y="1150"/>
                        </a:lnTo>
                        <a:lnTo>
                          <a:pt x="1596" y="1146"/>
                        </a:lnTo>
                        <a:lnTo>
                          <a:pt x="1600" y="1142"/>
                        </a:lnTo>
                        <a:lnTo>
                          <a:pt x="1606" y="1140"/>
                        </a:lnTo>
                        <a:lnTo>
                          <a:pt x="1609" y="1134"/>
                        </a:lnTo>
                        <a:lnTo>
                          <a:pt x="1609" y="1130"/>
                        </a:lnTo>
                        <a:lnTo>
                          <a:pt x="1611" y="1128"/>
                        </a:lnTo>
                        <a:lnTo>
                          <a:pt x="1613" y="1124"/>
                        </a:lnTo>
                        <a:lnTo>
                          <a:pt x="1615" y="1120"/>
                        </a:lnTo>
                        <a:lnTo>
                          <a:pt x="1617" y="1115"/>
                        </a:lnTo>
                        <a:lnTo>
                          <a:pt x="1619" y="1111"/>
                        </a:lnTo>
                        <a:lnTo>
                          <a:pt x="1623" y="1109"/>
                        </a:lnTo>
                        <a:lnTo>
                          <a:pt x="1617" y="1103"/>
                        </a:lnTo>
                        <a:lnTo>
                          <a:pt x="1615" y="1097"/>
                        </a:lnTo>
                        <a:lnTo>
                          <a:pt x="1613" y="1093"/>
                        </a:lnTo>
                        <a:lnTo>
                          <a:pt x="1615" y="1087"/>
                        </a:lnTo>
                        <a:lnTo>
                          <a:pt x="1617" y="1081"/>
                        </a:lnTo>
                        <a:lnTo>
                          <a:pt x="1621" y="1074"/>
                        </a:lnTo>
                        <a:lnTo>
                          <a:pt x="1625" y="1068"/>
                        </a:lnTo>
                        <a:lnTo>
                          <a:pt x="1631" y="1064"/>
                        </a:lnTo>
                        <a:lnTo>
                          <a:pt x="1629" y="1058"/>
                        </a:lnTo>
                        <a:lnTo>
                          <a:pt x="1627" y="1052"/>
                        </a:lnTo>
                        <a:lnTo>
                          <a:pt x="1627" y="1046"/>
                        </a:lnTo>
                        <a:lnTo>
                          <a:pt x="1627" y="1039"/>
                        </a:lnTo>
                        <a:lnTo>
                          <a:pt x="1629" y="1035"/>
                        </a:lnTo>
                        <a:lnTo>
                          <a:pt x="1633" y="1031"/>
                        </a:lnTo>
                        <a:lnTo>
                          <a:pt x="1639" y="1029"/>
                        </a:lnTo>
                        <a:lnTo>
                          <a:pt x="1648" y="1029"/>
                        </a:lnTo>
                        <a:lnTo>
                          <a:pt x="1650" y="1027"/>
                        </a:lnTo>
                        <a:lnTo>
                          <a:pt x="1650" y="1025"/>
                        </a:lnTo>
                        <a:lnTo>
                          <a:pt x="1652" y="1025"/>
                        </a:lnTo>
                        <a:lnTo>
                          <a:pt x="1652" y="1023"/>
                        </a:lnTo>
                        <a:lnTo>
                          <a:pt x="1654" y="1021"/>
                        </a:lnTo>
                        <a:lnTo>
                          <a:pt x="1654" y="1019"/>
                        </a:lnTo>
                        <a:lnTo>
                          <a:pt x="1654" y="1017"/>
                        </a:lnTo>
                        <a:lnTo>
                          <a:pt x="1654" y="1015"/>
                        </a:lnTo>
                        <a:lnTo>
                          <a:pt x="1658" y="1011"/>
                        </a:lnTo>
                        <a:lnTo>
                          <a:pt x="1662" y="1007"/>
                        </a:lnTo>
                        <a:lnTo>
                          <a:pt x="1666" y="1005"/>
                        </a:lnTo>
                        <a:lnTo>
                          <a:pt x="1670" y="1000"/>
                        </a:lnTo>
                        <a:lnTo>
                          <a:pt x="1674" y="998"/>
                        </a:lnTo>
                        <a:lnTo>
                          <a:pt x="1678" y="992"/>
                        </a:lnTo>
                        <a:lnTo>
                          <a:pt x="1682" y="986"/>
                        </a:lnTo>
                        <a:lnTo>
                          <a:pt x="1687" y="976"/>
                        </a:lnTo>
                        <a:lnTo>
                          <a:pt x="1697" y="978"/>
                        </a:lnTo>
                        <a:lnTo>
                          <a:pt x="1705" y="976"/>
                        </a:lnTo>
                        <a:lnTo>
                          <a:pt x="1709" y="976"/>
                        </a:lnTo>
                        <a:lnTo>
                          <a:pt x="1711" y="974"/>
                        </a:lnTo>
                        <a:lnTo>
                          <a:pt x="1711" y="972"/>
                        </a:lnTo>
                        <a:lnTo>
                          <a:pt x="1707" y="970"/>
                        </a:lnTo>
                        <a:lnTo>
                          <a:pt x="1703" y="968"/>
                        </a:lnTo>
                        <a:lnTo>
                          <a:pt x="1697" y="965"/>
                        </a:lnTo>
                        <a:lnTo>
                          <a:pt x="1682" y="963"/>
                        </a:lnTo>
                        <a:lnTo>
                          <a:pt x="1674" y="959"/>
                        </a:lnTo>
                        <a:lnTo>
                          <a:pt x="1668" y="955"/>
                        </a:lnTo>
                        <a:lnTo>
                          <a:pt x="1664" y="949"/>
                        </a:lnTo>
                        <a:lnTo>
                          <a:pt x="1662" y="945"/>
                        </a:lnTo>
                        <a:lnTo>
                          <a:pt x="1658" y="941"/>
                        </a:lnTo>
                        <a:lnTo>
                          <a:pt x="1654" y="939"/>
                        </a:lnTo>
                        <a:lnTo>
                          <a:pt x="1648" y="937"/>
                        </a:lnTo>
                        <a:lnTo>
                          <a:pt x="1641" y="937"/>
                        </a:lnTo>
                        <a:lnTo>
                          <a:pt x="1635" y="935"/>
                        </a:lnTo>
                        <a:lnTo>
                          <a:pt x="1631" y="931"/>
                        </a:lnTo>
                        <a:lnTo>
                          <a:pt x="1627" y="924"/>
                        </a:lnTo>
                        <a:lnTo>
                          <a:pt x="1623" y="920"/>
                        </a:lnTo>
                        <a:lnTo>
                          <a:pt x="1617" y="916"/>
                        </a:lnTo>
                        <a:lnTo>
                          <a:pt x="1609" y="912"/>
                        </a:lnTo>
                        <a:lnTo>
                          <a:pt x="1600" y="912"/>
                        </a:lnTo>
                        <a:lnTo>
                          <a:pt x="1592" y="908"/>
                        </a:lnTo>
                        <a:lnTo>
                          <a:pt x="1588" y="904"/>
                        </a:lnTo>
                        <a:lnTo>
                          <a:pt x="1586" y="902"/>
                        </a:lnTo>
                        <a:lnTo>
                          <a:pt x="1584" y="900"/>
                        </a:lnTo>
                        <a:lnTo>
                          <a:pt x="1582" y="896"/>
                        </a:lnTo>
                        <a:lnTo>
                          <a:pt x="1582" y="892"/>
                        </a:lnTo>
                        <a:lnTo>
                          <a:pt x="1582" y="887"/>
                        </a:lnTo>
                        <a:lnTo>
                          <a:pt x="1580" y="879"/>
                        </a:lnTo>
                        <a:lnTo>
                          <a:pt x="1576" y="881"/>
                        </a:lnTo>
                        <a:lnTo>
                          <a:pt x="1574" y="881"/>
                        </a:lnTo>
                        <a:lnTo>
                          <a:pt x="1569" y="881"/>
                        </a:lnTo>
                        <a:lnTo>
                          <a:pt x="1565" y="879"/>
                        </a:lnTo>
                        <a:lnTo>
                          <a:pt x="1561" y="877"/>
                        </a:lnTo>
                        <a:lnTo>
                          <a:pt x="1557" y="875"/>
                        </a:lnTo>
                        <a:lnTo>
                          <a:pt x="1555" y="871"/>
                        </a:lnTo>
                        <a:lnTo>
                          <a:pt x="1551" y="867"/>
                        </a:lnTo>
                        <a:lnTo>
                          <a:pt x="1541" y="871"/>
                        </a:lnTo>
                        <a:lnTo>
                          <a:pt x="1535" y="873"/>
                        </a:lnTo>
                        <a:lnTo>
                          <a:pt x="1530" y="873"/>
                        </a:lnTo>
                        <a:lnTo>
                          <a:pt x="1530" y="871"/>
                        </a:lnTo>
                        <a:lnTo>
                          <a:pt x="1530" y="867"/>
                        </a:lnTo>
                        <a:lnTo>
                          <a:pt x="1528" y="863"/>
                        </a:lnTo>
                        <a:lnTo>
                          <a:pt x="1526" y="857"/>
                        </a:lnTo>
                        <a:lnTo>
                          <a:pt x="1522" y="855"/>
                        </a:lnTo>
                        <a:lnTo>
                          <a:pt x="1512" y="850"/>
                        </a:lnTo>
                        <a:lnTo>
                          <a:pt x="1502" y="853"/>
                        </a:lnTo>
                        <a:lnTo>
                          <a:pt x="1491" y="853"/>
                        </a:lnTo>
                        <a:lnTo>
                          <a:pt x="1481" y="857"/>
                        </a:lnTo>
                        <a:lnTo>
                          <a:pt x="1473" y="859"/>
                        </a:lnTo>
                        <a:lnTo>
                          <a:pt x="1463" y="859"/>
                        </a:lnTo>
                        <a:lnTo>
                          <a:pt x="1457" y="859"/>
                        </a:lnTo>
                        <a:lnTo>
                          <a:pt x="1450" y="855"/>
                        </a:lnTo>
                        <a:lnTo>
                          <a:pt x="1454" y="844"/>
                        </a:lnTo>
                        <a:lnTo>
                          <a:pt x="1454" y="838"/>
                        </a:lnTo>
                        <a:lnTo>
                          <a:pt x="1450" y="832"/>
                        </a:lnTo>
                        <a:lnTo>
                          <a:pt x="1446" y="828"/>
                        </a:lnTo>
                        <a:lnTo>
                          <a:pt x="1442" y="824"/>
                        </a:lnTo>
                        <a:lnTo>
                          <a:pt x="1438" y="820"/>
                        </a:lnTo>
                        <a:lnTo>
                          <a:pt x="1436" y="813"/>
                        </a:lnTo>
                        <a:lnTo>
                          <a:pt x="1434" y="803"/>
                        </a:lnTo>
                        <a:lnTo>
                          <a:pt x="1428" y="797"/>
                        </a:lnTo>
                        <a:lnTo>
                          <a:pt x="1426" y="793"/>
                        </a:lnTo>
                        <a:lnTo>
                          <a:pt x="1424" y="789"/>
                        </a:lnTo>
                        <a:lnTo>
                          <a:pt x="1426" y="785"/>
                        </a:lnTo>
                        <a:lnTo>
                          <a:pt x="1426" y="781"/>
                        </a:lnTo>
                        <a:lnTo>
                          <a:pt x="1428" y="777"/>
                        </a:lnTo>
                        <a:lnTo>
                          <a:pt x="1430" y="770"/>
                        </a:lnTo>
                        <a:lnTo>
                          <a:pt x="1432" y="764"/>
                        </a:lnTo>
                        <a:lnTo>
                          <a:pt x="1426" y="758"/>
                        </a:lnTo>
                        <a:lnTo>
                          <a:pt x="1424" y="752"/>
                        </a:lnTo>
                        <a:lnTo>
                          <a:pt x="1422" y="746"/>
                        </a:lnTo>
                        <a:lnTo>
                          <a:pt x="1422" y="740"/>
                        </a:lnTo>
                        <a:lnTo>
                          <a:pt x="1424" y="735"/>
                        </a:lnTo>
                        <a:lnTo>
                          <a:pt x="1426" y="729"/>
                        </a:lnTo>
                        <a:lnTo>
                          <a:pt x="1428" y="721"/>
                        </a:lnTo>
                        <a:lnTo>
                          <a:pt x="1432" y="713"/>
                        </a:lnTo>
                        <a:lnTo>
                          <a:pt x="1428" y="709"/>
                        </a:lnTo>
                        <a:lnTo>
                          <a:pt x="1424" y="703"/>
                        </a:lnTo>
                        <a:lnTo>
                          <a:pt x="1420" y="698"/>
                        </a:lnTo>
                        <a:lnTo>
                          <a:pt x="1415" y="692"/>
                        </a:lnTo>
                        <a:lnTo>
                          <a:pt x="1411" y="688"/>
                        </a:lnTo>
                        <a:lnTo>
                          <a:pt x="1405" y="682"/>
                        </a:lnTo>
                        <a:lnTo>
                          <a:pt x="1401" y="678"/>
                        </a:lnTo>
                        <a:lnTo>
                          <a:pt x="1397" y="674"/>
                        </a:lnTo>
                        <a:lnTo>
                          <a:pt x="1397" y="668"/>
                        </a:lnTo>
                        <a:lnTo>
                          <a:pt x="1397" y="659"/>
                        </a:lnTo>
                        <a:lnTo>
                          <a:pt x="1395" y="653"/>
                        </a:lnTo>
                        <a:lnTo>
                          <a:pt x="1395" y="647"/>
                        </a:lnTo>
                        <a:lnTo>
                          <a:pt x="1395" y="639"/>
                        </a:lnTo>
                        <a:lnTo>
                          <a:pt x="1397" y="633"/>
                        </a:lnTo>
                        <a:lnTo>
                          <a:pt x="1399" y="629"/>
                        </a:lnTo>
                        <a:lnTo>
                          <a:pt x="1403" y="627"/>
                        </a:lnTo>
                        <a:lnTo>
                          <a:pt x="1407" y="624"/>
                        </a:lnTo>
                        <a:lnTo>
                          <a:pt x="1411" y="624"/>
                        </a:lnTo>
                        <a:lnTo>
                          <a:pt x="1413" y="624"/>
                        </a:lnTo>
                        <a:lnTo>
                          <a:pt x="1415" y="624"/>
                        </a:lnTo>
                        <a:lnTo>
                          <a:pt x="1420" y="622"/>
                        </a:lnTo>
                        <a:lnTo>
                          <a:pt x="1422" y="622"/>
                        </a:lnTo>
                        <a:lnTo>
                          <a:pt x="1426" y="620"/>
                        </a:lnTo>
                        <a:lnTo>
                          <a:pt x="1430" y="616"/>
                        </a:lnTo>
                        <a:lnTo>
                          <a:pt x="1434" y="620"/>
                        </a:lnTo>
                        <a:lnTo>
                          <a:pt x="1436" y="627"/>
                        </a:lnTo>
                        <a:lnTo>
                          <a:pt x="1436" y="631"/>
                        </a:lnTo>
                        <a:lnTo>
                          <a:pt x="1438" y="635"/>
                        </a:lnTo>
                        <a:lnTo>
                          <a:pt x="1440" y="641"/>
                        </a:lnTo>
                        <a:lnTo>
                          <a:pt x="1442" y="647"/>
                        </a:lnTo>
                        <a:lnTo>
                          <a:pt x="1450" y="651"/>
                        </a:lnTo>
                        <a:lnTo>
                          <a:pt x="1461" y="657"/>
                        </a:lnTo>
                        <a:lnTo>
                          <a:pt x="1465" y="657"/>
                        </a:lnTo>
                        <a:lnTo>
                          <a:pt x="1467" y="655"/>
                        </a:lnTo>
                        <a:lnTo>
                          <a:pt x="1467" y="655"/>
                        </a:lnTo>
                        <a:lnTo>
                          <a:pt x="1469" y="653"/>
                        </a:lnTo>
                        <a:lnTo>
                          <a:pt x="1471" y="653"/>
                        </a:lnTo>
                        <a:lnTo>
                          <a:pt x="1473" y="653"/>
                        </a:lnTo>
                        <a:lnTo>
                          <a:pt x="1475" y="653"/>
                        </a:lnTo>
                        <a:lnTo>
                          <a:pt x="1481" y="655"/>
                        </a:lnTo>
                        <a:lnTo>
                          <a:pt x="1485" y="649"/>
                        </a:lnTo>
                        <a:lnTo>
                          <a:pt x="1489" y="643"/>
                        </a:lnTo>
                        <a:lnTo>
                          <a:pt x="1493" y="637"/>
                        </a:lnTo>
                        <a:lnTo>
                          <a:pt x="1498" y="631"/>
                        </a:lnTo>
                        <a:lnTo>
                          <a:pt x="1502" y="627"/>
                        </a:lnTo>
                        <a:lnTo>
                          <a:pt x="1508" y="627"/>
                        </a:lnTo>
                        <a:lnTo>
                          <a:pt x="1512" y="629"/>
                        </a:lnTo>
                        <a:lnTo>
                          <a:pt x="1516" y="637"/>
                        </a:lnTo>
                        <a:lnTo>
                          <a:pt x="1520" y="633"/>
                        </a:lnTo>
                        <a:lnTo>
                          <a:pt x="1522" y="629"/>
                        </a:lnTo>
                        <a:lnTo>
                          <a:pt x="1524" y="627"/>
                        </a:lnTo>
                        <a:lnTo>
                          <a:pt x="1526" y="622"/>
                        </a:lnTo>
                        <a:lnTo>
                          <a:pt x="1528" y="618"/>
                        </a:lnTo>
                        <a:lnTo>
                          <a:pt x="1533" y="616"/>
                        </a:lnTo>
                        <a:lnTo>
                          <a:pt x="1535" y="612"/>
                        </a:lnTo>
                        <a:lnTo>
                          <a:pt x="1537" y="610"/>
                        </a:lnTo>
                        <a:lnTo>
                          <a:pt x="1537" y="604"/>
                        </a:lnTo>
                        <a:lnTo>
                          <a:pt x="1535" y="598"/>
                        </a:lnTo>
                        <a:lnTo>
                          <a:pt x="1530" y="594"/>
                        </a:lnTo>
                        <a:lnTo>
                          <a:pt x="1528" y="588"/>
                        </a:lnTo>
                        <a:lnTo>
                          <a:pt x="1524" y="581"/>
                        </a:lnTo>
                        <a:lnTo>
                          <a:pt x="1520" y="575"/>
                        </a:lnTo>
                        <a:lnTo>
                          <a:pt x="1516" y="571"/>
                        </a:lnTo>
                        <a:lnTo>
                          <a:pt x="1514" y="565"/>
                        </a:lnTo>
                        <a:lnTo>
                          <a:pt x="1518" y="559"/>
                        </a:lnTo>
                        <a:lnTo>
                          <a:pt x="1518" y="553"/>
                        </a:lnTo>
                        <a:lnTo>
                          <a:pt x="1518" y="548"/>
                        </a:lnTo>
                        <a:lnTo>
                          <a:pt x="1514" y="544"/>
                        </a:lnTo>
                        <a:lnTo>
                          <a:pt x="1510" y="542"/>
                        </a:lnTo>
                        <a:lnTo>
                          <a:pt x="1504" y="540"/>
                        </a:lnTo>
                        <a:lnTo>
                          <a:pt x="1493" y="538"/>
                        </a:lnTo>
                        <a:lnTo>
                          <a:pt x="1483" y="536"/>
                        </a:lnTo>
                        <a:lnTo>
                          <a:pt x="1483" y="532"/>
                        </a:lnTo>
                        <a:lnTo>
                          <a:pt x="1483" y="530"/>
                        </a:lnTo>
                        <a:lnTo>
                          <a:pt x="1481" y="528"/>
                        </a:lnTo>
                        <a:lnTo>
                          <a:pt x="1477" y="526"/>
                        </a:lnTo>
                        <a:lnTo>
                          <a:pt x="1473" y="524"/>
                        </a:lnTo>
                        <a:lnTo>
                          <a:pt x="1471" y="520"/>
                        </a:lnTo>
                        <a:lnTo>
                          <a:pt x="1467" y="516"/>
                        </a:lnTo>
                        <a:lnTo>
                          <a:pt x="1463" y="509"/>
                        </a:lnTo>
                        <a:lnTo>
                          <a:pt x="1461" y="505"/>
                        </a:lnTo>
                        <a:lnTo>
                          <a:pt x="1461" y="501"/>
                        </a:lnTo>
                        <a:lnTo>
                          <a:pt x="1461" y="495"/>
                        </a:lnTo>
                        <a:lnTo>
                          <a:pt x="1461" y="491"/>
                        </a:lnTo>
                        <a:lnTo>
                          <a:pt x="1461" y="485"/>
                        </a:lnTo>
                        <a:lnTo>
                          <a:pt x="1463" y="481"/>
                        </a:lnTo>
                        <a:lnTo>
                          <a:pt x="1465" y="479"/>
                        </a:lnTo>
                        <a:lnTo>
                          <a:pt x="1469" y="479"/>
                        </a:lnTo>
                        <a:lnTo>
                          <a:pt x="1471" y="477"/>
                        </a:lnTo>
                        <a:lnTo>
                          <a:pt x="1473" y="475"/>
                        </a:lnTo>
                        <a:lnTo>
                          <a:pt x="1473" y="470"/>
                        </a:lnTo>
                        <a:lnTo>
                          <a:pt x="1473" y="466"/>
                        </a:lnTo>
                        <a:lnTo>
                          <a:pt x="1473" y="460"/>
                        </a:lnTo>
                        <a:lnTo>
                          <a:pt x="1473" y="456"/>
                        </a:lnTo>
                        <a:lnTo>
                          <a:pt x="1473" y="452"/>
                        </a:lnTo>
                        <a:lnTo>
                          <a:pt x="1473" y="450"/>
                        </a:lnTo>
                        <a:lnTo>
                          <a:pt x="1465" y="442"/>
                        </a:lnTo>
                        <a:lnTo>
                          <a:pt x="1461" y="436"/>
                        </a:lnTo>
                        <a:lnTo>
                          <a:pt x="1459" y="429"/>
                        </a:lnTo>
                        <a:lnTo>
                          <a:pt x="1461" y="425"/>
                        </a:lnTo>
                        <a:lnTo>
                          <a:pt x="1465" y="421"/>
                        </a:lnTo>
                        <a:lnTo>
                          <a:pt x="1469" y="419"/>
                        </a:lnTo>
                        <a:lnTo>
                          <a:pt x="1477" y="421"/>
                        </a:lnTo>
                        <a:lnTo>
                          <a:pt x="1485" y="421"/>
                        </a:lnTo>
                        <a:lnTo>
                          <a:pt x="1493" y="413"/>
                        </a:lnTo>
                        <a:lnTo>
                          <a:pt x="1508" y="419"/>
                        </a:lnTo>
                        <a:lnTo>
                          <a:pt x="1520" y="419"/>
                        </a:lnTo>
                        <a:lnTo>
                          <a:pt x="1528" y="417"/>
                        </a:lnTo>
                        <a:lnTo>
                          <a:pt x="1535" y="409"/>
                        </a:lnTo>
                        <a:lnTo>
                          <a:pt x="1541" y="401"/>
                        </a:lnTo>
                        <a:lnTo>
                          <a:pt x="1545" y="388"/>
                        </a:lnTo>
                        <a:lnTo>
                          <a:pt x="1547" y="374"/>
                        </a:lnTo>
                        <a:lnTo>
                          <a:pt x="1547" y="362"/>
                        </a:lnTo>
                        <a:lnTo>
                          <a:pt x="1572" y="357"/>
                        </a:lnTo>
                        <a:lnTo>
                          <a:pt x="1569" y="353"/>
                        </a:lnTo>
                        <a:lnTo>
                          <a:pt x="1569" y="349"/>
                        </a:lnTo>
                        <a:lnTo>
                          <a:pt x="1569" y="347"/>
                        </a:lnTo>
                        <a:lnTo>
                          <a:pt x="1569" y="345"/>
                        </a:lnTo>
                        <a:lnTo>
                          <a:pt x="1569" y="343"/>
                        </a:lnTo>
                        <a:lnTo>
                          <a:pt x="1572" y="343"/>
                        </a:lnTo>
                        <a:lnTo>
                          <a:pt x="1574" y="339"/>
                        </a:lnTo>
                        <a:lnTo>
                          <a:pt x="1578" y="337"/>
                        </a:lnTo>
                        <a:lnTo>
                          <a:pt x="1580" y="333"/>
                        </a:lnTo>
                        <a:lnTo>
                          <a:pt x="1582" y="331"/>
                        </a:lnTo>
                        <a:lnTo>
                          <a:pt x="1586" y="327"/>
                        </a:lnTo>
                        <a:lnTo>
                          <a:pt x="1588" y="325"/>
                        </a:lnTo>
                        <a:lnTo>
                          <a:pt x="1592" y="320"/>
                        </a:lnTo>
                        <a:lnTo>
                          <a:pt x="1596" y="318"/>
                        </a:lnTo>
                        <a:lnTo>
                          <a:pt x="1600" y="314"/>
                        </a:lnTo>
                        <a:lnTo>
                          <a:pt x="1604" y="312"/>
                        </a:lnTo>
                        <a:lnTo>
                          <a:pt x="1604" y="308"/>
                        </a:lnTo>
                        <a:lnTo>
                          <a:pt x="1604" y="306"/>
                        </a:lnTo>
                        <a:lnTo>
                          <a:pt x="1606" y="302"/>
                        </a:lnTo>
                        <a:lnTo>
                          <a:pt x="1606" y="300"/>
                        </a:lnTo>
                        <a:lnTo>
                          <a:pt x="1609" y="298"/>
                        </a:lnTo>
                        <a:lnTo>
                          <a:pt x="1611" y="296"/>
                        </a:lnTo>
                        <a:lnTo>
                          <a:pt x="1613" y="294"/>
                        </a:lnTo>
                        <a:lnTo>
                          <a:pt x="1617" y="292"/>
                        </a:lnTo>
                        <a:lnTo>
                          <a:pt x="1621" y="267"/>
                        </a:lnTo>
                        <a:lnTo>
                          <a:pt x="1621" y="263"/>
                        </a:lnTo>
                        <a:lnTo>
                          <a:pt x="1623" y="259"/>
                        </a:lnTo>
                        <a:lnTo>
                          <a:pt x="1625" y="255"/>
                        </a:lnTo>
                        <a:lnTo>
                          <a:pt x="1625" y="251"/>
                        </a:lnTo>
                        <a:lnTo>
                          <a:pt x="1627" y="247"/>
                        </a:lnTo>
                        <a:lnTo>
                          <a:pt x="1629" y="242"/>
                        </a:lnTo>
                        <a:lnTo>
                          <a:pt x="1629" y="238"/>
                        </a:lnTo>
                        <a:lnTo>
                          <a:pt x="1629" y="234"/>
                        </a:lnTo>
                        <a:lnTo>
                          <a:pt x="1637" y="228"/>
                        </a:lnTo>
                        <a:lnTo>
                          <a:pt x="1641" y="222"/>
                        </a:lnTo>
                        <a:lnTo>
                          <a:pt x="1645" y="216"/>
                        </a:lnTo>
                        <a:lnTo>
                          <a:pt x="1645" y="210"/>
                        </a:lnTo>
                        <a:lnTo>
                          <a:pt x="1648" y="205"/>
                        </a:lnTo>
                        <a:lnTo>
                          <a:pt x="1648" y="201"/>
                        </a:lnTo>
                        <a:lnTo>
                          <a:pt x="1645" y="197"/>
                        </a:lnTo>
                        <a:lnTo>
                          <a:pt x="1643" y="195"/>
                        </a:lnTo>
                        <a:lnTo>
                          <a:pt x="1641" y="193"/>
                        </a:lnTo>
                        <a:lnTo>
                          <a:pt x="1637" y="191"/>
                        </a:lnTo>
                        <a:lnTo>
                          <a:pt x="1633" y="193"/>
                        </a:lnTo>
                        <a:lnTo>
                          <a:pt x="1629" y="193"/>
                        </a:lnTo>
                        <a:lnTo>
                          <a:pt x="1623" y="197"/>
                        </a:lnTo>
                        <a:lnTo>
                          <a:pt x="1619" y="201"/>
                        </a:lnTo>
                        <a:lnTo>
                          <a:pt x="1613" y="208"/>
                        </a:lnTo>
                        <a:lnTo>
                          <a:pt x="1609" y="216"/>
                        </a:lnTo>
                        <a:lnTo>
                          <a:pt x="1604" y="214"/>
                        </a:lnTo>
                        <a:lnTo>
                          <a:pt x="1602" y="212"/>
                        </a:lnTo>
                        <a:lnTo>
                          <a:pt x="1600" y="208"/>
                        </a:lnTo>
                        <a:lnTo>
                          <a:pt x="1600" y="201"/>
                        </a:lnTo>
                        <a:lnTo>
                          <a:pt x="1598" y="195"/>
                        </a:lnTo>
                        <a:lnTo>
                          <a:pt x="1598" y="191"/>
                        </a:lnTo>
                        <a:lnTo>
                          <a:pt x="1598" y="185"/>
                        </a:lnTo>
                        <a:lnTo>
                          <a:pt x="1596" y="181"/>
                        </a:lnTo>
                        <a:lnTo>
                          <a:pt x="1590" y="185"/>
                        </a:lnTo>
                        <a:lnTo>
                          <a:pt x="1586" y="187"/>
                        </a:lnTo>
                        <a:lnTo>
                          <a:pt x="1584" y="187"/>
                        </a:lnTo>
                        <a:lnTo>
                          <a:pt x="1580" y="187"/>
                        </a:lnTo>
                        <a:lnTo>
                          <a:pt x="1578" y="187"/>
                        </a:lnTo>
                        <a:lnTo>
                          <a:pt x="1576" y="185"/>
                        </a:lnTo>
                        <a:lnTo>
                          <a:pt x="1574" y="181"/>
                        </a:lnTo>
                        <a:lnTo>
                          <a:pt x="1572" y="177"/>
                        </a:lnTo>
                        <a:lnTo>
                          <a:pt x="1569" y="179"/>
                        </a:lnTo>
                        <a:lnTo>
                          <a:pt x="1567" y="179"/>
                        </a:lnTo>
                        <a:lnTo>
                          <a:pt x="1563" y="177"/>
                        </a:lnTo>
                        <a:lnTo>
                          <a:pt x="1561" y="173"/>
                        </a:lnTo>
                        <a:lnTo>
                          <a:pt x="1559" y="168"/>
                        </a:lnTo>
                        <a:lnTo>
                          <a:pt x="1557" y="162"/>
                        </a:lnTo>
                        <a:lnTo>
                          <a:pt x="1557" y="156"/>
                        </a:lnTo>
                        <a:lnTo>
                          <a:pt x="1559" y="150"/>
                        </a:lnTo>
                        <a:lnTo>
                          <a:pt x="1533" y="142"/>
                        </a:lnTo>
                        <a:lnTo>
                          <a:pt x="1530" y="138"/>
                        </a:lnTo>
                        <a:lnTo>
                          <a:pt x="1526" y="136"/>
                        </a:lnTo>
                        <a:lnTo>
                          <a:pt x="1524" y="132"/>
                        </a:lnTo>
                        <a:lnTo>
                          <a:pt x="1522" y="129"/>
                        </a:lnTo>
                        <a:lnTo>
                          <a:pt x="1520" y="129"/>
                        </a:lnTo>
                        <a:lnTo>
                          <a:pt x="1516" y="129"/>
                        </a:lnTo>
                        <a:lnTo>
                          <a:pt x="1510" y="129"/>
                        </a:lnTo>
                        <a:lnTo>
                          <a:pt x="1502" y="132"/>
                        </a:lnTo>
                        <a:lnTo>
                          <a:pt x="1498" y="132"/>
                        </a:lnTo>
                        <a:lnTo>
                          <a:pt x="1496" y="132"/>
                        </a:lnTo>
                        <a:lnTo>
                          <a:pt x="1491" y="134"/>
                        </a:lnTo>
                        <a:lnTo>
                          <a:pt x="1489" y="134"/>
                        </a:lnTo>
                        <a:lnTo>
                          <a:pt x="1487" y="134"/>
                        </a:lnTo>
                        <a:lnTo>
                          <a:pt x="1485" y="136"/>
                        </a:lnTo>
                        <a:lnTo>
                          <a:pt x="1481" y="138"/>
                        </a:lnTo>
                        <a:lnTo>
                          <a:pt x="1477" y="140"/>
                        </a:lnTo>
                        <a:lnTo>
                          <a:pt x="1473" y="140"/>
                        </a:lnTo>
                        <a:lnTo>
                          <a:pt x="1469" y="140"/>
                        </a:lnTo>
                        <a:lnTo>
                          <a:pt x="1463" y="138"/>
                        </a:lnTo>
                        <a:lnTo>
                          <a:pt x="1459" y="138"/>
                        </a:lnTo>
                        <a:lnTo>
                          <a:pt x="1454" y="138"/>
                        </a:lnTo>
                        <a:lnTo>
                          <a:pt x="1450" y="140"/>
                        </a:lnTo>
                        <a:lnTo>
                          <a:pt x="1446" y="140"/>
                        </a:lnTo>
                        <a:lnTo>
                          <a:pt x="1442" y="142"/>
                        </a:lnTo>
                        <a:lnTo>
                          <a:pt x="1438" y="146"/>
                        </a:lnTo>
                        <a:lnTo>
                          <a:pt x="1432" y="152"/>
                        </a:lnTo>
                        <a:lnTo>
                          <a:pt x="1424" y="156"/>
                        </a:lnTo>
                        <a:lnTo>
                          <a:pt x="1418" y="160"/>
                        </a:lnTo>
                        <a:lnTo>
                          <a:pt x="1409" y="162"/>
                        </a:lnTo>
                        <a:lnTo>
                          <a:pt x="1403" y="164"/>
                        </a:lnTo>
                        <a:lnTo>
                          <a:pt x="1399" y="166"/>
                        </a:lnTo>
                        <a:lnTo>
                          <a:pt x="1397" y="166"/>
                        </a:lnTo>
                        <a:lnTo>
                          <a:pt x="1395" y="168"/>
                        </a:lnTo>
                        <a:lnTo>
                          <a:pt x="1391" y="173"/>
                        </a:lnTo>
                        <a:lnTo>
                          <a:pt x="1387" y="175"/>
                        </a:lnTo>
                        <a:lnTo>
                          <a:pt x="1385" y="177"/>
                        </a:lnTo>
                        <a:lnTo>
                          <a:pt x="1381" y="181"/>
                        </a:lnTo>
                        <a:lnTo>
                          <a:pt x="1376" y="183"/>
                        </a:lnTo>
                        <a:lnTo>
                          <a:pt x="1374" y="187"/>
                        </a:lnTo>
                        <a:lnTo>
                          <a:pt x="1370" y="189"/>
                        </a:lnTo>
                        <a:lnTo>
                          <a:pt x="1364" y="189"/>
                        </a:lnTo>
                        <a:lnTo>
                          <a:pt x="1360" y="191"/>
                        </a:lnTo>
                        <a:lnTo>
                          <a:pt x="1358" y="193"/>
                        </a:lnTo>
                        <a:lnTo>
                          <a:pt x="1356" y="195"/>
                        </a:lnTo>
                        <a:lnTo>
                          <a:pt x="1354" y="197"/>
                        </a:lnTo>
                        <a:lnTo>
                          <a:pt x="1350" y="199"/>
                        </a:lnTo>
                        <a:lnTo>
                          <a:pt x="1344" y="197"/>
                        </a:lnTo>
                        <a:lnTo>
                          <a:pt x="1333" y="193"/>
                        </a:lnTo>
                        <a:lnTo>
                          <a:pt x="1331" y="195"/>
                        </a:lnTo>
                        <a:lnTo>
                          <a:pt x="1329" y="197"/>
                        </a:lnTo>
                        <a:lnTo>
                          <a:pt x="1327" y="199"/>
                        </a:lnTo>
                        <a:lnTo>
                          <a:pt x="1325" y="199"/>
                        </a:lnTo>
                        <a:lnTo>
                          <a:pt x="1325" y="201"/>
                        </a:lnTo>
                        <a:lnTo>
                          <a:pt x="1321" y="201"/>
                        </a:lnTo>
                        <a:lnTo>
                          <a:pt x="1319" y="199"/>
                        </a:lnTo>
                        <a:lnTo>
                          <a:pt x="1313" y="199"/>
                        </a:lnTo>
                        <a:lnTo>
                          <a:pt x="1280" y="201"/>
                        </a:lnTo>
                        <a:lnTo>
                          <a:pt x="1272" y="195"/>
                        </a:lnTo>
                        <a:lnTo>
                          <a:pt x="1261" y="187"/>
                        </a:lnTo>
                        <a:lnTo>
                          <a:pt x="1251" y="181"/>
                        </a:lnTo>
                        <a:lnTo>
                          <a:pt x="1243" y="175"/>
                        </a:lnTo>
                        <a:lnTo>
                          <a:pt x="1233" y="171"/>
                        </a:lnTo>
                        <a:lnTo>
                          <a:pt x="1224" y="164"/>
                        </a:lnTo>
                        <a:lnTo>
                          <a:pt x="1214" y="158"/>
                        </a:lnTo>
                        <a:lnTo>
                          <a:pt x="1206" y="154"/>
                        </a:lnTo>
                        <a:lnTo>
                          <a:pt x="1198" y="150"/>
                        </a:lnTo>
                        <a:lnTo>
                          <a:pt x="1192" y="142"/>
                        </a:lnTo>
                        <a:lnTo>
                          <a:pt x="1183" y="134"/>
                        </a:lnTo>
                        <a:lnTo>
                          <a:pt x="1173" y="125"/>
                        </a:lnTo>
                        <a:lnTo>
                          <a:pt x="1165" y="117"/>
                        </a:lnTo>
                        <a:lnTo>
                          <a:pt x="1157" y="109"/>
                        </a:lnTo>
                        <a:lnTo>
                          <a:pt x="1146" y="101"/>
                        </a:lnTo>
                        <a:lnTo>
                          <a:pt x="1136" y="97"/>
                        </a:lnTo>
                        <a:lnTo>
                          <a:pt x="1128" y="92"/>
                        </a:lnTo>
                        <a:lnTo>
                          <a:pt x="1122" y="88"/>
                        </a:lnTo>
                        <a:lnTo>
                          <a:pt x="1116" y="82"/>
                        </a:lnTo>
                        <a:lnTo>
                          <a:pt x="1109" y="78"/>
                        </a:lnTo>
                        <a:lnTo>
                          <a:pt x="1105" y="74"/>
                        </a:lnTo>
                        <a:lnTo>
                          <a:pt x="1099" y="70"/>
                        </a:lnTo>
                        <a:lnTo>
                          <a:pt x="1095" y="68"/>
                        </a:lnTo>
                        <a:lnTo>
                          <a:pt x="1089" y="68"/>
                        </a:lnTo>
                        <a:lnTo>
                          <a:pt x="1083" y="68"/>
                        </a:lnTo>
                        <a:lnTo>
                          <a:pt x="1079" y="66"/>
                        </a:lnTo>
                        <a:lnTo>
                          <a:pt x="1077" y="64"/>
                        </a:lnTo>
                        <a:lnTo>
                          <a:pt x="1072" y="60"/>
                        </a:lnTo>
                        <a:lnTo>
                          <a:pt x="1066" y="49"/>
                        </a:lnTo>
                        <a:lnTo>
                          <a:pt x="1062" y="35"/>
                        </a:lnTo>
                        <a:lnTo>
                          <a:pt x="1058" y="23"/>
                        </a:lnTo>
                        <a:lnTo>
                          <a:pt x="1054" y="10"/>
                        </a:lnTo>
                        <a:lnTo>
                          <a:pt x="1052" y="6"/>
                        </a:lnTo>
                        <a:lnTo>
                          <a:pt x="1050" y="2"/>
                        </a:lnTo>
                        <a:lnTo>
                          <a:pt x="1046" y="0"/>
                        </a:lnTo>
                        <a:lnTo>
                          <a:pt x="1042" y="0"/>
                        </a:lnTo>
                        <a:lnTo>
                          <a:pt x="1029" y="0"/>
                        </a:lnTo>
                        <a:lnTo>
                          <a:pt x="1015" y="2"/>
                        </a:lnTo>
                        <a:lnTo>
                          <a:pt x="996" y="6"/>
                        </a:lnTo>
                        <a:lnTo>
                          <a:pt x="978" y="8"/>
                        </a:lnTo>
                        <a:lnTo>
                          <a:pt x="959" y="12"/>
                        </a:lnTo>
                        <a:lnTo>
                          <a:pt x="943" y="16"/>
                        </a:lnTo>
                        <a:lnTo>
                          <a:pt x="929" y="19"/>
                        </a:lnTo>
                        <a:lnTo>
                          <a:pt x="918" y="19"/>
                        </a:lnTo>
                        <a:lnTo>
                          <a:pt x="914" y="21"/>
                        </a:lnTo>
                        <a:lnTo>
                          <a:pt x="908" y="23"/>
                        </a:lnTo>
                        <a:lnTo>
                          <a:pt x="902" y="25"/>
                        </a:lnTo>
                        <a:lnTo>
                          <a:pt x="896" y="29"/>
                        </a:lnTo>
                        <a:lnTo>
                          <a:pt x="888" y="35"/>
                        </a:lnTo>
                        <a:lnTo>
                          <a:pt x="877" y="39"/>
                        </a:lnTo>
                        <a:lnTo>
                          <a:pt x="867" y="45"/>
                        </a:lnTo>
                        <a:lnTo>
                          <a:pt x="853" y="53"/>
                        </a:lnTo>
                        <a:lnTo>
                          <a:pt x="847" y="56"/>
                        </a:lnTo>
                        <a:lnTo>
                          <a:pt x="840" y="62"/>
                        </a:lnTo>
                        <a:lnTo>
                          <a:pt x="834" y="68"/>
                        </a:lnTo>
                        <a:lnTo>
                          <a:pt x="828" y="74"/>
                        </a:lnTo>
                        <a:lnTo>
                          <a:pt x="824" y="82"/>
                        </a:lnTo>
                        <a:lnTo>
                          <a:pt x="820" y="90"/>
                        </a:lnTo>
                        <a:lnTo>
                          <a:pt x="818" y="99"/>
                        </a:lnTo>
                        <a:lnTo>
                          <a:pt x="816" y="107"/>
                        </a:lnTo>
                        <a:lnTo>
                          <a:pt x="812" y="111"/>
                        </a:lnTo>
                        <a:lnTo>
                          <a:pt x="801" y="117"/>
                        </a:lnTo>
                        <a:lnTo>
                          <a:pt x="789" y="127"/>
                        </a:lnTo>
                        <a:lnTo>
                          <a:pt x="779" y="140"/>
                        </a:lnTo>
                        <a:lnTo>
                          <a:pt x="773" y="146"/>
                        </a:lnTo>
                        <a:lnTo>
                          <a:pt x="771" y="152"/>
                        </a:lnTo>
                        <a:lnTo>
                          <a:pt x="768" y="156"/>
                        </a:lnTo>
                        <a:lnTo>
                          <a:pt x="771" y="162"/>
                        </a:lnTo>
                        <a:lnTo>
                          <a:pt x="773" y="166"/>
                        </a:lnTo>
                        <a:lnTo>
                          <a:pt x="781" y="168"/>
                        </a:lnTo>
                        <a:lnTo>
                          <a:pt x="789" y="171"/>
                        </a:lnTo>
                        <a:lnTo>
                          <a:pt x="803" y="171"/>
                        </a:lnTo>
                        <a:lnTo>
                          <a:pt x="807" y="173"/>
                        </a:lnTo>
                        <a:lnTo>
                          <a:pt x="810" y="175"/>
                        </a:lnTo>
                        <a:lnTo>
                          <a:pt x="812" y="181"/>
                        </a:lnTo>
                        <a:lnTo>
                          <a:pt x="814" y="187"/>
                        </a:lnTo>
                        <a:lnTo>
                          <a:pt x="816" y="193"/>
                        </a:lnTo>
                        <a:lnTo>
                          <a:pt x="818" y="199"/>
                        </a:lnTo>
                        <a:lnTo>
                          <a:pt x="820" y="205"/>
                        </a:lnTo>
                        <a:lnTo>
                          <a:pt x="822" y="212"/>
                        </a:lnTo>
                        <a:lnTo>
                          <a:pt x="822" y="210"/>
                        </a:lnTo>
                        <a:lnTo>
                          <a:pt x="824" y="210"/>
                        </a:lnTo>
                        <a:lnTo>
                          <a:pt x="824" y="210"/>
                        </a:lnTo>
                        <a:lnTo>
                          <a:pt x="826" y="210"/>
                        </a:lnTo>
                        <a:lnTo>
                          <a:pt x="826" y="210"/>
                        </a:lnTo>
                        <a:lnTo>
                          <a:pt x="828" y="210"/>
                        </a:lnTo>
                        <a:lnTo>
                          <a:pt x="828" y="210"/>
                        </a:lnTo>
                        <a:lnTo>
                          <a:pt x="830" y="210"/>
                        </a:lnTo>
                        <a:lnTo>
                          <a:pt x="838" y="218"/>
                        </a:lnTo>
                        <a:lnTo>
                          <a:pt x="851" y="224"/>
                        </a:lnTo>
                        <a:lnTo>
                          <a:pt x="863" y="228"/>
                        </a:lnTo>
                        <a:lnTo>
                          <a:pt x="875" y="232"/>
                        </a:lnTo>
                        <a:lnTo>
                          <a:pt x="886" y="236"/>
                        </a:lnTo>
                        <a:lnTo>
                          <a:pt x="896" y="238"/>
                        </a:lnTo>
                        <a:lnTo>
                          <a:pt x="902" y="242"/>
                        </a:lnTo>
                        <a:lnTo>
                          <a:pt x="904" y="244"/>
                        </a:lnTo>
                        <a:lnTo>
                          <a:pt x="902" y="249"/>
                        </a:lnTo>
                        <a:lnTo>
                          <a:pt x="900" y="253"/>
                        </a:lnTo>
                        <a:lnTo>
                          <a:pt x="896" y="257"/>
                        </a:lnTo>
                        <a:lnTo>
                          <a:pt x="892" y="259"/>
                        </a:lnTo>
                        <a:lnTo>
                          <a:pt x="881" y="263"/>
                        </a:lnTo>
                        <a:lnTo>
                          <a:pt x="869" y="269"/>
                        </a:lnTo>
                        <a:lnTo>
                          <a:pt x="859" y="273"/>
                        </a:lnTo>
                        <a:lnTo>
                          <a:pt x="849" y="279"/>
                        </a:lnTo>
                        <a:lnTo>
                          <a:pt x="847" y="284"/>
                        </a:lnTo>
                        <a:lnTo>
                          <a:pt x="844" y="288"/>
                        </a:lnTo>
                        <a:lnTo>
                          <a:pt x="844" y="292"/>
                        </a:lnTo>
                        <a:lnTo>
                          <a:pt x="847" y="296"/>
                        </a:lnTo>
                        <a:lnTo>
                          <a:pt x="844" y="300"/>
                        </a:lnTo>
                        <a:lnTo>
                          <a:pt x="840" y="304"/>
                        </a:lnTo>
                        <a:lnTo>
                          <a:pt x="836" y="310"/>
                        </a:lnTo>
                        <a:lnTo>
                          <a:pt x="832" y="316"/>
                        </a:lnTo>
                        <a:lnTo>
                          <a:pt x="830" y="323"/>
                        </a:lnTo>
                        <a:lnTo>
                          <a:pt x="828" y="327"/>
                        </a:lnTo>
                        <a:lnTo>
                          <a:pt x="826" y="331"/>
                        </a:lnTo>
                        <a:lnTo>
                          <a:pt x="826" y="335"/>
                        </a:lnTo>
                        <a:lnTo>
                          <a:pt x="840" y="337"/>
                        </a:lnTo>
                        <a:lnTo>
                          <a:pt x="849" y="339"/>
                        </a:lnTo>
                        <a:lnTo>
                          <a:pt x="851" y="343"/>
                        </a:lnTo>
                        <a:lnTo>
                          <a:pt x="849" y="349"/>
                        </a:lnTo>
                        <a:lnTo>
                          <a:pt x="847" y="353"/>
                        </a:lnTo>
                        <a:lnTo>
                          <a:pt x="840" y="360"/>
                        </a:lnTo>
                        <a:lnTo>
                          <a:pt x="836" y="366"/>
                        </a:lnTo>
                        <a:lnTo>
                          <a:pt x="834" y="372"/>
                        </a:lnTo>
                        <a:lnTo>
                          <a:pt x="842" y="378"/>
                        </a:lnTo>
                        <a:lnTo>
                          <a:pt x="849" y="382"/>
                        </a:lnTo>
                        <a:lnTo>
                          <a:pt x="855" y="382"/>
                        </a:lnTo>
                        <a:lnTo>
                          <a:pt x="861" y="382"/>
                        </a:lnTo>
                        <a:lnTo>
                          <a:pt x="867" y="382"/>
                        </a:lnTo>
                        <a:lnTo>
                          <a:pt x="871" y="382"/>
                        </a:lnTo>
                        <a:lnTo>
                          <a:pt x="875" y="386"/>
                        </a:lnTo>
                        <a:lnTo>
                          <a:pt x="879" y="394"/>
                        </a:lnTo>
                        <a:lnTo>
                          <a:pt x="875" y="401"/>
                        </a:lnTo>
                        <a:lnTo>
                          <a:pt x="871" y="405"/>
                        </a:lnTo>
                        <a:lnTo>
                          <a:pt x="867" y="407"/>
                        </a:lnTo>
                        <a:lnTo>
                          <a:pt x="861" y="411"/>
                        </a:lnTo>
                        <a:lnTo>
                          <a:pt x="857" y="413"/>
                        </a:lnTo>
                        <a:lnTo>
                          <a:pt x="851" y="417"/>
                        </a:lnTo>
                        <a:lnTo>
                          <a:pt x="849" y="421"/>
                        </a:lnTo>
                        <a:lnTo>
                          <a:pt x="847" y="425"/>
                        </a:lnTo>
                        <a:lnTo>
                          <a:pt x="859" y="436"/>
                        </a:lnTo>
                        <a:lnTo>
                          <a:pt x="867" y="444"/>
                        </a:lnTo>
                        <a:lnTo>
                          <a:pt x="873" y="452"/>
                        </a:lnTo>
                        <a:lnTo>
                          <a:pt x="875" y="460"/>
                        </a:lnTo>
                        <a:lnTo>
                          <a:pt x="873" y="468"/>
                        </a:lnTo>
                        <a:lnTo>
                          <a:pt x="867" y="477"/>
                        </a:lnTo>
                        <a:lnTo>
                          <a:pt x="855" y="487"/>
                        </a:lnTo>
                        <a:lnTo>
                          <a:pt x="836" y="497"/>
                        </a:lnTo>
                        <a:lnTo>
                          <a:pt x="838" y="501"/>
                        </a:lnTo>
                        <a:lnTo>
                          <a:pt x="840" y="503"/>
                        </a:lnTo>
                        <a:lnTo>
                          <a:pt x="842" y="505"/>
                        </a:lnTo>
                        <a:lnTo>
                          <a:pt x="849" y="507"/>
                        </a:lnTo>
                        <a:lnTo>
                          <a:pt x="853" y="514"/>
                        </a:lnTo>
                        <a:lnTo>
                          <a:pt x="857" y="518"/>
                        </a:lnTo>
                        <a:lnTo>
                          <a:pt x="863" y="526"/>
                        </a:lnTo>
                        <a:lnTo>
                          <a:pt x="869" y="538"/>
                        </a:lnTo>
                        <a:lnTo>
                          <a:pt x="875" y="540"/>
                        </a:lnTo>
                        <a:lnTo>
                          <a:pt x="879" y="542"/>
                        </a:lnTo>
                        <a:lnTo>
                          <a:pt x="883" y="544"/>
                        </a:lnTo>
                        <a:lnTo>
                          <a:pt x="883" y="544"/>
                        </a:lnTo>
                        <a:lnTo>
                          <a:pt x="883" y="546"/>
                        </a:lnTo>
                        <a:lnTo>
                          <a:pt x="883" y="551"/>
                        </a:lnTo>
                        <a:lnTo>
                          <a:pt x="881" y="557"/>
                        </a:lnTo>
                        <a:lnTo>
                          <a:pt x="881" y="563"/>
                        </a:lnTo>
                        <a:lnTo>
                          <a:pt x="886" y="563"/>
                        </a:lnTo>
                        <a:lnTo>
                          <a:pt x="890" y="565"/>
                        </a:lnTo>
                        <a:lnTo>
                          <a:pt x="892" y="565"/>
                        </a:lnTo>
                        <a:lnTo>
                          <a:pt x="894" y="565"/>
                        </a:lnTo>
                        <a:lnTo>
                          <a:pt x="896" y="567"/>
                        </a:lnTo>
                        <a:lnTo>
                          <a:pt x="898" y="569"/>
                        </a:lnTo>
                        <a:lnTo>
                          <a:pt x="900" y="571"/>
                        </a:lnTo>
                        <a:lnTo>
                          <a:pt x="904" y="575"/>
                        </a:lnTo>
                        <a:lnTo>
                          <a:pt x="908" y="575"/>
                        </a:lnTo>
                        <a:lnTo>
                          <a:pt x="916" y="571"/>
                        </a:lnTo>
                        <a:lnTo>
                          <a:pt x="922" y="571"/>
                        </a:lnTo>
                        <a:lnTo>
                          <a:pt x="925" y="573"/>
                        </a:lnTo>
                        <a:lnTo>
                          <a:pt x="927" y="577"/>
                        </a:lnTo>
                        <a:lnTo>
                          <a:pt x="927" y="581"/>
                        </a:lnTo>
                        <a:lnTo>
                          <a:pt x="927" y="585"/>
                        </a:lnTo>
                        <a:lnTo>
                          <a:pt x="925" y="592"/>
                        </a:lnTo>
                        <a:lnTo>
                          <a:pt x="925" y="596"/>
                        </a:lnTo>
                        <a:lnTo>
                          <a:pt x="925" y="598"/>
                        </a:lnTo>
                        <a:lnTo>
                          <a:pt x="927" y="602"/>
                        </a:lnTo>
                        <a:lnTo>
                          <a:pt x="927" y="604"/>
                        </a:lnTo>
                        <a:lnTo>
                          <a:pt x="929" y="606"/>
                        </a:lnTo>
                        <a:lnTo>
                          <a:pt x="931" y="608"/>
                        </a:lnTo>
                        <a:lnTo>
                          <a:pt x="931" y="612"/>
                        </a:lnTo>
                        <a:lnTo>
                          <a:pt x="933" y="614"/>
                        </a:lnTo>
                        <a:lnTo>
                          <a:pt x="933" y="616"/>
                        </a:lnTo>
                        <a:lnTo>
                          <a:pt x="976" y="624"/>
                        </a:lnTo>
                        <a:lnTo>
                          <a:pt x="978" y="624"/>
                        </a:lnTo>
                        <a:lnTo>
                          <a:pt x="980" y="627"/>
                        </a:lnTo>
                        <a:lnTo>
                          <a:pt x="982" y="629"/>
                        </a:lnTo>
                        <a:lnTo>
                          <a:pt x="984" y="631"/>
                        </a:lnTo>
                        <a:lnTo>
                          <a:pt x="986" y="633"/>
                        </a:lnTo>
                        <a:lnTo>
                          <a:pt x="988" y="633"/>
                        </a:lnTo>
                        <a:lnTo>
                          <a:pt x="992" y="633"/>
                        </a:lnTo>
                        <a:lnTo>
                          <a:pt x="996" y="631"/>
                        </a:lnTo>
                        <a:lnTo>
                          <a:pt x="1001" y="633"/>
                        </a:lnTo>
                        <a:lnTo>
                          <a:pt x="1003" y="635"/>
                        </a:lnTo>
                        <a:lnTo>
                          <a:pt x="1005" y="637"/>
                        </a:lnTo>
                        <a:lnTo>
                          <a:pt x="1007" y="637"/>
                        </a:lnTo>
                        <a:lnTo>
                          <a:pt x="1007" y="639"/>
                        </a:lnTo>
                        <a:lnTo>
                          <a:pt x="1007" y="641"/>
                        </a:lnTo>
                        <a:lnTo>
                          <a:pt x="1007" y="645"/>
                        </a:lnTo>
                        <a:lnTo>
                          <a:pt x="1007" y="649"/>
                        </a:lnTo>
                        <a:lnTo>
                          <a:pt x="1007" y="657"/>
                        </a:lnTo>
                        <a:lnTo>
                          <a:pt x="1009" y="664"/>
                        </a:lnTo>
                        <a:lnTo>
                          <a:pt x="1009" y="668"/>
                        </a:lnTo>
                        <a:lnTo>
                          <a:pt x="1007" y="670"/>
                        </a:lnTo>
                        <a:lnTo>
                          <a:pt x="1007" y="670"/>
                        </a:lnTo>
                        <a:lnTo>
                          <a:pt x="1005" y="672"/>
                        </a:lnTo>
                        <a:lnTo>
                          <a:pt x="1001" y="672"/>
                        </a:lnTo>
                        <a:lnTo>
                          <a:pt x="998" y="676"/>
                        </a:lnTo>
                        <a:lnTo>
                          <a:pt x="996" y="680"/>
                        </a:lnTo>
                        <a:lnTo>
                          <a:pt x="992" y="684"/>
                        </a:lnTo>
                        <a:lnTo>
                          <a:pt x="990" y="686"/>
                        </a:lnTo>
                        <a:lnTo>
                          <a:pt x="986" y="686"/>
                        </a:lnTo>
                        <a:lnTo>
                          <a:pt x="982" y="688"/>
                        </a:lnTo>
                        <a:lnTo>
                          <a:pt x="978" y="688"/>
                        </a:lnTo>
                        <a:lnTo>
                          <a:pt x="974" y="688"/>
                        </a:lnTo>
                        <a:lnTo>
                          <a:pt x="968" y="688"/>
                        </a:lnTo>
                        <a:lnTo>
                          <a:pt x="962" y="686"/>
                        </a:lnTo>
                        <a:lnTo>
                          <a:pt x="957" y="686"/>
                        </a:lnTo>
                        <a:lnTo>
                          <a:pt x="953" y="686"/>
                        </a:lnTo>
                        <a:lnTo>
                          <a:pt x="949" y="686"/>
                        </a:lnTo>
                        <a:lnTo>
                          <a:pt x="947" y="688"/>
                        </a:lnTo>
                        <a:lnTo>
                          <a:pt x="943" y="690"/>
                        </a:lnTo>
                        <a:lnTo>
                          <a:pt x="939" y="692"/>
                        </a:lnTo>
                        <a:lnTo>
                          <a:pt x="937" y="694"/>
                        </a:lnTo>
                        <a:lnTo>
                          <a:pt x="929" y="694"/>
                        </a:lnTo>
                        <a:lnTo>
                          <a:pt x="920" y="698"/>
                        </a:lnTo>
                        <a:lnTo>
                          <a:pt x="916" y="707"/>
                        </a:lnTo>
                        <a:lnTo>
                          <a:pt x="910" y="715"/>
                        </a:lnTo>
                        <a:lnTo>
                          <a:pt x="908" y="723"/>
                        </a:lnTo>
                        <a:lnTo>
                          <a:pt x="906" y="733"/>
                        </a:lnTo>
                        <a:lnTo>
                          <a:pt x="908" y="742"/>
                        </a:lnTo>
                        <a:lnTo>
                          <a:pt x="910" y="750"/>
                        </a:lnTo>
                        <a:lnTo>
                          <a:pt x="912" y="754"/>
                        </a:lnTo>
                        <a:lnTo>
                          <a:pt x="912" y="756"/>
                        </a:lnTo>
                        <a:lnTo>
                          <a:pt x="914" y="760"/>
                        </a:lnTo>
                        <a:lnTo>
                          <a:pt x="914" y="762"/>
                        </a:lnTo>
                        <a:lnTo>
                          <a:pt x="916" y="766"/>
                        </a:lnTo>
                        <a:lnTo>
                          <a:pt x="916" y="768"/>
                        </a:lnTo>
                        <a:lnTo>
                          <a:pt x="918" y="772"/>
                        </a:lnTo>
                        <a:lnTo>
                          <a:pt x="920" y="774"/>
                        </a:lnTo>
                        <a:lnTo>
                          <a:pt x="918" y="779"/>
                        </a:lnTo>
                        <a:lnTo>
                          <a:pt x="914" y="783"/>
                        </a:lnTo>
                        <a:lnTo>
                          <a:pt x="910" y="789"/>
                        </a:lnTo>
                        <a:lnTo>
                          <a:pt x="906" y="795"/>
                        </a:lnTo>
                        <a:lnTo>
                          <a:pt x="902" y="801"/>
                        </a:lnTo>
                        <a:lnTo>
                          <a:pt x="902" y="805"/>
                        </a:lnTo>
                        <a:lnTo>
                          <a:pt x="902" y="811"/>
                        </a:lnTo>
                        <a:lnTo>
                          <a:pt x="906" y="813"/>
                        </a:lnTo>
                        <a:lnTo>
                          <a:pt x="908" y="816"/>
                        </a:lnTo>
                        <a:lnTo>
                          <a:pt x="914" y="816"/>
                        </a:lnTo>
                        <a:lnTo>
                          <a:pt x="920" y="813"/>
                        </a:lnTo>
                        <a:lnTo>
                          <a:pt x="925" y="816"/>
                        </a:lnTo>
                        <a:lnTo>
                          <a:pt x="929" y="816"/>
                        </a:lnTo>
                        <a:lnTo>
                          <a:pt x="933" y="822"/>
                        </a:lnTo>
                        <a:lnTo>
                          <a:pt x="935" y="828"/>
                        </a:lnTo>
                        <a:lnTo>
                          <a:pt x="933" y="832"/>
                        </a:lnTo>
                        <a:lnTo>
                          <a:pt x="927" y="836"/>
                        </a:lnTo>
                        <a:lnTo>
                          <a:pt x="925" y="838"/>
                        </a:lnTo>
                        <a:lnTo>
                          <a:pt x="920" y="836"/>
                        </a:lnTo>
                        <a:lnTo>
                          <a:pt x="916" y="836"/>
                        </a:lnTo>
                        <a:lnTo>
                          <a:pt x="912" y="832"/>
                        </a:lnTo>
                        <a:lnTo>
                          <a:pt x="906" y="832"/>
                        </a:lnTo>
                        <a:lnTo>
                          <a:pt x="904" y="832"/>
                        </a:lnTo>
                        <a:lnTo>
                          <a:pt x="902" y="834"/>
                        </a:lnTo>
                        <a:lnTo>
                          <a:pt x="902" y="836"/>
                        </a:lnTo>
                        <a:lnTo>
                          <a:pt x="902" y="840"/>
                        </a:lnTo>
                        <a:lnTo>
                          <a:pt x="900" y="844"/>
                        </a:lnTo>
                        <a:lnTo>
                          <a:pt x="896" y="846"/>
                        </a:lnTo>
                        <a:lnTo>
                          <a:pt x="890" y="848"/>
                        </a:lnTo>
                        <a:lnTo>
                          <a:pt x="883" y="848"/>
                        </a:lnTo>
                        <a:lnTo>
                          <a:pt x="877" y="850"/>
                        </a:lnTo>
                        <a:lnTo>
                          <a:pt x="871" y="855"/>
                        </a:lnTo>
                        <a:lnTo>
                          <a:pt x="865" y="861"/>
                        </a:lnTo>
                        <a:lnTo>
                          <a:pt x="859" y="867"/>
                        </a:lnTo>
                        <a:lnTo>
                          <a:pt x="853" y="873"/>
                        </a:lnTo>
                        <a:lnTo>
                          <a:pt x="849" y="879"/>
                        </a:lnTo>
                        <a:lnTo>
                          <a:pt x="847" y="883"/>
                        </a:lnTo>
                        <a:lnTo>
                          <a:pt x="842" y="885"/>
                        </a:lnTo>
                        <a:lnTo>
                          <a:pt x="840" y="887"/>
                        </a:lnTo>
                        <a:lnTo>
                          <a:pt x="836" y="892"/>
                        </a:lnTo>
                        <a:lnTo>
                          <a:pt x="832" y="894"/>
                        </a:lnTo>
                        <a:lnTo>
                          <a:pt x="830" y="896"/>
                        </a:lnTo>
                        <a:lnTo>
                          <a:pt x="826" y="898"/>
                        </a:lnTo>
                        <a:lnTo>
                          <a:pt x="822" y="900"/>
                        </a:lnTo>
                        <a:lnTo>
                          <a:pt x="820" y="902"/>
                        </a:lnTo>
                        <a:lnTo>
                          <a:pt x="818" y="906"/>
                        </a:lnTo>
                        <a:lnTo>
                          <a:pt x="814" y="908"/>
                        </a:lnTo>
                        <a:lnTo>
                          <a:pt x="812" y="912"/>
                        </a:lnTo>
                        <a:lnTo>
                          <a:pt x="807" y="916"/>
                        </a:lnTo>
                        <a:lnTo>
                          <a:pt x="805" y="920"/>
                        </a:lnTo>
                        <a:lnTo>
                          <a:pt x="803" y="924"/>
                        </a:lnTo>
                        <a:lnTo>
                          <a:pt x="801" y="931"/>
                        </a:lnTo>
                        <a:lnTo>
                          <a:pt x="801" y="935"/>
                        </a:lnTo>
                        <a:lnTo>
                          <a:pt x="803" y="945"/>
                        </a:lnTo>
                        <a:lnTo>
                          <a:pt x="801" y="953"/>
                        </a:lnTo>
                        <a:lnTo>
                          <a:pt x="801" y="959"/>
                        </a:lnTo>
                        <a:lnTo>
                          <a:pt x="797" y="965"/>
                        </a:lnTo>
                        <a:lnTo>
                          <a:pt x="789" y="972"/>
                        </a:lnTo>
                        <a:lnTo>
                          <a:pt x="777" y="976"/>
                        </a:lnTo>
                        <a:lnTo>
                          <a:pt x="762" y="980"/>
                        </a:lnTo>
                        <a:lnTo>
                          <a:pt x="750" y="984"/>
                        </a:lnTo>
                        <a:lnTo>
                          <a:pt x="744" y="988"/>
                        </a:lnTo>
                        <a:lnTo>
                          <a:pt x="738" y="992"/>
                        </a:lnTo>
                        <a:lnTo>
                          <a:pt x="734" y="1000"/>
                        </a:lnTo>
                        <a:lnTo>
                          <a:pt x="729" y="1009"/>
                        </a:lnTo>
                        <a:lnTo>
                          <a:pt x="725" y="1015"/>
                        </a:lnTo>
                        <a:lnTo>
                          <a:pt x="723" y="1021"/>
                        </a:lnTo>
                        <a:lnTo>
                          <a:pt x="721" y="1027"/>
                        </a:lnTo>
                        <a:lnTo>
                          <a:pt x="719" y="1033"/>
                        </a:lnTo>
                        <a:lnTo>
                          <a:pt x="715" y="1039"/>
                        </a:lnTo>
                        <a:lnTo>
                          <a:pt x="713" y="1046"/>
                        </a:lnTo>
                        <a:lnTo>
                          <a:pt x="709" y="1052"/>
                        </a:lnTo>
                        <a:lnTo>
                          <a:pt x="705" y="1058"/>
                        </a:lnTo>
                        <a:lnTo>
                          <a:pt x="697" y="1066"/>
                        </a:lnTo>
                        <a:lnTo>
                          <a:pt x="690" y="1072"/>
                        </a:lnTo>
                        <a:lnTo>
                          <a:pt x="686" y="1081"/>
                        </a:lnTo>
                        <a:lnTo>
                          <a:pt x="680" y="1087"/>
                        </a:lnTo>
                        <a:lnTo>
                          <a:pt x="676" y="1095"/>
                        </a:lnTo>
                        <a:lnTo>
                          <a:pt x="670" y="1101"/>
                        </a:lnTo>
                        <a:lnTo>
                          <a:pt x="664" y="1109"/>
                        </a:lnTo>
                        <a:lnTo>
                          <a:pt x="658" y="1115"/>
                        </a:lnTo>
                        <a:lnTo>
                          <a:pt x="651" y="1122"/>
                        </a:lnTo>
                        <a:lnTo>
                          <a:pt x="645" y="1126"/>
                        </a:lnTo>
                        <a:lnTo>
                          <a:pt x="635" y="1130"/>
                        </a:lnTo>
                        <a:lnTo>
                          <a:pt x="625" y="1136"/>
                        </a:lnTo>
                        <a:lnTo>
                          <a:pt x="612" y="1144"/>
                        </a:lnTo>
                        <a:lnTo>
                          <a:pt x="602" y="1150"/>
                        </a:lnTo>
                        <a:lnTo>
                          <a:pt x="594" y="1159"/>
                        </a:lnTo>
                        <a:lnTo>
                          <a:pt x="588" y="1165"/>
                        </a:lnTo>
                        <a:lnTo>
                          <a:pt x="584" y="1171"/>
                        </a:lnTo>
                        <a:lnTo>
                          <a:pt x="577" y="1179"/>
                        </a:lnTo>
                        <a:lnTo>
                          <a:pt x="571" y="1185"/>
                        </a:lnTo>
                        <a:lnTo>
                          <a:pt x="565" y="1193"/>
                        </a:lnTo>
                        <a:lnTo>
                          <a:pt x="557" y="1204"/>
                        </a:lnTo>
                        <a:lnTo>
                          <a:pt x="551" y="1212"/>
                        </a:lnTo>
                        <a:lnTo>
                          <a:pt x="545" y="1220"/>
                        </a:lnTo>
                        <a:lnTo>
                          <a:pt x="540" y="1228"/>
                        </a:lnTo>
                        <a:lnTo>
                          <a:pt x="536" y="1237"/>
                        </a:lnTo>
                        <a:lnTo>
                          <a:pt x="530" y="1245"/>
                        </a:lnTo>
                        <a:lnTo>
                          <a:pt x="524" y="1253"/>
                        </a:lnTo>
                        <a:lnTo>
                          <a:pt x="518" y="1259"/>
                        </a:lnTo>
                        <a:lnTo>
                          <a:pt x="512" y="1261"/>
                        </a:lnTo>
                        <a:lnTo>
                          <a:pt x="503" y="1265"/>
                        </a:lnTo>
                        <a:lnTo>
                          <a:pt x="495" y="1265"/>
                        </a:lnTo>
                        <a:lnTo>
                          <a:pt x="485" y="1265"/>
                        </a:lnTo>
                        <a:lnTo>
                          <a:pt x="473" y="1265"/>
                        </a:lnTo>
                        <a:lnTo>
                          <a:pt x="456" y="1261"/>
                        </a:lnTo>
                        <a:lnTo>
                          <a:pt x="442" y="1261"/>
                        </a:lnTo>
                        <a:lnTo>
                          <a:pt x="432" y="1263"/>
                        </a:lnTo>
                        <a:lnTo>
                          <a:pt x="425" y="1269"/>
                        </a:lnTo>
                        <a:lnTo>
                          <a:pt x="417" y="1274"/>
                        </a:lnTo>
                        <a:lnTo>
                          <a:pt x="413" y="1280"/>
                        </a:lnTo>
                        <a:lnTo>
                          <a:pt x="405" y="1282"/>
                        </a:lnTo>
                        <a:lnTo>
                          <a:pt x="399" y="1284"/>
                        </a:lnTo>
                        <a:lnTo>
                          <a:pt x="395" y="1280"/>
                        </a:lnTo>
                        <a:lnTo>
                          <a:pt x="391" y="1274"/>
                        </a:lnTo>
                        <a:lnTo>
                          <a:pt x="384" y="1263"/>
                        </a:lnTo>
                        <a:lnTo>
                          <a:pt x="378" y="1253"/>
                        </a:lnTo>
                        <a:lnTo>
                          <a:pt x="372" y="1243"/>
                        </a:lnTo>
                        <a:lnTo>
                          <a:pt x="366" y="1235"/>
                        </a:lnTo>
                        <a:lnTo>
                          <a:pt x="364" y="1233"/>
                        </a:lnTo>
                        <a:lnTo>
                          <a:pt x="360" y="1230"/>
                        </a:lnTo>
                        <a:lnTo>
                          <a:pt x="358" y="1230"/>
                        </a:lnTo>
                        <a:lnTo>
                          <a:pt x="356" y="1233"/>
                        </a:lnTo>
                        <a:lnTo>
                          <a:pt x="345" y="1239"/>
                        </a:lnTo>
                        <a:lnTo>
                          <a:pt x="337" y="1247"/>
                        </a:lnTo>
                        <a:lnTo>
                          <a:pt x="327" y="1255"/>
                        </a:lnTo>
                        <a:lnTo>
                          <a:pt x="317" y="1263"/>
                        </a:lnTo>
                        <a:lnTo>
                          <a:pt x="308" y="1274"/>
                        </a:lnTo>
                        <a:lnTo>
                          <a:pt x="298" y="1282"/>
                        </a:lnTo>
                        <a:lnTo>
                          <a:pt x="290" y="1290"/>
                        </a:lnTo>
                        <a:lnTo>
                          <a:pt x="282" y="1300"/>
                        </a:lnTo>
                        <a:lnTo>
                          <a:pt x="273" y="1306"/>
                        </a:lnTo>
                        <a:lnTo>
                          <a:pt x="267" y="1315"/>
                        </a:lnTo>
                        <a:lnTo>
                          <a:pt x="261" y="1321"/>
                        </a:lnTo>
                        <a:lnTo>
                          <a:pt x="253" y="1329"/>
                        </a:lnTo>
                        <a:lnTo>
                          <a:pt x="247" y="1337"/>
                        </a:lnTo>
                        <a:lnTo>
                          <a:pt x="241" y="1343"/>
                        </a:lnTo>
                        <a:lnTo>
                          <a:pt x="234" y="1352"/>
                        </a:lnTo>
                        <a:lnTo>
                          <a:pt x="228" y="1360"/>
                        </a:lnTo>
                        <a:lnTo>
                          <a:pt x="226" y="1370"/>
                        </a:lnTo>
                        <a:lnTo>
                          <a:pt x="222" y="1380"/>
                        </a:lnTo>
                        <a:lnTo>
                          <a:pt x="220" y="1391"/>
                        </a:lnTo>
                        <a:lnTo>
                          <a:pt x="218" y="1399"/>
                        </a:lnTo>
                        <a:lnTo>
                          <a:pt x="220" y="1409"/>
                        </a:lnTo>
                        <a:lnTo>
                          <a:pt x="222" y="1417"/>
                        </a:lnTo>
                        <a:lnTo>
                          <a:pt x="228" y="1426"/>
                        </a:lnTo>
                        <a:lnTo>
                          <a:pt x="236" y="1432"/>
                        </a:lnTo>
                        <a:lnTo>
                          <a:pt x="241" y="1432"/>
                        </a:lnTo>
                        <a:lnTo>
                          <a:pt x="245" y="1432"/>
                        </a:lnTo>
                        <a:lnTo>
                          <a:pt x="247" y="1432"/>
                        </a:lnTo>
                        <a:lnTo>
                          <a:pt x="251" y="1432"/>
                        </a:lnTo>
                        <a:lnTo>
                          <a:pt x="255" y="1432"/>
                        </a:lnTo>
                        <a:lnTo>
                          <a:pt x="259" y="1434"/>
                        </a:lnTo>
                        <a:lnTo>
                          <a:pt x="261" y="1434"/>
                        </a:lnTo>
                        <a:lnTo>
                          <a:pt x="265" y="1436"/>
                        </a:lnTo>
                        <a:lnTo>
                          <a:pt x="267" y="1438"/>
                        </a:lnTo>
                        <a:lnTo>
                          <a:pt x="278" y="1438"/>
                        </a:lnTo>
                        <a:lnTo>
                          <a:pt x="286" y="1438"/>
                        </a:lnTo>
                        <a:lnTo>
                          <a:pt x="292" y="1440"/>
                        </a:lnTo>
                        <a:lnTo>
                          <a:pt x="296" y="1442"/>
                        </a:lnTo>
                        <a:lnTo>
                          <a:pt x="300" y="1446"/>
                        </a:lnTo>
                        <a:lnTo>
                          <a:pt x="304" y="1450"/>
                        </a:lnTo>
                        <a:lnTo>
                          <a:pt x="306" y="1454"/>
                        </a:lnTo>
                        <a:lnTo>
                          <a:pt x="306" y="1461"/>
                        </a:lnTo>
                        <a:lnTo>
                          <a:pt x="306" y="1471"/>
                        </a:lnTo>
                        <a:lnTo>
                          <a:pt x="306" y="1481"/>
                        </a:lnTo>
                        <a:lnTo>
                          <a:pt x="302" y="1487"/>
                        </a:lnTo>
                        <a:lnTo>
                          <a:pt x="298" y="1491"/>
                        </a:lnTo>
                        <a:lnTo>
                          <a:pt x="292" y="1502"/>
                        </a:lnTo>
                        <a:lnTo>
                          <a:pt x="288" y="1514"/>
                        </a:lnTo>
                        <a:lnTo>
                          <a:pt x="288" y="1526"/>
                        </a:lnTo>
                        <a:lnTo>
                          <a:pt x="290" y="1539"/>
                        </a:lnTo>
                        <a:lnTo>
                          <a:pt x="296" y="1549"/>
                        </a:lnTo>
                        <a:lnTo>
                          <a:pt x="304" y="1557"/>
                        </a:lnTo>
                        <a:lnTo>
                          <a:pt x="315" y="1565"/>
                        </a:lnTo>
                        <a:lnTo>
                          <a:pt x="329" y="1569"/>
                        </a:lnTo>
                        <a:lnTo>
                          <a:pt x="339" y="1567"/>
                        </a:lnTo>
                        <a:lnTo>
                          <a:pt x="345" y="1567"/>
                        </a:lnTo>
                        <a:lnTo>
                          <a:pt x="351" y="1569"/>
                        </a:lnTo>
                        <a:lnTo>
                          <a:pt x="354" y="1573"/>
                        </a:lnTo>
                        <a:lnTo>
                          <a:pt x="354" y="1580"/>
                        </a:lnTo>
                        <a:lnTo>
                          <a:pt x="354" y="1586"/>
                        </a:lnTo>
                        <a:lnTo>
                          <a:pt x="354" y="1594"/>
                        </a:lnTo>
                        <a:lnTo>
                          <a:pt x="354" y="1602"/>
                        </a:lnTo>
                        <a:lnTo>
                          <a:pt x="356" y="1619"/>
                        </a:lnTo>
                        <a:lnTo>
                          <a:pt x="360" y="1633"/>
                        </a:lnTo>
                        <a:lnTo>
                          <a:pt x="368" y="1647"/>
                        </a:lnTo>
                        <a:lnTo>
                          <a:pt x="376" y="1662"/>
                        </a:lnTo>
                        <a:lnTo>
                          <a:pt x="386" y="1674"/>
                        </a:lnTo>
                        <a:lnTo>
                          <a:pt x="393" y="1686"/>
                        </a:lnTo>
                        <a:lnTo>
                          <a:pt x="399" y="1697"/>
                        </a:lnTo>
                        <a:lnTo>
                          <a:pt x="403" y="1709"/>
                        </a:lnTo>
                        <a:lnTo>
                          <a:pt x="391" y="1715"/>
                        </a:lnTo>
                        <a:lnTo>
                          <a:pt x="391" y="1717"/>
                        </a:lnTo>
                        <a:lnTo>
                          <a:pt x="388" y="1721"/>
                        </a:lnTo>
                        <a:lnTo>
                          <a:pt x="388" y="1725"/>
                        </a:lnTo>
                        <a:lnTo>
                          <a:pt x="388" y="1732"/>
                        </a:lnTo>
                        <a:lnTo>
                          <a:pt x="388" y="1736"/>
                        </a:lnTo>
                        <a:lnTo>
                          <a:pt x="388" y="1742"/>
                        </a:lnTo>
                        <a:lnTo>
                          <a:pt x="386" y="1746"/>
                        </a:lnTo>
                        <a:lnTo>
                          <a:pt x="386" y="1750"/>
                        </a:lnTo>
                        <a:lnTo>
                          <a:pt x="401" y="1754"/>
                        </a:lnTo>
                        <a:lnTo>
                          <a:pt x="407" y="1756"/>
                        </a:lnTo>
                        <a:lnTo>
                          <a:pt x="407" y="1758"/>
                        </a:lnTo>
                        <a:lnTo>
                          <a:pt x="401" y="1758"/>
                        </a:lnTo>
                        <a:lnTo>
                          <a:pt x="393" y="1760"/>
                        </a:lnTo>
                        <a:lnTo>
                          <a:pt x="382" y="1762"/>
                        </a:lnTo>
                        <a:lnTo>
                          <a:pt x="372" y="1769"/>
                        </a:lnTo>
                        <a:lnTo>
                          <a:pt x="364" y="1777"/>
                        </a:lnTo>
                        <a:lnTo>
                          <a:pt x="349" y="1773"/>
                        </a:lnTo>
                        <a:lnTo>
                          <a:pt x="341" y="1771"/>
                        </a:lnTo>
                        <a:lnTo>
                          <a:pt x="337" y="1765"/>
                        </a:lnTo>
                        <a:lnTo>
                          <a:pt x="337" y="1760"/>
                        </a:lnTo>
                        <a:lnTo>
                          <a:pt x="337" y="1756"/>
                        </a:lnTo>
                        <a:lnTo>
                          <a:pt x="337" y="1752"/>
                        </a:lnTo>
                        <a:lnTo>
                          <a:pt x="335" y="1748"/>
                        </a:lnTo>
                        <a:lnTo>
                          <a:pt x="329" y="1744"/>
                        </a:lnTo>
                        <a:lnTo>
                          <a:pt x="325" y="1744"/>
                        </a:lnTo>
                        <a:lnTo>
                          <a:pt x="321" y="1746"/>
                        </a:lnTo>
                        <a:lnTo>
                          <a:pt x="312" y="1748"/>
                        </a:lnTo>
                        <a:lnTo>
                          <a:pt x="304" y="1750"/>
                        </a:lnTo>
                        <a:lnTo>
                          <a:pt x="294" y="1752"/>
                        </a:lnTo>
                        <a:lnTo>
                          <a:pt x="288" y="1754"/>
                        </a:lnTo>
                        <a:lnTo>
                          <a:pt x="282" y="1756"/>
                        </a:lnTo>
                        <a:lnTo>
                          <a:pt x="280" y="1758"/>
                        </a:lnTo>
                        <a:lnTo>
                          <a:pt x="278" y="1767"/>
                        </a:lnTo>
                        <a:lnTo>
                          <a:pt x="273" y="1771"/>
                        </a:lnTo>
                        <a:lnTo>
                          <a:pt x="265" y="1775"/>
                        </a:lnTo>
                        <a:lnTo>
                          <a:pt x="257" y="1777"/>
                        </a:lnTo>
                        <a:lnTo>
                          <a:pt x="247" y="1777"/>
                        </a:lnTo>
                        <a:lnTo>
                          <a:pt x="236" y="1775"/>
                        </a:lnTo>
                        <a:lnTo>
                          <a:pt x="224" y="1771"/>
                        </a:lnTo>
                        <a:lnTo>
                          <a:pt x="212" y="1762"/>
                        </a:lnTo>
                        <a:lnTo>
                          <a:pt x="210" y="1760"/>
                        </a:lnTo>
                        <a:lnTo>
                          <a:pt x="208" y="1758"/>
                        </a:lnTo>
                        <a:lnTo>
                          <a:pt x="206" y="1756"/>
                        </a:lnTo>
                        <a:lnTo>
                          <a:pt x="204" y="1758"/>
                        </a:lnTo>
                        <a:lnTo>
                          <a:pt x="200" y="1758"/>
                        </a:lnTo>
                        <a:lnTo>
                          <a:pt x="197" y="1758"/>
                        </a:lnTo>
                        <a:lnTo>
                          <a:pt x="193" y="1760"/>
                        </a:lnTo>
                        <a:lnTo>
                          <a:pt x="191" y="1760"/>
                        </a:lnTo>
                        <a:lnTo>
                          <a:pt x="185" y="1758"/>
                        </a:lnTo>
                        <a:lnTo>
                          <a:pt x="179" y="1756"/>
                        </a:lnTo>
                        <a:lnTo>
                          <a:pt x="173" y="1756"/>
                        </a:lnTo>
                        <a:lnTo>
                          <a:pt x="165" y="1754"/>
                        </a:lnTo>
                        <a:lnTo>
                          <a:pt x="158" y="1754"/>
                        </a:lnTo>
                        <a:lnTo>
                          <a:pt x="150" y="1752"/>
                        </a:lnTo>
                        <a:lnTo>
                          <a:pt x="144" y="1752"/>
                        </a:lnTo>
                        <a:lnTo>
                          <a:pt x="138" y="1752"/>
                        </a:lnTo>
                        <a:lnTo>
                          <a:pt x="130" y="1750"/>
                        </a:lnTo>
                        <a:lnTo>
                          <a:pt x="126" y="1750"/>
                        </a:lnTo>
                        <a:lnTo>
                          <a:pt x="121" y="1750"/>
                        </a:lnTo>
                        <a:lnTo>
                          <a:pt x="119" y="1750"/>
                        </a:lnTo>
                        <a:lnTo>
                          <a:pt x="119" y="1752"/>
                        </a:lnTo>
                        <a:lnTo>
                          <a:pt x="117" y="1752"/>
                        </a:lnTo>
                        <a:lnTo>
                          <a:pt x="115" y="1752"/>
                        </a:lnTo>
                        <a:lnTo>
                          <a:pt x="113" y="1752"/>
                        </a:lnTo>
                        <a:lnTo>
                          <a:pt x="109" y="1744"/>
                        </a:lnTo>
                        <a:lnTo>
                          <a:pt x="105" y="1740"/>
                        </a:lnTo>
                        <a:lnTo>
                          <a:pt x="101" y="1744"/>
                        </a:lnTo>
                        <a:lnTo>
                          <a:pt x="99" y="1752"/>
                        </a:lnTo>
                        <a:lnTo>
                          <a:pt x="99" y="1762"/>
                        </a:lnTo>
                        <a:lnTo>
                          <a:pt x="97" y="1775"/>
                        </a:lnTo>
                        <a:lnTo>
                          <a:pt x="97" y="1785"/>
                        </a:lnTo>
                        <a:lnTo>
                          <a:pt x="97" y="1791"/>
                        </a:lnTo>
                        <a:lnTo>
                          <a:pt x="50" y="1789"/>
                        </a:lnTo>
                        <a:lnTo>
                          <a:pt x="45" y="1789"/>
                        </a:lnTo>
                        <a:lnTo>
                          <a:pt x="43" y="1789"/>
                        </a:lnTo>
                        <a:lnTo>
                          <a:pt x="39" y="1789"/>
                        </a:lnTo>
                        <a:lnTo>
                          <a:pt x="37" y="1789"/>
                        </a:lnTo>
                        <a:lnTo>
                          <a:pt x="35" y="1787"/>
                        </a:lnTo>
                        <a:lnTo>
                          <a:pt x="33" y="1787"/>
                        </a:lnTo>
                        <a:lnTo>
                          <a:pt x="31" y="1785"/>
                        </a:lnTo>
                        <a:lnTo>
                          <a:pt x="29" y="1785"/>
                        </a:lnTo>
                        <a:lnTo>
                          <a:pt x="25" y="1793"/>
                        </a:lnTo>
                        <a:lnTo>
                          <a:pt x="21" y="1799"/>
                        </a:lnTo>
                        <a:lnTo>
                          <a:pt x="15" y="1804"/>
                        </a:lnTo>
                        <a:lnTo>
                          <a:pt x="11" y="1810"/>
                        </a:lnTo>
                        <a:lnTo>
                          <a:pt x="6" y="1814"/>
                        </a:lnTo>
                        <a:lnTo>
                          <a:pt x="4" y="1820"/>
                        </a:lnTo>
                        <a:lnTo>
                          <a:pt x="2" y="1828"/>
                        </a:lnTo>
                        <a:lnTo>
                          <a:pt x="0" y="1838"/>
                        </a:lnTo>
                        <a:lnTo>
                          <a:pt x="4" y="1841"/>
                        </a:lnTo>
                        <a:lnTo>
                          <a:pt x="6" y="1843"/>
                        </a:lnTo>
                        <a:lnTo>
                          <a:pt x="8" y="1843"/>
                        </a:lnTo>
                        <a:lnTo>
                          <a:pt x="11" y="1845"/>
                        </a:lnTo>
                        <a:lnTo>
                          <a:pt x="15" y="1845"/>
                        </a:lnTo>
                        <a:lnTo>
                          <a:pt x="17" y="1845"/>
                        </a:lnTo>
                        <a:lnTo>
                          <a:pt x="19" y="1847"/>
                        </a:lnTo>
                        <a:lnTo>
                          <a:pt x="21" y="1847"/>
                        </a:lnTo>
                        <a:lnTo>
                          <a:pt x="27" y="1861"/>
                        </a:lnTo>
                        <a:lnTo>
                          <a:pt x="33" y="1875"/>
                        </a:lnTo>
                        <a:lnTo>
                          <a:pt x="41" y="1892"/>
                        </a:lnTo>
                        <a:lnTo>
                          <a:pt x="54" y="1906"/>
                        </a:lnTo>
                        <a:lnTo>
                          <a:pt x="64" y="1921"/>
                        </a:lnTo>
                        <a:lnTo>
                          <a:pt x="76" y="1935"/>
                        </a:lnTo>
                        <a:lnTo>
                          <a:pt x="91" y="1945"/>
                        </a:lnTo>
                        <a:lnTo>
                          <a:pt x="103" y="1953"/>
                        </a:lnTo>
                        <a:lnTo>
                          <a:pt x="126" y="1958"/>
                        </a:lnTo>
                        <a:lnTo>
                          <a:pt x="146" y="1962"/>
                        </a:lnTo>
                        <a:lnTo>
                          <a:pt x="165" y="1962"/>
                        </a:lnTo>
                        <a:lnTo>
                          <a:pt x="183" y="1962"/>
                        </a:lnTo>
                        <a:lnTo>
                          <a:pt x="204" y="1960"/>
                        </a:lnTo>
                        <a:lnTo>
                          <a:pt x="222" y="1958"/>
                        </a:lnTo>
                        <a:lnTo>
                          <a:pt x="243" y="1953"/>
                        </a:lnTo>
                        <a:lnTo>
                          <a:pt x="263" y="1949"/>
                        </a:lnTo>
                        <a:lnTo>
                          <a:pt x="265" y="1941"/>
                        </a:lnTo>
                        <a:lnTo>
                          <a:pt x="269" y="1937"/>
                        </a:lnTo>
                        <a:lnTo>
                          <a:pt x="273" y="1933"/>
                        </a:lnTo>
                        <a:lnTo>
                          <a:pt x="276" y="1929"/>
                        </a:lnTo>
                        <a:lnTo>
                          <a:pt x="280" y="1929"/>
                        </a:lnTo>
                        <a:lnTo>
                          <a:pt x="284" y="1929"/>
                        </a:lnTo>
                        <a:lnTo>
                          <a:pt x="286" y="1933"/>
                        </a:lnTo>
                        <a:lnTo>
                          <a:pt x="290" y="1939"/>
                        </a:lnTo>
                        <a:lnTo>
                          <a:pt x="269" y="1988"/>
                        </a:lnTo>
                        <a:lnTo>
                          <a:pt x="218" y="2023"/>
                        </a:lnTo>
                        <a:lnTo>
                          <a:pt x="206" y="2025"/>
                        </a:lnTo>
                        <a:lnTo>
                          <a:pt x="195" y="2025"/>
                        </a:lnTo>
                        <a:lnTo>
                          <a:pt x="183" y="2025"/>
                        </a:lnTo>
                        <a:lnTo>
                          <a:pt x="173" y="2027"/>
                        </a:lnTo>
                        <a:lnTo>
                          <a:pt x="160" y="2027"/>
                        </a:lnTo>
                        <a:lnTo>
                          <a:pt x="150" y="2029"/>
                        </a:lnTo>
                        <a:lnTo>
                          <a:pt x="138" y="2032"/>
                        </a:lnTo>
                        <a:lnTo>
                          <a:pt x="128" y="2034"/>
                        </a:lnTo>
                        <a:lnTo>
                          <a:pt x="117" y="2023"/>
                        </a:lnTo>
                        <a:lnTo>
                          <a:pt x="109" y="2019"/>
                        </a:lnTo>
                        <a:lnTo>
                          <a:pt x="107" y="2019"/>
                        </a:lnTo>
                        <a:lnTo>
                          <a:pt x="105" y="2019"/>
                        </a:lnTo>
                        <a:lnTo>
                          <a:pt x="103" y="2021"/>
                        </a:lnTo>
                        <a:lnTo>
                          <a:pt x="101" y="2023"/>
                        </a:lnTo>
                        <a:lnTo>
                          <a:pt x="99" y="2032"/>
                        </a:lnTo>
                        <a:lnTo>
                          <a:pt x="99" y="2042"/>
                        </a:lnTo>
                        <a:lnTo>
                          <a:pt x="99" y="2052"/>
                        </a:lnTo>
                        <a:lnTo>
                          <a:pt x="101" y="2064"/>
                        </a:lnTo>
                        <a:lnTo>
                          <a:pt x="130" y="2097"/>
                        </a:lnTo>
                        <a:lnTo>
                          <a:pt x="156" y="2130"/>
                        </a:lnTo>
                        <a:lnTo>
                          <a:pt x="181" y="2161"/>
                        </a:lnTo>
                        <a:lnTo>
                          <a:pt x="204" y="2190"/>
                        </a:lnTo>
                        <a:lnTo>
                          <a:pt x="226" y="2214"/>
                        </a:lnTo>
                        <a:lnTo>
                          <a:pt x="247" y="2235"/>
                        </a:lnTo>
                        <a:lnTo>
                          <a:pt x="255" y="2243"/>
                        </a:lnTo>
                        <a:lnTo>
                          <a:pt x="265" y="2251"/>
                        </a:lnTo>
                        <a:lnTo>
                          <a:pt x="273" y="2255"/>
                        </a:lnTo>
                        <a:lnTo>
                          <a:pt x="284" y="2260"/>
                        </a:lnTo>
                        <a:lnTo>
                          <a:pt x="302" y="2262"/>
                        </a:lnTo>
                        <a:lnTo>
                          <a:pt x="317" y="2264"/>
                        </a:lnTo>
                        <a:lnTo>
                          <a:pt x="331" y="2266"/>
                        </a:lnTo>
                        <a:lnTo>
                          <a:pt x="341" y="2268"/>
                        </a:lnTo>
                        <a:lnTo>
                          <a:pt x="354" y="2266"/>
                        </a:lnTo>
                        <a:lnTo>
                          <a:pt x="370" y="2264"/>
                        </a:lnTo>
                        <a:lnTo>
                          <a:pt x="388" y="2255"/>
                        </a:lnTo>
                        <a:lnTo>
                          <a:pt x="413" y="2243"/>
                        </a:lnTo>
                        <a:lnTo>
                          <a:pt x="427" y="2241"/>
                        </a:lnTo>
                        <a:lnTo>
                          <a:pt x="442" y="2237"/>
                        </a:lnTo>
                        <a:lnTo>
                          <a:pt x="454" y="2231"/>
                        </a:lnTo>
                        <a:lnTo>
                          <a:pt x="464" y="2223"/>
                        </a:lnTo>
                        <a:lnTo>
                          <a:pt x="475" y="2210"/>
                        </a:lnTo>
                        <a:lnTo>
                          <a:pt x="483" y="2200"/>
                        </a:lnTo>
                        <a:lnTo>
                          <a:pt x="491" y="2188"/>
                        </a:lnTo>
                        <a:lnTo>
                          <a:pt x="499" y="2175"/>
                        </a:lnTo>
                        <a:lnTo>
                          <a:pt x="501" y="2163"/>
                        </a:lnTo>
                        <a:lnTo>
                          <a:pt x="501" y="2151"/>
                        </a:lnTo>
                        <a:lnTo>
                          <a:pt x="503" y="2138"/>
                        </a:lnTo>
                        <a:lnTo>
                          <a:pt x="506" y="2128"/>
                        </a:lnTo>
                        <a:lnTo>
                          <a:pt x="508" y="2116"/>
                        </a:lnTo>
                        <a:lnTo>
                          <a:pt x="510" y="2105"/>
                        </a:lnTo>
                        <a:lnTo>
                          <a:pt x="514" y="2093"/>
                        </a:lnTo>
                        <a:lnTo>
                          <a:pt x="518" y="2081"/>
                        </a:lnTo>
                        <a:lnTo>
                          <a:pt x="522" y="2046"/>
                        </a:lnTo>
                        <a:lnTo>
                          <a:pt x="524" y="2050"/>
                        </a:lnTo>
                        <a:lnTo>
                          <a:pt x="528" y="2054"/>
                        </a:lnTo>
                        <a:lnTo>
                          <a:pt x="532" y="2056"/>
                        </a:lnTo>
                        <a:lnTo>
                          <a:pt x="538" y="2058"/>
                        </a:lnTo>
                        <a:lnTo>
                          <a:pt x="549" y="2060"/>
                        </a:lnTo>
                        <a:lnTo>
                          <a:pt x="561" y="2062"/>
                        </a:lnTo>
                        <a:lnTo>
                          <a:pt x="575" y="2062"/>
                        </a:lnTo>
                        <a:lnTo>
                          <a:pt x="588" y="2062"/>
                        </a:lnTo>
                        <a:lnTo>
                          <a:pt x="600" y="2062"/>
                        </a:lnTo>
                        <a:lnTo>
                          <a:pt x="612" y="2066"/>
                        </a:lnTo>
                        <a:lnTo>
                          <a:pt x="592" y="2085"/>
                        </a:lnTo>
                        <a:lnTo>
                          <a:pt x="567" y="2081"/>
                        </a:lnTo>
                        <a:lnTo>
                          <a:pt x="565" y="2087"/>
                        </a:lnTo>
                        <a:lnTo>
                          <a:pt x="563" y="2095"/>
                        </a:lnTo>
                        <a:lnTo>
                          <a:pt x="561" y="2105"/>
                        </a:lnTo>
                        <a:lnTo>
                          <a:pt x="559" y="2116"/>
                        </a:lnTo>
                        <a:lnTo>
                          <a:pt x="559" y="2128"/>
                        </a:lnTo>
                        <a:lnTo>
                          <a:pt x="557" y="2136"/>
                        </a:lnTo>
                        <a:lnTo>
                          <a:pt x="559" y="2145"/>
                        </a:lnTo>
                        <a:lnTo>
                          <a:pt x="561" y="2151"/>
                        </a:lnTo>
                        <a:lnTo>
                          <a:pt x="573" y="2159"/>
                        </a:lnTo>
                        <a:lnTo>
                          <a:pt x="569" y="2167"/>
                        </a:lnTo>
                        <a:lnTo>
                          <a:pt x="567" y="2175"/>
                        </a:lnTo>
                        <a:lnTo>
                          <a:pt x="563" y="2184"/>
                        </a:lnTo>
                        <a:lnTo>
                          <a:pt x="561" y="2192"/>
                        </a:lnTo>
                        <a:lnTo>
                          <a:pt x="559" y="2200"/>
                        </a:lnTo>
                        <a:lnTo>
                          <a:pt x="557" y="2208"/>
                        </a:lnTo>
                        <a:lnTo>
                          <a:pt x="557" y="2216"/>
                        </a:lnTo>
                        <a:lnTo>
                          <a:pt x="557" y="2227"/>
                        </a:lnTo>
                        <a:lnTo>
                          <a:pt x="567" y="2227"/>
                        </a:lnTo>
                        <a:lnTo>
                          <a:pt x="571" y="2249"/>
                        </a:lnTo>
                        <a:lnTo>
                          <a:pt x="571" y="2251"/>
                        </a:lnTo>
                        <a:lnTo>
                          <a:pt x="579" y="2280"/>
                        </a:lnTo>
                        <a:lnTo>
                          <a:pt x="584" y="2303"/>
                        </a:lnTo>
                        <a:lnTo>
                          <a:pt x="584" y="2319"/>
                        </a:lnTo>
                        <a:lnTo>
                          <a:pt x="582" y="2336"/>
                        </a:lnTo>
                        <a:lnTo>
                          <a:pt x="577" y="2350"/>
                        </a:lnTo>
                        <a:lnTo>
                          <a:pt x="573" y="2364"/>
                        </a:lnTo>
                        <a:lnTo>
                          <a:pt x="567" y="2383"/>
                        </a:lnTo>
                        <a:lnTo>
                          <a:pt x="559" y="2405"/>
                        </a:lnTo>
                        <a:lnTo>
                          <a:pt x="559" y="2422"/>
                        </a:lnTo>
                        <a:lnTo>
                          <a:pt x="561" y="2438"/>
                        </a:lnTo>
                        <a:lnTo>
                          <a:pt x="563" y="2455"/>
                        </a:lnTo>
                        <a:lnTo>
                          <a:pt x="565" y="2469"/>
                        </a:lnTo>
                        <a:lnTo>
                          <a:pt x="567" y="2483"/>
                        </a:lnTo>
                        <a:lnTo>
                          <a:pt x="569" y="2498"/>
                        </a:lnTo>
                        <a:lnTo>
                          <a:pt x="569" y="2512"/>
                        </a:lnTo>
                        <a:lnTo>
                          <a:pt x="567" y="2527"/>
                        </a:lnTo>
                        <a:lnTo>
                          <a:pt x="573" y="2520"/>
                        </a:lnTo>
                        <a:lnTo>
                          <a:pt x="577" y="2516"/>
                        </a:lnTo>
                        <a:lnTo>
                          <a:pt x="582" y="2514"/>
                        </a:lnTo>
                        <a:lnTo>
                          <a:pt x="584" y="2514"/>
                        </a:lnTo>
                        <a:lnTo>
                          <a:pt x="588" y="2518"/>
                        </a:lnTo>
                        <a:lnTo>
                          <a:pt x="588" y="2527"/>
                        </a:lnTo>
                        <a:lnTo>
                          <a:pt x="586" y="2537"/>
                        </a:lnTo>
                        <a:lnTo>
                          <a:pt x="584" y="2549"/>
                        </a:lnTo>
                        <a:lnTo>
                          <a:pt x="582" y="2559"/>
                        </a:lnTo>
                        <a:lnTo>
                          <a:pt x="577" y="2568"/>
                        </a:lnTo>
                        <a:lnTo>
                          <a:pt x="575" y="2578"/>
                        </a:lnTo>
                        <a:lnTo>
                          <a:pt x="573" y="2586"/>
                        </a:lnTo>
                        <a:lnTo>
                          <a:pt x="573" y="2596"/>
                        </a:lnTo>
                        <a:lnTo>
                          <a:pt x="571" y="2605"/>
                        </a:lnTo>
                        <a:lnTo>
                          <a:pt x="573" y="2613"/>
                        </a:lnTo>
                        <a:lnTo>
                          <a:pt x="575" y="2621"/>
                        </a:lnTo>
                        <a:lnTo>
                          <a:pt x="577" y="2629"/>
                        </a:lnTo>
                        <a:lnTo>
                          <a:pt x="584" y="2638"/>
                        </a:lnTo>
                        <a:lnTo>
                          <a:pt x="582" y="2650"/>
                        </a:lnTo>
                        <a:lnTo>
                          <a:pt x="582" y="2664"/>
                        </a:lnTo>
                        <a:lnTo>
                          <a:pt x="584" y="2681"/>
                        </a:lnTo>
                        <a:lnTo>
                          <a:pt x="588" y="2697"/>
                        </a:lnTo>
                        <a:lnTo>
                          <a:pt x="592" y="2714"/>
                        </a:lnTo>
                        <a:lnTo>
                          <a:pt x="596" y="2730"/>
                        </a:lnTo>
                        <a:lnTo>
                          <a:pt x="600" y="2744"/>
                        </a:lnTo>
                        <a:lnTo>
                          <a:pt x="602" y="2755"/>
                        </a:lnTo>
                        <a:lnTo>
                          <a:pt x="604" y="2763"/>
                        </a:lnTo>
                        <a:lnTo>
                          <a:pt x="606" y="2773"/>
                        </a:lnTo>
                        <a:lnTo>
                          <a:pt x="608" y="2783"/>
                        </a:lnTo>
                        <a:lnTo>
                          <a:pt x="610" y="2794"/>
                        </a:lnTo>
                        <a:lnTo>
                          <a:pt x="612" y="2804"/>
                        </a:lnTo>
                        <a:lnTo>
                          <a:pt x="612" y="2816"/>
                        </a:lnTo>
                        <a:lnTo>
                          <a:pt x="614" y="2824"/>
                        </a:lnTo>
                        <a:lnTo>
                          <a:pt x="614" y="2835"/>
                        </a:lnTo>
                        <a:lnTo>
                          <a:pt x="614" y="2847"/>
                        </a:lnTo>
                        <a:lnTo>
                          <a:pt x="614" y="2861"/>
                        </a:lnTo>
                        <a:lnTo>
                          <a:pt x="616" y="2878"/>
                        </a:lnTo>
                        <a:lnTo>
                          <a:pt x="616" y="2892"/>
                        </a:lnTo>
                        <a:lnTo>
                          <a:pt x="621" y="2907"/>
                        </a:lnTo>
                        <a:lnTo>
                          <a:pt x="625" y="2919"/>
                        </a:lnTo>
                        <a:lnTo>
                          <a:pt x="631" y="2931"/>
                        </a:lnTo>
                        <a:lnTo>
                          <a:pt x="641" y="2942"/>
                        </a:lnTo>
                        <a:lnTo>
                          <a:pt x="641" y="2954"/>
                        </a:lnTo>
                        <a:lnTo>
                          <a:pt x="643" y="2964"/>
                        </a:lnTo>
                        <a:lnTo>
                          <a:pt x="649" y="2974"/>
                        </a:lnTo>
                        <a:lnTo>
                          <a:pt x="658" y="2985"/>
                        </a:lnTo>
                        <a:lnTo>
                          <a:pt x="664" y="2995"/>
                        </a:lnTo>
                        <a:lnTo>
                          <a:pt x="670" y="3007"/>
                        </a:lnTo>
                        <a:lnTo>
                          <a:pt x="676" y="3022"/>
                        </a:lnTo>
                        <a:lnTo>
                          <a:pt x="678" y="3034"/>
                        </a:lnTo>
                        <a:lnTo>
                          <a:pt x="684" y="3036"/>
                        </a:lnTo>
                        <a:lnTo>
                          <a:pt x="690" y="3034"/>
                        </a:lnTo>
                        <a:lnTo>
                          <a:pt x="695" y="3032"/>
                        </a:lnTo>
                        <a:lnTo>
                          <a:pt x="697" y="3032"/>
                        </a:lnTo>
                        <a:lnTo>
                          <a:pt x="697" y="3032"/>
                        </a:lnTo>
                        <a:lnTo>
                          <a:pt x="697" y="3036"/>
                        </a:lnTo>
                        <a:lnTo>
                          <a:pt x="695" y="3044"/>
                        </a:lnTo>
                        <a:lnTo>
                          <a:pt x="690" y="3059"/>
                        </a:lnTo>
                        <a:lnTo>
                          <a:pt x="695" y="3071"/>
                        </a:lnTo>
                        <a:lnTo>
                          <a:pt x="699" y="3081"/>
                        </a:lnTo>
                        <a:lnTo>
                          <a:pt x="701" y="3091"/>
                        </a:lnTo>
                        <a:lnTo>
                          <a:pt x="705" y="3102"/>
                        </a:lnTo>
                        <a:lnTo>
                          <a:pt x="709" y="3112"/>
                        </a:lnTo>
                        <a:lnTo>
                          <a:pt x="713" y="3122"/>
                        </a:lnTo>
                        <a:lnTo>
                          <a:pt x="719" y="3133"/>
                        </a:lnTo>
                        <a:lnTo>
                          <a:pt x="725" y="3145"/>
                        </a:lnTo>
                        <a:lnTo>
                          <a:pt x="736" y="3153"/>
                        </a:lnTo>
                        <a:lnTo>
                          <a:pt x="744" y="3163"/>
                        </a:lnTo>
                        <a:lnTo>
                          <a:pt x="752" y="3176"/>
                        </a:lnTo>
                        <a:lnTo>
                          <a:pt x="758" y="3188"/>
                        </a:lnTo>
                        <a:lnTo>
                          <a:pt x="762" y="3202"/>
                        </a:lnTo>
                        <a:lnTo>
                          <a:pt x="764" y="3217"/>
                        </a:lnTo>
                        <a:lnTo>
                          <a:pt x="768" y="3231"/>
                        </a:lnTo>
                        <a:lnTo>
                          <a:pt x="771" y="3246"/>
                        </a:lnTo>
                        <a:lnTo>
                          <a:pt x="785" y="3272"/>
                        </a:lnTo>
                        <a:lnTo>
                          <a:pt x="795" y="3301"/>
                        </a:lnTo>
                        <a:lnTo>
                          <a:pt x="803" y="3330"/>
                        </a:lnTo>
                        <a:lnTo>
                          <a:pt x="812" y="3361"/>
                        </a:lnTo>
                        <a:lnTo>
                          <a:pt x="818" y="3389"/>
                        </a:lnTo>
                        <a:lnTo>
                          <a:pt x="822" y="3420"/>
                        </a:lnTo>
                        <a:lnTo>
                          <a:pt x="830" y="3451"/>
                        </a:lnTo>
                        <a:lnTo>
                          <a:pt x="836" y="3480"/>
                        </a:lnTo>
                        <a:lnTo>
                          <a:pt x="838" y="3492"/>
                        </a:lnTo>
                        <a:lnTo>
                          <a:pt x="857" y="3519"/>
                        </a:lnTo>
                        <a:lnTo>
                          <a:pt x="869" y="3539"/>
                        </a:lnTo>
                        <a:lnTo>
                          <a:pt x="881" y="3554"/>
                        </a:lnTo>
                        <a:lnTo>
                          <a:pt x="890" y="3564"/>
                        </a:lnTo>
                        <a:lnTo>
                          <a:pt x="896" y="3574"/>
                        </a:lnTo>
                        <a:lnTo>
                          <a:pt x="902" y="3582"/>
                        </a:lnTo>
                        <a:lnTo>
                          <a:pt x="908" y="3591"/>
                        </a:lnTo>
                        <a:lnTo>
                          <a:pt x="916" y="3599"/>
                        </a:lnTo>
                        <a:lnTo>
                          <a:pt x="931" y="3652"/>
                        </a:lnTo>
                        <a:lnTo>
                          <a:pt x="945" y="3702"/>
                        </a:lnTo>
                        <a:lnTo>
                          <a:pt x="962" y="3749"/>
                        </a:lnTo>
                        <a:lnTo>
                          <a:pt x="978" y="3790"/>
                        </a:lnTo>
                        <a:lnTo>
                          <a:pt x="992" y="3829"/>
                        </a:lnTo>
                        <a:lnTo>
                          <a:pt x="1005" y="3866"/>
                        </a:lnTo>
                        <a:lnTo>
                          <a:pt x="1015" y="3901"/>
                        </a:lnTo>
                        <a:lnTo>
                          <a:pt x="1021" y="3934"/>
                        </a:lnTo>
                        <a:lnTo>
                          <a:pt x="1031" y="3956"/>
                        </a:lnTo>
                        <a:lnTo>
                          <a:pt x="1042" y="3979"/>
                        </a:lnTo>
                        <a:lnTo>
                          <a:pt x="1054" y="4001"/>
                        </a:lnTo>
                        <a:lnTo>
                          <a:pt x="1068" y="4022"/>
                        </a:lnTo>
                        <a:lnTo>
                          <a:pt x="1083" y="4043"/>
                        </a:lnTo>
                        <a:lnTo>
                          <a:pt x="1099" y="4063"/>
                        </a:lnTo>
                        <a:lnTo>
                          <a:pt x="1116" y="4082"/>
                        </a:lnTo>
                        <a:lnTo>
                          <a:pt x="1134" y="4098"/>
                        </a:lnTo>
                        <a:lnTo>
                          <a:pt x="1142" y="4100"/>
                        </a:lnTo>
                        <a:lnTo>
                          <a:pt x="1153" y="4098"/>
                        </a:lnTo>
                        <a:lnTo>
                          <a:pt x="1163" y="4098"/>
                        </a:lnTo>
                        <a:lnTo>
                          <a:pt x="1175" y="4096"/>
                        </a:lnTo>
                        <a:lnTo>
                          <a:pt x="1183" y="4094"/>
                        </a:lnTo>
                        <a:lnTo>
                          <a:pt x="1192" y="4088"/>
                        </a:lnTo>
                        <a:lnTo>
                          <a:pt x="1196" y="4086"/>
                        </a:lnTo>
                        <a:lnTo>
                          <a:pt x="1198" y="4082"/>
                        </a:lnTo>
                        <a:lnTo>
                          <a:pt x="1200" y="4077"/>
                        </a:lnTo>
                        <a:lnTo>
                          <a:pt x="1200" y="4071"/>
                        </a:lnTo>
                        <a:lnTo>
                          <a:pt x="1206" y="4069"/>
                        </a:lnTo>
                        <a:lnTo>
                          <a:pt x="1214" y="4065"/>
                        </a:lnTo>
                        <a:lnTo>
                          <a:pt x="1218" y="4061"/>
                        </a:lnTo>
                        <a:lnTo>
                          <a:pt x="1224" y="4059"/>
                        </a:lnTo>
                        <a:lnTo>
                          <a:pt x="1229" y="4053"/>
                        </a:lnTo>
                        <a:lnTo>
                          <a:pt x="1233" y="4049"/>
                        </a:lnTo>
                        <a:lnTo>
                          <a:pt x="1237" y="4040"/>
                        </a:lnTo>
                        <a:lnTo>
                          <a:pt x="1241" y="4034"/>
                        </a:lnTo>
                        <a:lnTo>
                          <a:pt x="1239" y="4028"/>
                        </a:lnTo>
                        <a:lnTo>
                          <a:pt x="1241" y="4022"/>
                        </a:lnTo>
                        <a:lnTo>
                          <a:pt x="1241" y="4014"/>
                        </a:lnTo>
                        <a:lnTo>
                          <a:pt x="1243" y="4008"/>
                        </a:lnTo>
                        <a:lnTo>
                          <a:pt x="1245" y="4001"/>
                        </a:lnTo>
                        <a:lnTo>
                          <a:pt x="1249" y="3993"/>
                        </a:lnTo>
                        <a:lnTo>
                          <a:pt x="1251" y="3987"/>
                        </a:lnTo>
                        <a:lnTo>
                          <a:pt x="1251" y="3981"/>
                        </a:lnTo>
                        <a:lnTo>
                          <a:pt x="1259" y="3971"/>
                        </a:lnTo>
                        <a:lnTo>
                          <a:pt x="1272" y="3962"/>
                        </a:lnTo>
                        <a:lnTo>
                          <a:pt x="1286" y="3956"/>
                        </a:lnTo>
                        <a:lnTo>
                          <a:pt x="1300" y="3952"/>
                        </a:lnTo>
                        <a:lnTo>
                          <a:pt x="1317" y="3948"/>
                        </a:lnTo>
                        <a:lnTo>
                          <a:pt x="1331" y="3946"/>
                        </a:lnTo>
                        <a:lnTo>
                          <a:pt x="1346" y="3942"/>
                        </a:lnTo>
                        <a:lnTo>
                          <a:pt x="1358" y="3940"/>
                        </a:lnTo>
                        <a:lnTo>
                          <a:pt x="1358" y="3923"/>
                        </a:lnTo>
                        <a:lnTo>
                          <a:pt x="1358" y="3911"/>
                        </a:lnTo>
                        <a:lnTo>
                          <a:pt x="1360" y="3899"/>
                        </a:lnTo>
                        <a:lnTo>
                          <a:pt x="1366" y="3888"/>
                        </a:lnTo>
                        <a:lnTo>
                          <a:pt x="1370" y="3878"/>
                        </a:lnTo>
                        <a:lnTo>
                          <a:pt x="1378" y="3868"/>
                        </a:lnTo>
                        <a:lnTo>
                          <a:pt x="1387" y="3856"/>
                        </a:lnTo>
                        <a:lnTo>
                          <a:pt x="1397" y="3843"/>
                        </a:lnTo>
                        <a:lnTo>
                          <a:pt x="1399" y="3829"/>
                        </a:lnTo>
                        <a:lnTo>
                          <a:pt x="1405" y="3815"/>
                        </a:lnTo>
                        <a:lnTo>
                          <a:pt x="1411" y="3802"/>
                        </a:lnTo>
                        <a:lnTo>
                          <a:pt x="1420" y="3794"/>
                        </a:lnTo>
                        <a:lnTo>
                          <a:pt x="1424" y="3792"/>
                        </a:lnTo>
                        <a:lnTo>
                          <a:pt x="1428" y="3790"/>
                        </a:lnTo>
                        <a:lnTo>
                          <a:pt x="1434" y="3788"/>
                        </a:lnTo>
                        <a:lnTo>
                          <a:pt x="1438" y="3788"/>
                        </a:lnTo>
                        <a:lnTo>
                          <a:pt x="1442" y="3790"/>
                        </a:lnTo>
                        <a:lnTo>
                          <a:pt x="1448" y="3792"/>
                        </a:lnTo>
                        <a:lnTo>
                          <a:pt x="1452" y="3796"/>
                        </a:lnTo>
                        <a:lnTo>
                          <a:pt x="1459" y="3800"/>
                        </a:lnTo>
                        <a:lnTo>
                          <a:pt x="1485" y="3802"/>
                        </a:lnTo>
                        <a:lnTo>
                          <a:pt x="1485" y="3761"/>
                        </a:lnTo>
                        <a:lnTo>
                          <a:pt x="1483" y="3726"/>
                        </a:lnTo>
                        <a:lnTo>
                          <a:pt x="1481" y="3691"/>
                        </a:lnTo>
                        <a:lnTo>
                          <a:pt x="1481" y="3658"/>
                        </a:lnTo>
                        <a:lnTo>
                          <a:pt x="1481" y="3642"/>
                        </a:lnTo>
                        <a:lnTo>
                          <a:pt x="1483" y="3626"/>
                        </a:lnTo>
                        <a:lnTo>
                          <a:pt x="1485" y="3609"/>
                        </a:lnTo>
                        <a:lnTo>
                          <a:pt x="1489" y="3593"/>
                        </a:lnTo>
                        <a:lnTo>
                          <a:pt x="1496" y="3576"/>
                        </a:lnTo>
                        <a:lnTo>
                          <a:pt x="1502" y="3558"/>
                        </a:lnTo>
                        <a:lnTo>
                          <a:pt x="1512" y="3539"/>
                        </a:lnTo>
                        <a:lnTo>
                          <a:pt x="1522" y="3521"/>
                        </a:lnTo>
                        <a:lnTo>
                          <a:pt x="1530" y="3500"/>
                        </a:lnTo>
                        <a:lnTo>
                          <a:pt x="1539" y="3478"/>
                        </a:lnTo>
                        <a:lnTo>
                          <a:pt x="1549" y="3449"/>
                        </a:lnTo>
                        <a:lnTo>
                          <a:pt x="1557" y="3420"/>
                        </a:lnTo>
                        <a:lnTo>
                          <a:pt x="1559" y="3406"/>
                        </a:lnTo>
                        <a:lnTo>
                          <a:pt x="1561" y="3393"/>
                        </a:lnTo>
                        <a:lnTo>
                          <a:pt x="1561" y="3379"/>
                        </a:lnTo>
                        <a:lnTo>
                          <a:pt x="1559" y="3367"/>
                        </a:lnTo>
                        <a:lnTo>
                          <a:pt x="1557" y="3354"/>
                        </a:lnTo>
                        <a:lnTo>
                          <a:pt x="1551" y="3344"/>
                        </a:lnTo>
                        <a:lnTo>
                          <a:pt x="1545" y="3336"/>
                        </a:lnTo>
                        <a:lnTo>
                          <a:pt x="1535" y="3330"/>
                        </a:lnTo>
                        <a:lnTo>
                          <a:pt x="1543" y="3319"/>
                        </a:lnTo>
                        <a:lnTo>
                          <a:pt x="1549" y="3326"/>
                        </a:lnTo>
                        <a:lnTo>
                          <a:pt x="1547" y="3317"/>
                        </a:lnTo>
                        <a:lnTo>
                          <a:pt x="1545" y="3307"/>
                        </a:lnTo>
                        <a:lnTo>
                          <a:pt x="1543" y="3299"/>
                        </a:lnTo>
                        <a:lnTo>
                          <a:pt x="1541" y="3289"/>
                        </a:lnTo>
                        <a:lnTo>
                          <a:pt x="1539" y="3278"/>
                        </a:lnTo>
                        <a:lnTo>
                          <a:pt x="1537" y="3268"/>
                        </a:lnTo>
                        <a:lnTo>
                          <a:pt x="1535" y="3260"/>
                        </a:lnTo>
                        <a:lnTo>
                          <a:pt x="1533" y="3250"/>
                        </a:lnTo>
                        <a:lnTo>
                          <a:pt x="1535" y="3243"/>
                        </a:lnTo>
                        <a:lnTo>
                          <a:pt x="1537" y="3235"/>
                        </a:lnTo>
                        <a:lnTo>
                          <a:pt x="1539" y="3229"/>
                        </a:lnTo>
                        <a:lnTo>
                          <a:pt x="1541" y="3221"/>
                        </a:lnTo>
                        <a:lnTo>
                          <a:pt x="1541" y="3213"/>
                        </a:lnTo>
                        <a:lnTo>
                          <a:pt x="1541" y="3204"/>
                        </a:lnTo>
                        <a:lnTo>
                          <a:pt x="1541" y="3198"/>
                        </a:lnTo>
                        <a:lnTo>
                          <a:pt x="1537" y="3192"/>
                        </a:lnTo>
                        <a:lnTo>
                          <a:pt x="1530" y="3178"/>
                        </a:lnTo>
                        <a:lnTo>
                          <a:pt x="1526" y="3161"/>
                        </a:lnTo>
                        <a:lnTo>
                          <a:pt x="1524" y="3145"/>
                        </a:lnTo>
                        <a:lnTo>
                          <a:pt x="1526" y="3128"/>
                        </a:lnTo>
                        <a:lnTo>
                          <a:pt x="1528" y="3112"/>
                        </a:lnTo>
                        <a:lnTo>
                          <a:pt x="1533" y="3098"/>
                        </a:lnTo>
                        <a:lnTo>
                          <a:pt x="1541" y="3083"/>
                        </a:lnTo>
                        <a:lnTo>
                          <a:pt x="1549" y="3069"/>
                        </a:lnTo>
                        <a:lnTo>
                          <a:pt x="1559" y="3054"/>
                        </a:lnTo>
                        <a:lnTo>
                          <a:pt x="1567" y="3042"/>
                        </a:lnTo>
                        <a:lnTo>
                          <a:pt x="1578" y="3032"/>
                        </a:lnTo>
                        <a:lnTo>
                          <a:pt x="1586" y="3026"/>
                        </a:lnTo>
                        <a:lnTo>
                          <a:pt x="1598" y="3022"/>
                        </a:lnTo>
                        <a:lnTo>
                          <a:pt x="1611" y="3022"/>
                        </a:lnTo>
                        <a:lnTo>
                          <a:pt x="1625" y="3028"/>
                        </a:lnTo>
                        <a:lnTo>
                          <a:pt x="1641" y="3034"/>
                        </a:lnTo>
                        <a:lnTo>
                          <a:pt x="1670" y="2999"/>
                        </a:lnTo>
                        <a:lnTo>
                          <a:pt x="1685" y="2978"/>
                        </a:lnTo>
                        <a:lnTo>
                          <a:pt x="1693" y="2968"/>
                        </a:lnTo>
                        <a:lnTo>
                          <a:pt x="1699" y="2964"/>
                        </a:lnTo>
                        <a:lnTo>
                          <a:pt x="1711" y="2960"/>
                        </a:lnTo>
                        <a:lnTo>
                          <a:pt x="1730" y="2956"/>
                        </a:lnTo>
                        <a:lnTo>
                          <a:pt x="1765" y="2948"/>
                        </a:lnTo>
                        <a:lnTo>
                          <a:pt x="1820" y="2927"/>
                        </a:lnTo>
                        <a:lnTo>
                          <a:pt x="1822" y="2913"/>
                        </a:lnTo>
                        <a:lnTo>
                          <a:pt x="1826" y="2900"/>
                        </a:lnTo>
                        <a:lnTo>
                          <a:pt x="1830" y="2888"/>
                        </a:lnTo>
                        <a:lnTo>
                          <a:pt x="1837" y="2880"/>
                        </a:lnTo>
                        <a:lnTo>
                          <a:pt x="1841" y="2870"/>
                        </a:lnTo>
                        <a:lnTo>
                          <a:pt x="1849" y="2861"/>
                        </a:lnTo>
                        <a:lnTo>
                          <a:pt x="1857" y="2855"/>
                        </a:lnTo>
                        <a:lnTo>
                          <a:pt x="1865" y="2847"/>
                        </a:lnTo>
                        <a:lnTo>
                          <a:pt x="1888" y="2833"/>
                        </a:lnTo>
                        <a:lnTo>
                          <a:pt x="1915" y="2814"/>
                        </a:lnTo>
                        <a:lnTo>
                          <a:pt x="1947" y="2790"/>
                        </a:lnTo>
                        <a:lnTo>
                          <a:pt x="1986" y="2757"/>
                        </a:lnTo>
                        <a:lnTo>
                          <a:pt x="1995" y="2746"/>
                        </a:lnTo>
                        <a:lnTo>
                          <a:pt x="2007" y="2734"/>
                        </a:lnTo>
                        <a:lnTo>
                          <a:pt x="2021" y="2720"/>
                        </a:lnTo>
                        <a:lnTo>
                          <a:pt x="2036" y="2705"/>
                        </a:lnTo>
                        <a:lnTo>
                          <a:pt x="2052" y="2693"/>
                        </a:lnTo>
                        <a:lnTo>
                          <a:pt x="2067" y="2681"/>
                        </a:lnTo>
                        <a:lnTo>
                          <a:pt x="2081" y="2672"/>
                        </a:lnTo>
                        <a:lnTo>
                          <a:pt x="2093" y="2668"/>
                        </a:lnTo>
                        <a:lnTo>
                          <a:pt x="2122" y="2638"/>
                        </a:lnTo>
                        <a:lnTo>
                          <a:pt x="2145" y="2611"/>
                        </a:lnTo>
                        <a:lnTo>
                          <a:pt x="2165" y="2586"/>
                        </a:lnTo>
                        <a:lnTo>
                          <a:pt x="2184" y="2562"/>
                        </a:lnTo>
                        <a:lnTo>
                          <a:pt x="2206" y="2539"/>
                        </a:lnTo>
                        <a:lnTo>
                          <a:pt x="2233" y="2516"/>
                        </a:lnTo>
                        <a:lnTo>
                          <a:pt x="2247" y="2504"/>
                        </a:lnTo>
                        <a:lnTo>
                          <a:pt x="2266" y="2492"/>
                        </a:lnTo>
                        <a:lnTo>
                          <a:pt x="2286" y="2481"/>
                        </a:lnTo>
                        <a:lnTo>
                          <a:pt x="2311" y="2469"/>
                        </a:lnTo>
                        <a:lnTo>
                          <a:pt x="2350" y="2455"/>
                        </a:lnTo>
                        <a:lnTo>
                          <a:pt x="2381" y="2440"/>
                        </a:lnTo>
                        <a:lnTo>
                          <a:pt x="2401" y="2428"/>
                        </a:lnTo>
                        <a:lnTo>
                          <a:pt x="2418" y="2414"/>
                        </a:lnTo>
                        <a:lnTo>
                          <a:pt x="2430" y="2397"/>
                        </a:lnTo>
                        <a:lnTo>
                          <a:pt x="2440" y="2381"/>
                        </a:lnTo>
                        <a:lnTo>
                          <a:pt x="2455" y="2360"/>
                        </a:lnTo>
                        <a:lnTo>
                          <a:pt x="2473" y="2340"/>
                        </a:lnTo>
                        <a:lnTo>
                          <a:pt x="2469" y="2323"/>
                        </a:lnTo>
                        <a:lnTo>
                          <a:pt x="2465" y="2311"/>
                        </a:lnTo>
                        <a:lnTo>
                          <a:pt x="2461" y="2299"/>
                        </a:lnTo>
                        <a:lnTo>
                          <a:pt x="2459" y="2288"/>
                        </a:lnTo>
                        <a:lnTo>
                          <a:pt x="2457" y="2278"/>
                        </a:lnTo>
                        <a:lnTo>
                          <a:pt x="2459" y="2268"/>
                        </a:lnTo>
                        <a:lnTo>
                          <a:pt x="2463" y="2255"/>
                        </a:lnTo>
                        <a:lnTo>
                          <a:pt x="2473" y="2241"/>
                        </a:lnTo>
                        <a:lnTo>
                          <a:pt x="2486" y="2235"/>
                        </a:lnTo>
                        <a:lnTo>
                          <a:pt x="2502" y="2227"/>
                        </a:lnTo>
                        <a:lnTo>
                          <a:pt x="2516" y="2221"/>
                        </a:lnTo>
                        <a:lnTo>
                          <a:pt x="2531" y="2212"/>
                        </a:lnTo>
                        <a:lnTo>
                          <a:pt x="2545" y="2206"/>
                        </a:lnTo>
                        <a:lnTo>
                          <a:pt x="2560" y="2198"/>
                        </a:lnTo>
                        <a:lnTo>
                          <a:pt x="2574" y="2190"/>
                        </a:lnTo>
                        <a:lnTo>
                          <a:pt x="2588" y="2182"/>
                        </a:lnTo>
                        <a:lnTo>
                          <a:pt x="2601" y="2159"/>
                        </a:lnTo>
                        <a:lnTo>
                          <a:pt x="2609" y="2140"/>
                        </a:lnTo>
                        <a:lnTo>
                          <a:pt x="2617" y="2132"/>
                        </a:lnTo>
                        <a:lnTo>
                          <a:pt x="2621" y="2130"/>
                        </a:lnTo>
                        <a:lnTo>
                          <a:pt x="2625" y="2136"/>
                        </a:lnTo>
                        <a:lnTo>
                          <a:pt x="2625" y="2147"/>
                        </a:lnTo>
                        <a:lnTo>
                          <a:pt x="2623" y="2165"/>
                        </a:lnTo>
                        <a:lnTo>
                          <a:pt x="2619" y="2192"/>
                        </a:lnTo>
                        <a:lnTo>
                          <a:pt x="2621" y="2192"/>
                        </a:lnTo>
                        <a:lnTo>
                          <a:pt x="2623" y="2194"/>
                        </a:lnTo>
                        <a:lnTo>
                          <a:pt x="2625" y="2194"/>
                        </a:lnTo>
                        <a:lnTo>
                          <a:pt x="2629" y="2196"/>
                        </a:lnTo>
                        <a:lnTo>
                          <a:pt x="2631" y="2198"/>
                        </a:lnTo>
                        <a:lnTo>
                          <a:pt x="2636" y="2202"/>
                        </a:lnTo>
                        <a:lnTo>
                          <a:pt x="2640" y="2208"/>
                        </a:lnTo>
                        <a:lnTo>
                          <a:pt x="2644" y="2214"/>
                        </a:lnTo>
                        <a:lnTo>
                          <a:pt x="2652" y="2212"/>
                        </a:lnTo>
                        <a:lnTo>
                          <a:pt x="2660" y="2210"/>
                        </a:lnTo>
                        <a:lnTo>
                          <a:pt x="2666" y="2206"/>
                        </a:lnTo>
                        <a:lnTo>
                          <a:pt x="2672" y="2204"/>
                        </a:lnTo>
                        <a:lnTo>
                          <a:pt x="2677" y="2202"/>
                        </a:lnTo>
                        <a:lnTo>
                          <a:pt x="2681" y="2200"/>
                        </a:lnTo>
                        <a:lnTo>
                          <a:pt x="2683" y="2202"/>
                        </a:lnTo>
                        <a:lnTo>
                          <a:pt x="2685" y="2204"/>
                        </a:lnTo>
                        <a:lnTo>
                          <a:pt x="2687" y="2190"/>
                        </a:lnTo>
                        <a:lnTo>
                          <a:pt x="2689" y="2182"/>
                        </a:lnTo>
                        <a:lnTo>
                          <a:pt x="2691" y="2179"/>
                        </a:lnTo>
                        <a:lnTo>
                          <a:pt x="2693" y="2179"/>
                        </a:lnTo>
                        <a:lnTo>
                          <a:pt x="2695" y="2184"/>
                        </a:lnTo>
                        <a:lnTo>
                          <a:pt x="2699" y="2192"/>
                        </a:lnTo>
                        <a:lnTo>
                          <a:pt x="2703" y="2200"/>
                        </a:lnTo>
                        <a:lnTo>
                          <a:pt x="2707" y="2208"/>
                        </a:lnTo>
                        <a:lnTo>
                          <a:pt x="2726" y="2200"/>
                        </a:lnTo>
                        <a:lnTo>
                          <a:pt x="2722" y="2196"/>
                        </a:lnTo>
                        <a:lnTo>
                          <a:pt x="2718" y="2190"/>
                        </a:lnTo>
                        <a:lnTo>
                          <a:pt x="2714" y="2184"/>
                        </a:lnTo>
                        <a:lnTo>
                          <a:pt x="2711" y="2177"/>
                        </a:lnTo>
                        <a:lnTo>
                          <a:pt x="2709" y="2171"/>
                        </a:lnTo>
                        <a:lnTo>
                          <a:pt x="2709" y="2165"/>
                        </a:lnTo>
                        <a:lnTo>
                          <a:pt x="2711" y="2161"/>
                        </a:lnTo>
                        <a:lnTo>
                          <a:pt x="2714" y="2155"/>
                        </a:lnTo>
                        <a:lnTo>
                          <a:pt x="2711" y="2116"/>
                        </a:lnTo>
                        <a:lnTo>
                          <a:pt x="2705" y="2087"/>
                        </a:lnTo>
                        <a:lnTo>
                          <a:pt x="2699" y="2066"/>
                        </a:lnTo>
                        <a:lnTo>
                          <a:pt x="2691" y="2052"/>
                        </a:lnTo>
                        <a:lnTo>
                          <a:pt x="2687" y="2040"/>
                        </a:lnTo>
                        <a:lnTo>
                          <a:pt x="2681" y="2034"/>
                        </a:lnTo>
                        <a:lnTo>
                          <a:pt x="2681" y="2027"/>
                        </a:lnTo>
                        <a:lnTo>
                          <a:pt x="2681" y="2019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3" name="Freeform 1044"/>
                  <p:cNvSpPr>
                    <a:spLocks/>
                  </p:cNvSpPr>
                  <p:nvPr/>
                </p:nvSpPr>
                <p:spPr bwMode="auto">
                  <a:xfrm>
                    <a:off x="0" y="45"/>
                    <a:ext cx="3798" cy="4100"/>
                  </a:xfrm>
                  <a:custGeom>
                    <a:avLst/>
                    <a:gdLst/>
                    <a:ahLst/>
                    <a:cxnLst>
                      <a:cxn ang="0">
                        <a:pos x="2623" y="1783"/>
                      </a:cxn>
                      <a:cxn ang="0">
                        <a:pos x="2644" y="1649"/>
                      </a:cxn>
                      <a:cxn ang="0">
                        <a:pos x="2711" y="1518"/>
                      </a:cxn>
                      <a:cxn ang="0">
                        <a:pos x="2913" y="1682"/>
                      </a:cxn>
                      <a:cxn ang="0">
                        <a:pos x="3018" y="1841"/>
                      </a:cxn>
                      <a:cxn ang="0">
                        <a:pos x="3188" y="2003"/>
                      </a:cxn>
                      <a:cxn ang="0">
                        <a:pos x="3305" y="1997"/>
                      </a:cxn>
                      <a:cxn ang="0">
                        <a:pos x="3488" y="1639"/>
                      </a:cxn>
                      <a:cxn ang="0">
                        <a:pos x="3751" y="1372"/>
                      </a:cxn>
                      <a:cxn ang="0">
                        <a:pos x="3640" y="1120"/>
                      </a:cxn>
                      <a:cxn ang="0">
                        <a:pos x="3406" y="1095"/>
                      </a:cxn>
                      <a:cxn ang="0">
                        <a:pos x="3075" y="1325"/>
                      </a:cxn>
                      <a:cxn ang="0">
                        <a:pos x="3038" y="1450"/>
                      </a:cxn>
                      <a:cxn ang="0">
                        <a:pos x="2707" y="1438"/>
                      </a:cxn>
                      <a:cxn ang="0">
                        <a:pos x="2675" y="1284"/>
                      </a:cxn>
                      <a:cxn ang="0">
                        <a:pos x="2605" y="1461"/>
                      </a:cxn>
                      <a:cxn ang="0">
                        <a:pos x="2467" y="1522"/>
                      </a:cxn>
                      <a:cxn ang="0">
                        <a:pos x="2138" y="1409"/>
                      </a:cxn>
                      <a:cxn ang="0">
                        <a:pos x="1898" y="1358"/>
                      </a:cxn>
                      <a:cxn ang="0">
                        <a:pos x="1621" y="1204"/>
                      </a:cxn>
                      <a:cxn ang="0">
                        <a:pos x="1627" y="1039"/>
                      </a:cxn>
                      <a:cxn ang="0">
                        <a:pos x="1664" y="949"/>
                      </a:cxn>
                      <a:cxn ang="0">
                        <a:pos x="1530" y="871"/>
                      </a:cxn>
                      <a:cxn ang="0">
                        <a:pos x="1422" y="740"/>
                      </a:cxn>
                      <a:cxn ang="0">
                        <a:pos x="1438" y="635"/>
                      </a:cxn>
                      <a:cxn ang="0">
                        <a:pos x="1524" y="581"/>
                      </a:cxn>
                      <a:cxn ang="0">
                        <a:pos x="1473" y="460"/>
                      </a:cxn>
                      <a:cxn ang="0">
                        <a:pos x="1586" y="327"/>
                      </a:cxn>
                      <a:cxn ang="0">
                        <a:pos x="1637" y="191"/>
                      </a:cxn>
                      <a:cxn ang="0">
                        <a:pos x="1530" y="138"/>
                      </a:cxn>
                      <a:cxn ang="0">
                        <a:pos x="1395" y="168"/>
                      </a:cxn>
                      <a:cxn ang="0">
                        <a:pos x="1206" y="154"/>
                      </a:cxn>
                      <a:cxn ang="0">
                        <a:pos x="978" y="8"/>
                      </a:cxn>
                      <a:cxn ang="0">
                        <a:pos x="803" y="171"/>
                      </a:cxn>
                      <a:cxn ang="0">
                        <a:pos x="844" y="292"/>
                      </a:cxn>
                      <a:cxn ang="0">
                        <a:pos x="849" y="421"/>
                      </a:cxn>
                      <a:cxn ang="0">
                        <a:pos x="904" y="575"/>
                      </a:cxn>
                      <a:cxn ang="0">
                        <a:pos x="1007" y="641"/>
                      </a:cxn>
                      <a:cxn ang="0">
                        <a:pos x="908" y="742"/>
                      </a:cxn>
                      <a:cxn ang="0">
                        <a:pos x="904" y="832"/>
                      </a:cxn>
                      <a:cxn ang="0">
                        <a:pos x="801" y="953"/>
                      </a:cxn>
                      <a:cxn ang="0">
                        <a:pos x="602" y="1150"/>
                      </a:cxn>
                      <a:cxn ang="0">
                        <a:pos x="372" y="1243"/>
                      </a:cxn>
                      <a:cxn ang="0">
                        <a:pos x="247" y="1432"/>
                      </a:cxn>
                      <a:cxn ang="0">
                        <a:pos x="354" y="1586"/>
                      </a:cxn>
                      <a:cxn ang="0">
                        <a:pos x="337" y="1756"/>
                      </a:cxn>
                      <a:cxn ang="0">
                        <a:pos x="158" y="1754"/>
                      </a:cxn>
                      <a:cxn ang="0">
                        <a:pos x="11" y="1810"/>
                      </a:cxn>
                      <a:cxn ang="0">
                        <a:pos x="276" y="1929"/>
                      </a:cxn>
                      <a:cxn ang="0">
                        <a:pos x="265" y="2251"/>
                      </a:cxn>
                      <a:cxn ang="0">
                        <a:pos x="549" y="2060"/>
                      </a:cxn>
                      <a:cxn ang="0">
                        <a:pos x="577" y="2350"/>
                      </a:cxn>
                      <a:cxn ang="0">
                        <a:pos x="584" y="2681"/>
                      </a:cxn>
                      <a:cxn ang="0">
                        <a:pos x="695" y="3032"/>
                      </a:cxn>
                      <a:cxn ang="0">
                        <a:pos x="881" y="3554"/>
                      </a:cxn>
                      <a:cxn ang="0">
                        <a:pos x="1206" y="4069"/>
                      </a:cxn>
                      <a:cxn ang="0">
                        <a:pos x="1399" y="3829"/>
                      </a:cxn>
                      <a:cxn ang="0">
                        <a:pos x="1559" y="3367"/>
                      </a:cxn>
                      <a:cxn ang="0">
                        <a:pos x="1567" y="3042"/>
                      </a:cxn>
                      <a:cxn ang="0">
                        <a:pos x="2067" y="2681"/>
                      </a:cxn>
                      <a:cxn ang="0">
                        <a:pos x="2531" y="2212"/>
                      </a:cxn>
                      <a:cxn ang="0">
                        <a:pos x="2693" y="2179"/>
                      </a:cxn>
                    </a:cxnLst>
                    <a:rect l="0" t="0" r="r" b="b"/>
                    <a:pathLst>
                      <a:path w="3798" h="4100">
                        <a:moveTo>
                          <a:pt x="2681" y="2019"/>
                        </a:moveTo>
                        <a:lnTo>
                          <a:pt x="2685" y="2015"/>
                        </a:lnTo>
                        <a:lnTo>
                          <a:pt x="2685" y="2009"/>
                        </a:lnTo>
                        <a:lnTo>
                          <a:pt x="2687" y="2001"/>
                        </a:lnTo>
                        <a:lnTo>
                          <a:pt x="2687" y="1993"/>
                        </a:lnTo>
                        <a:lnTo>
                          <a:pt x="2687" y="1984"/>
                        </a:lnTo>
                        <a:lnTo>
                          <a:pt x="2685" y="1976"/>
                        </a:lnTo>
                        <a:lnTo>
                          <a:pt x="2681" y="1970"/>
                        </a:lnTo>
                        <a:lnTo>
                          <a:pt x="2677" y="1966"/>
                        </a:lnTo>
                        <a:lnTo>
                          <a:pt x="2675" y="1960"/>
                        </a:lnTo>
                        <a:lnTo>
                          <a:pt x="2675" y="1953"/>
                        </a:lnTo>
                        <a:lnTo>
                          <a:pt x="2677" y="1947"/>
                        </a:lnTo>
                        <a:lnTo>
                          <a:pt x="2677" y="1941"/>
                        </a:lnTo>
                        <a:lnTo>
                          <a:pt x="2677" y="1935"/>
                        </a:lnTo>
                        <a:lnTo>
                          <a:pt x="2672" y="1929"/>
                        </a:lnTo>
                        <a:lnTo>
                          <a:pt x="2668" y="1923"/>
                        </a:lnTo>
                        <a:lnTo>
                          <a:pt x="2658" y="1914"/>
                        </a:lnTo>
                        <a:lnTo>
                          <a:pt x="2660" y="1904"/>
                        </a:lnTo>
                        <a:lnTo>
                          <a:pt x="2660" y="1894"/>
                        </a:lnTo>
                        <a:lnTo>
                          <a:pt x="2660" y="1884"/>
                        </a:lnTo>
                        <a:lnTo>
                          <a:pt x="2662" y="1873"/>
                        </a:lnTo>
                        <a:lnTo>
                          <a:pt x="2664" y="1863"/>
                        </a:lnTo>
                        <a:lnTo>
                          <a:pt x="2664" y="1853"/>
                        </a:lnTo>
                        <a:lnTo>
                          <a:pt x="2666" y="1843"/>
                        </a:lnTo>
                        <a:lnTo>
                          <a:pt x="2666" y="1832"/>
                        </a:lnTo>
                        <a:lnTo>
                          <a:pt x="2666" y="1826"/>
                        </a:lnTo>
                        <a:lnTo>
                          <a:pt x="2664" y="1820"/>
                        </a:lnTo>
                        <a:lnTo>
                          <a:pt x="2662" y="1814"/>
                        </a:lnTo>
                        <a:lnTo>
                          <a:pt x="2658" y="1808"/>
                        </a:lnTo>
                        <a:lnTo>
                          <a:pt x="2650" y="1797"/>
                        </a:lnTo>
                        <a:lnTo>
                          <a:pt x="2638" y="1789"/>
                        </a:lnTo>
                        <a:lnTo>
                          <a:pt x="2623" y="1783"/>
                        </a:lnTo>
                        <a:lnTo>
                          <a:pt x="2611" y="1775"/>
                        </a:lnTo>
                        <a:lnTo>
                          <a:pt x="2596" y="1771"/>
                        </a:lnTo>
                        <a:lnTo>
                          <a:pt x="2584" y="1767"/>
                        </a:lnTo>
                        <a:lnTo>
                          <a:pt x="2584" y="1758"/>
                        </a:lnTo>
                        <a:lnTo>
                          <a:pt x="2582" y="1752"/>
                        </a:lnTo>
                        <a:lnTo>
                          <a:pt x="2584" y="1746"/>
                        </a:lnTo>
                        <a:lnTo>
                          <a:pt x="2584" y="1742"/>
                        </a:lnTo>
                        <a:lnTo>
                          <a:pt x="2586" y="1736"/>
                        </a:lnTo>
                        <a:lnTo>
                          <a:pt x="2588" y="1730"/>
                        </a:lnTo>
                        <a:lnTo>
                          <a:pt x="2590" y="1723"/>
                        </a:lnTo>
                        <a:lnTo>
                          <a:pt x="2594" y="1717"/>
                        </a:lnTo>
                        <a:lnTo>
                          <a:pt x="2627" y="1705"/>
                        </a:lnTo>
                        <a:lnTo>
                          <a:pt x="2631" y="1699"/>
                        </a:lnTo>
                        <a:lnTo>
                          <a:pt x="2636" y="1693"/>
                        </a:lnTo>
                        <a:lnTo>
                          <a:pt x="2642" y="1689"/>
                        </a:lnTo>
                        <a:lnTo>
                          <a:pt x="2648" y="1686"/>
                        </a:lnTo>
                        <a:lnTo>
                          <a:pt x="2656" y="1686"/>
                        </a:lnTo>
                        <a:lnTo>
                          <a:pt x="2664" y="1684"/>
                        </a:lnTo>
                        <a:lnTo>
                          <a:pt x="2672" y="1684"/>
                        </a:lnTo>
                        <a:lnTo>
                          <a:pt x="2681" y="1684"/>
                        </a:lnTo>
                        <a:lnTo>
                          <a:pt x="2679" y="1678"/>
                        </a:lnTo>
                        <a:lnTo>
                          <a:pt x="2679" y="1674"/>
                        </a:lnTo>
                        <a:lnTo>
                          <a:pt x="2677" y="1670"/>
                        </a:lnTo>
                        <a:lnTo>
                          <a:pt x="2675" y="1666"/>
                        </a:lnTo>
                        <a:lnTo>
                          <a:pt x="2675" y="1662"/>
                        </a:lnTo>
                        <a:lnTo>
                          <a:pt x="2672" y="1656"/>
                        </a:lnTo>
                        <a:lnTo>
                          <a:pt x="2672" y="1652"/>
                        </a:lnTo>
                        <a:lnTo>
                          <a:pt x="2672" y="1647"/>
                        </a:lnTo>
                        <a:lnTo>
                          <a:pt x="2664" y="1649"/>
                        </a:lnTo>
                        <a:lnTo>
                          <a:pt x="2658" y="1649"/>
                        </a:lnTo>
                        <a:lnTo>
                          <a:pt x="2652" y="1649"/>
                        </a:lnTo>
                        <a:lnTo>
                          <a:pt x="2644" y="1649"/>
                        </a:lnTo>
                        <a:lnTo>
                          <a:pt x="2638" y="1647"/>
                        </a:lnTo>
                        <a:lnTo>
                          <a:pt x="2631" y="1645"/>
                        </a:lnTo>
                        <a:lnTo>
                          <a:pt x="2625" y="1643"/>
                        </a:lnTo>
                        <a:lnTo>
                          <a:pt x="2619" y="1639"/>
                        </a:lnTo>
                        <a:lnTo>
                          <a:pt x="2617" y="1635"/>
                        </a:lnTo>
                        <a:lnTo>
                          <a:pt x="2617" y="1629"/>
                        </a:lnTo>
                        <a:lnTo>
                          <a:pt x="2615" y="1625"/>
                        </a:lnTo>
                        <a:lnTo>
                          <a:pt x="2615" y="1621"/>
                        </a:lnTo>
                        <a:lnTo>
                          <a:pt x="2613" y="1617"/>
                        </a:lnTo>
                        <a:lnTo>
                          <a:pt x="2611" y="1610"/>
                        </a:lnTo>
                        <a:lnTo>
                          <a:pt x="2609" y="1604"/>
                        </a:lnTo>
                        <a:lnTo>
                          <a:pt x="2605" y="1598"/>
                        </a:lnTo>
                        <a:lnTo>
                          <a:pt x="2611" y="1588"/>
                        </a:lnTo>
                        <a:lnTo>
                          <a:pt x="2615" y="1578"/>
                        </a:lnTo>
                        <a:lnTo>
                          <a:pt x="2621" y="1567"/>
                        </a:lnTo>
                        <a:lnTo>
                          <a:pt x="2627" y="1557"/>
                        </a:lnTo>
                        <a:lnTo>
                          <a:pt x="2631" y="1547"/>
                        </a:lnTo>
                        <a:lnTo>
                          <a:pt x="2636" y="1537"/>
                        </a:lnTo>
                        <a:lnTo>
                          <a:pt x="2640" y="1524"/>
                        </a:lnTo>
                        <a:lnTo>
                          <a:pt x="2644" y="1514"/>
                        </a:lnTo>
                        <a:lnTo>
                          <a:pt x="2654" y="1508"/>
                        </a:lnTo>
                        <a:lnTo>
                          <a:pt x="2658" y="1514"/>
                        </a:lnTo>
                        <a:lnTo>
                          <a:pt x="2662" y="1522"/>
                        </a:lnTo>
                        <a:lnTo>
                          <a:pt x="2668" y="1528"/>
                        </a:lnTo>
                        <a:lnTo>
                          <a:pt x="2672" y="1537"/>
                        </a:lnTo>
                        <a:lnTo>
                          <a:pt x="2677" y="1543"/>
                        </a:lnTo>
                        <a:lnTo>
                          <a:pt x="2683" y="1551"/>
                        </a:lnTo>
                        <a:lnTo>
                          <a:pt x="2687" y="1557"/>
                        </a:lnTo>
                        <a:lnTo>
                          <a:pt x="2693" y="1563"/>
                        </a:lnTo>
                        <a:lnTo>
                          <a:pt x="2701" y="1518"/>
                        </a:lnTo>
                        <a:lnTo>
                          <a:pt x="2707" y="1518"/>
                        </a:lnTo>
                        <a:lnTo>
                          <a:pt x="2711" y="1518"/>
                        </a:lnTo>
                        <a:lnTo>
                          <a:pt x="2714" y="1520"/>
                        </a:lnTo>
                        <a:lnTo>
                          <a:pt x="2716" y="1522"/>
                        </a:lnTo>
                        <a:lnTo>
                          <a:pt x="2718" y="1530"/>
                        </a:lnTo>
                        <a:lnTo>
                          <a:pt x="2718" y="1539"/>
                        </a:lnTo>
                        <a:lnTo>
                          <a:pt x="2720" y="1549"/>
                        </a:lnTo>
                        <a:lnTo>
                          <a:pt x="2722" y="1559"/>
                        </a:lnTo>
                        <a:lnTo>
                          <a:pt x="2724" y="1563"/>
                        </a:lnTo>
                        <a:lnTo>
                          <a:pt x="2728" y="1569"/>
                        </a:lnTo>
                        <a:lnTo>
                          <a:pt x="2734" y="1573"/>
                        </a:lnTo>
                        <a:lnTo>
                          <a:pt x="2740" y="1580"/>
                        </a:lnTo>
                        <a:lnTo>
                          <a:pt x="2746" y="1573"/>
                        </a:lnTo>
                        <a:lnTo>
                          <a:pt x="2751" y="1569"/>
                        </a:lnTo>
                        <a:lnTo>
                          <a:pt x="2753" y="1567"/>
                        </a:lnTo>
                        <a:lnTo>
                          <a:pt x="2755" y="1565"/>
                        </a:lnTo>
                        <a:lnTo>
                          <a:pt x="2757" y="1565"/>
                        </a:lnTo>
                        <a:lnTo>
                          <a:pt x="2761" y="1567"/>
                        </a:lnTo>
                        <a:lnTo>
                          <a:pt x="2765" y="1573"/>
                        </a:lnTo>
                        <a:lnTo>
                          <a:pt x="2775" y="1582"/>
                        </a:lnTo>
                        <a:lnTo>
                          <a:pt x="2792" y="1549"/>
                        </a:lnTo>
                        <a:lnTo>
                          <a:pt x="2798" y="1563"/>
                        </a:lnTo>
                        <a:lnTo>
                          <a:pt x="2802" y="1578"/>
                        </a:lnTo>
                        <a:lnTo>
                          <a:pt x="2806" y="1592"/>
                        </a:lnTo>
                        <a:lnTo>
                          <a:pt x="2808" y="1606"/>
                        </a:lnTo>
                        <a:lnTo>
                          <a:pt x="2812" y="1621"/>
                        </a:lnTo>
                        <a:lnTo>
                          <a:pt x="2818" y="1637"/>
                        </a:lnTo>
                        <a:lnTo>
                          <a:pt x="2824" y="1652"/>
                        </a:lnTo>
                        <a:lnTo>
                          <a:pt x="2835" y="1668"/>
                        </a:lnTo>
                        <a:lnTo>
                          <a:pt x="2851" y="1672"/>
                        </a:lnTo>
                        <a:lnTo>
                          <a:pt x="2868" y="1676"/>
                        </a:lnTo>
                        <a:lnTo>
                          <a:pt x="2882" y="1678"/>
                        </a:lnTo>
                        <a:lnTo>
                          <a:pt x="2896" y="1680"/>
                        </a:lnTo>
                        <a:lnTo>
                          <a:pt x="2913" y="1682"/>
                        </a:lnTo>
                        <a:lnTo>
                          <a:pt x="2927" y="1684"/>
                        </a:lnTo>
                        <a:lnTo>
                          <a:pt x="2946" y="1684"/>
                        </a:lnTo>
                        <a:lnTo>
                          <a:pt x="2964" y="1684"/>
                        </a:lnTo>
                        <a:lnTo>
                          <a:pt x="2972" y="1680"/>
                        </a:lnTo>
                        <a:lnTo>
                          <a:pt x="2981" y="1676"/>
                        </a:lnTo>
                        <a:lnTo>
                          <a:pt x="2993" y="1674"/>
                        </a:lnTo>
                        <a:lnTo>
                          <a:pt x="3003" y="1674"/>
                        </a:lnTo>
                        <a:lnTo>
                          <a:pt x="3030" y="1672"/>
                        </a:lnTo>
                        <a:lnTo>
                          <a:pt x="3059" y="1676"/>
                        </a:lnTo>
                        <a:lnTo>
                          <a:pt x="3085" y="1680"/>
                        </a:lnTo>
                        <a:lnTo>
                          <a:pt x="3112" y="1684"/>
                        </a:lnTo>
                        <a:lnTo>
                          <a:pt x="3135" y="1691"/>
                        </a:lnTo>
                        <a:lnTo>
                          <a:pt x="3153" y="1697"/>
                        </a:lnTo>
                        <a:lnTo>
                          <a:pt x="3149" y="1709"/>
                        </a:lnTo>
                        <a:lnTo>
                          <a:pt x="3141" y="1713"/>
                        </a:lnTo>
                        <a:lnTo>
                          <a:pt x="3135" y="1717"/>
                        </a:lnTo>
                        <a:lnTo>
                          <a:pt x="3128" y="1721"/>
                        </a:lnTo>
                        <a:lnTo>
                          <a:pt x="3126" y="1725"/>
                        </a:lnTo>
                        <a:lnTo>
                          <a:pt x="3122" y="1730"/>
                        </a:lnTo>
                        <a:lnTo>
                          <a:pt x="3122" y="1736"/>
                        </a:lnTo>
                        <a:lnTo>
                          <a:pt x="3120" y="1744"/>
                        </a:lnTo>
                        <a:lnTo>
                          <a:pt x="3120" y="1752"/>
                        </a:lnTo>
                        <a:lnTo>
                          <a:pt x="3110" y="1765"/>
                        </a:lnTo>
                        <a:lnTo>
                          <a:pt x="3102" y="1777"/>
                        </a:lnTo>
                        <a:lnTo>
                          <a:pt x="3091" y="1785"/>
                        </a:lnTo>
                        <a:lnTo>
                          <a:pt x="3083" y="1795"/>
                        </a:lnTo>
                        <a:lnTo>
                          <a:pt x="3073" y="1804"/>
                        </a:lnTo>
                        <a:lnTo>
                          <a:pt x="3061" y="1812"/>
                        </a:lnTo>
                        <a:lnTo>
                          <a:pt x="3050" y="1820"/>
                        </a:lnTo>
                        <a:lnTo>
                          <a:pt x="3036" y="1828"/>
                        </a:lnTo>
                        <a:lnTo>
                          <a:pt x="3026" y="1834"/>
                        </a:lnTo>
                        <a:lnTo>
                          <a:pt x="3018" y="1841"/>
                        </a:lnTo>
                        <a:lnTo>
                          <a:pt x="3011" y="1847"/>
                        </a:lnTo>
                        <a:lnTo>
                          <a:pt x="3005" y="1853"/>
                        </a:lnTo>
                        <a:lnTo>
                          <a:pt x="3001" y="1859"/>
                        </a:lnTo>
                        <a:lnTo>
                          <a:pt x="2999" y="1867"/>
                        </a:lnTo>
                        <a:lnTo>
                          <a:pt x="2999" y="1873"/>
                        </a:lnTo>
                        <a:lnTo>
                          <a:pt x="2999" y="1882"/>
                        </a:lnTo>
                        <a:lnTo>
                          <a:pt x="3001" y="1896"/>
                        </a:lnTo>
                        <a:lnTo>
                          <a:pt x="3007" y="1912"/>
                        </a:lnTo>
                        <a:lnTo>
                          <a:pt x="3013" y="1933"/>
                        </a:lnTo>
                        <a:lnTo>
                          <a:pt x="3024" y="1956"/>
                        </a:lnTo>
                        <a:lnTo>
                          <a:pt x="3036" y="1956"/>
                        </a:lnTo>
                        <a:lnTo>
                          <a:pt x="3044" y="1958"/>
                        </a:lnTo>
                        <a:lnTo>
                          <a:pt x="3048" y="1960"/>
                        </a:lnTo>
                        <a:lnTo>
                          <a:pt x="3052" y="1964"/>
                        </a:lnTo>
                        <a:lnTo>
                          <a:pt x="3055" y="1968"/>
                        </a:lnTo>
                        <a:lnTo>
                          <a:pt x="3059" y="1976"/>
                        </a:lnTo>
                        <a:lnTo>
                          <a:pt x="3067" y="1984"/>
                        </a:lnTo>
                        <a:lnTo>
                          <a:pt x="3079" y="1995"/>
                        </a:lnTo>
                        <a:lnTo>
                          <a:pt x="3089" y="1974"/>
                        </a:lnTo>
                        <a:lnTo>
                          <a:pt x="3104" y="1931"/>
                        </a:lnTo>
                        <a:lnTo>
                          <a:pt x="3116" y="1902"/>
                        </a:lnTo>
                        <a:lnTo>
                          <a:pt x="3122" y="1894"/>
                        </a:lnTo>
                        <a:lnTo>
                          <a:pt x="3126" y="1888"/>
                        </a:lnTo>
                        <a:lnTo>
                          <a:pt x="3131" y="1886"/>
                        </a:lnTo>
                        <a:lnTo>
                          <a:pt x="3137" y="1886"/>
                        </a:lnTo>
                        <a:lnTo>
                          <a:pt x="3141" y="1890"/>
                        </a:lnTo>
                        <a:lnTo>
                          <a:pt x="3145" y="1896"/>
                        </a:lnTo>
                        <a:lnTo>
                          <a:pt x="3151" y="1906"/>
                        </a:lnTo>
                        <a:lnTo>
                          <a:pt x="3155" y="1917"/>
                        </a:lnTo>
                        <a:lnTo>
                          <a:pt x="3167" y="1945"/>
                        </a:lnTo>
                        <a:lnTo>
                          <a:pt x="3182" y="1982"/>
                        </a:lnTo>
                        <a:lnTo>
                          <a:pt x="3188" y="2003"/>
                        </a:lnTo>
                        <a:lnTo>
                          <a:pt x="3192" y="2023"/>
                        </a:lnTo>
                        <a:lnTo>
                          <a:pt x="3196" y="2044"/>
                        </a:lnTo>
                        <a:lnTo>
                          <a:pt x="3200" y="2066"/>
                        </a:lnTo>
                        <a:lnTo>
                          <a:pt x="3202" y="2087"/>
                        </a:lnTo>
                        <a:lnTo>
                          <a:pt x="3207" y="2108"/>
                        </a:lnTo>
                        <a:lnTo>
                          <a:pt x="3211" y="2128"/>
                        </a:lnTo>
                        <a:lnTo>
                          <a:pt x="3215" y="2149"/>
                        </a:lnTo>
                        <a:lnTo>
                          <a:pt x="3221" y="2142"/>
                        </a:lnTo>
                        <a:lnTo>
                          <a:pt x="3227" y="2138"/>
                        </a:lnTo>
                        <a:lnTo>
                          <a:pt x="3229" y="2134"/>
                        </a:lnTo>
                        <a:lnTo>
                          <a:pt x="3233" y="2130"/>
                        </a:lnTo>
                        <a:lnTo>
                          <a:pt x="3235" y="2130"/>
                        </a:lnTo>
                        <a:lnTo>
                          <a:pt x="3241" y="2130"/>
                        </a:lnTo>
                        <a:lnTo>
                          <a:pt x="3248" y="2130"/>
                        </a:lnTo>
                        <a:lnTo>
                          <a:pt x="3258" y="2134"/>
                        </a:lnTo>
                        <a:lnTo>
                          <a:pt x="3266" y="2132"/>
                        </a:lnTo>
                        <a:lnTo>
                          <a:pt x="3274" y="2130"/>
                        </a:lnTo>
                        <a:lnTo>
                          <a:pt x="3278" y="2126"/>
                        </a:lnTo>
                        <a:lnTo>
                          <a:pt x="3280" y="2122"/>
                        </a:lnTo>
                        <a:lnTo>
                          <a:pt x="3280" y="2110"/>
                        </a:lnTo>
                        <a:lnTo>
                          <a:pt x="3276" y="2093"/>
                        </a:lnTo>
                        <a:lnTo>
                          <a:pt x="3270" y="2077"/>
                        </a:lnTo>
                        <a:lnTo>
                          <a:pt x="3266" y="2056"/>
                        </a:lnTo>
                        <a:lnTo>
                          <a:pt x="3264" y="2044"/>
                        </a:lnTo>
                        <a:lnTo>
                          <a:pt x="3264" y="2032"/>
                        </a:lnTo>
                        <a:lnTo>
                          <a:pt x="3266" y="2021"/>
                        </a:lnTo>
                        <a:lnTo>
                          <a:pt x="3268" y="2007"/>
                        </a:lnTo>
                        <a:lnTo>
                          <a:pt x="3278" y="2011"/>
                        </a:lnTo>
                        <a:lnTo>
                          <a:pt x="3287" y="2011"/>
                        </a:lnTo>
                        <a:lnTo>
                          <a:pt x="3295" y="2007"/>
                        </a:lnTo>
                        <a:lnTo>
                          <a:pt x="3301" y="2003"/>
                        </a:lnTo>
                        <a:lnTo>
                          <a:pt x="3305" y="1997"/>
                        </a:lnTo>
                        <a:lnTo>
                          <a:pt x="3307" y="1988"/>
                        </a:lnTo>
                        <a:lnTo>
                          <a:pt x="3309" y="1980"/>
                        </a:lnTo>
                        <a:lnTo>
                          <a:pt x="3309" y="1970"/>
                        </a:lnTo>
                        <a:lnTo>
                          <a:pt x="3309" y="1947"/>
                        </a:lnTo>
                        <a:lnTo>
                          <a:pt x="3307" y="1927"/>
                        </a:lnTo>
                        <a:lnTo>
                          <a:pt x="3305" y="1904"/>
                        </a:lnTo>
                        <a:lnTo>
                          <a:pt x="3303" y="1888"/>
                        </a:lnTo>
                        <a:lnTo>
                          <a:pt x="3311" y="1880"/>
                        </a:lnTo>
                        <a:lnTo>
                          <a:pt x="3317" y="1873"/>
                        </a:lnTo>
                        <a:lnTo>
                          <a:pt x="3326" y="1869"/>
                        </a:lnTo>
                        <a:lnTo>
                          <a:pt x="3334" y="1867"/>
                        </a:lnTo>
                        <a:lnTo>
                          <a:pt x="3348" y="1863"/>
                        </a:lnTo>
                        <a:lnTo>
                          <a:pt x="3363" y="1863"/>
                        </a:lnTo>
                        <a:lnTo>
                          <a:pt x="3377" y="1863"/>
                        </a:lnTo>
                        <a:lnTo>
                          <a:pt x="3391" y="1863"/>
                        </a:lnTo>
                        <a:lnTo>
                          <a:pt x="3398" y="1863"/>
                        </a:lnTo>
                        <a:lnTo>
                          <a:pt x="3404" y="1859"/>
                        </a:lnTo>
                        <a:lnTo>
                          <a:pt x="3408" y="1857"/>
                        </a:lnTo>
                        <a:lnTo>
                          <a:pt x="3414" y="1853"/>
                        </a:lnTo>
                        <a:lnTo>
                          <a:pt x="3418" y="1830"/>
                        </a:lnTo>
                        <a:lnTo>
                          <a:pt x="3424" y="1808"/>
                        </a:lnTo>
                        <a:lnTo>
                          <a:pt x="3432" y="1789"/>
                        </a:lnTo>
                        <a:lnTo>
                          <a:pt x="3441" y="1769"/>
                        </a:lnTo>
                        <a:lnTo>
                          <a:pt x="3451" y="1748"/>
                        </a:lnTo>
                        <a:lnTo>
                          <a:pt x="3459" y="1730"/>
                        </a:lnTo>
                        <a:lnTo>
                          <a:pt x="3467" y="1709"/>
                        </a:lnTo>
                        <a:lnTo>
                          <a:pt x="3474" y="1689"/>
                        </a:lnTo>
                        <a:lnTo>
                          <a:pt x="3471" y="1674"/>
                        </a:lnTo>
                        <a:lnTo>
                          <a:pt x="3471" y="1664"/>
                        </a:lnTo>
                        <a:lnTo>
                          <a:pt x="3476" y="1654"/>
                        </a:lnTo>
                        <a:lnTo>
                          <a:pt x="3480" y="1647"/>
                        </a:lnTo>
                        <a:lnTo>
                          <a:pt x="3488" y="1639"/>
                        </a:lnTo>
                        <a:lnTo>
                          <a:pt x="3496" y="1633"/>
                        </a:lnTo>
                        <a:lnTo>
                          <a:pt x="3506" y="1627"/>
                        </a:lnTo>
                        <a:lnTo>
                          <a:pt x="3517" y="1619"/>
                        </a:lnTo>
                        <a:lnTo>
                          <a:pt x="3525" y="1608"/>
                        </a:lnTo>
                        <a:lnTo>
                          <a:pt x="3529" y="1596"/>
                        </a:lnTo>
                        <a:lnTo>
                          <a:pt x="3529" y="1586"/>
                        </a:lnTo>
                        <a:lnTo>
                          <a:pt x="3529" y="1576"/>
                        </a:lnTo>
                        <a:lnTo>
                          <a:pt x="3529" y="1563"/>
                        </a:lnTo>
                        <a:lnTo>
                          <a:pt x="3527" y="1551"/>
                        </a:lnTo>
                        <a:lnTo>
                          <a:pt x="3525" y="1539"/>
                        </a:lnTo>
                        <a:lnTo>
                          <a:pt x="3523" y="1524"/>
                        </a:lnTo>
                        <a:lnTo>
                          <a:pt x="3529" y="1508"/>
                        </a:lnTo>
                        <a:lnTo>
                          <a:pt x="3535" y="1493"/>
                        </a:lnTo>
                        <a:lnTo>
                          <a:pt x="3543" y="1481"/>
                        </a:lnTo>
                        <a:lnTo>
                          <a:pt x="3550" y="1471"/>
                        </a:lnTo>
                        <a:lnTo>
                          <a:pt x="3568" y="1456"/>
                        </a:lnTo>
                        <a:lnTo>
                          <a:pt x="3584" y="1446"/>
                        </a:lnTo>
                        <a:lnTo>
                          <a:pt x="3603" y="1436"/>
                        </a:lnTo>
                        <a:lnTo>
                          <a:pt x="3617" y="1424"/>
                        </a:lnTo>
                        <a:lnTo>
                          <a:pt x="3626" y="1417"/>
                        </a:lnTo>
                        <a:lnTo>
                          <a:pt x="3632" y="1407"/>
                        </a:lnTo>
                        <a:lnTo>
                          <a:pt x="3638" y="1397"/>
                        </a:lnTo>
                        <a:lnTo>
                          <a:pt x="3642" y="1385"/>
                        </a:lnTo>
                        <a:lnTo>
                          <a:pt x="3650" y="1382"/>
                        </a:lnTo>
                        <a:lnTo>
                          <a:pt x="3658" y="1380"/>
                        </a:lnTo>
                        <a:lnTo>
                          <a:pt x="3665" y="1378"/>
                        </a:lnTo>
                        <a:lnTo>
                          <a:pt x="3673" y="1376"/>
                        </a:lnTo>
                        <a:lnTo>
                          <a:pt x="3681" y="1374"/>
                        </a:lnTo>
                        <a:lnTo>
                          <a:pt x="3689" y="1372"/>
                        </a:lnTo>
                        <a:lnTo>
                          <a:pt x="3699" y="1368"/>
                        </a:lnTo>
                        <a:lnTo>
                          <a:pt x="3712" y="1362"/>
                        </a:lnTo>
                        <a:lnTo>
                          <a:pt x="3751" y="1372"/>
                        </a:lnTo>
                        <a:lnTo>
                          <a:pt x="3761" y="1360"/>
                        </a:lnTo>
                        <a:lnTo>
                          <a:pt x="3759" y="1352"/>
                        </a:lnTo>
                        <a:lnTo>
                          <a:pt x="3759" y="1343"/>
                        </a:lnTo>
                        <a:lnTo>
                          <a:pt x="3757" y="1337"/>
                        </a:lnTo>
                        <a:lnTo>
                          <a:pt x="3755" y="1329"/>
                        </a:lnTo>
                        <a:lnTo>
                          <a:pt x="3753" y="1323"/>
                        </a:lnTo>
                        <a:lnTo>
                          <a:pt x="3753" y="1313"/>
                        </a:lnTo>
                        <a:lnTo>
                          <a:pt x="3755" y="1304"/>
                        </a:lnTo>
                        <a:lnTo>
                          <a:pt x="3761" y="1294"/>
                        </a:lnTo>
                        <a:lnTo>
                          <a:pt x="3773" y="1284"/>
                        </a:lnTo>
                        <a:lnTo>
                          <a:pt x="3784" y="1276"/>
                        </a:lnTo>
                        <a:lnTo>
                          <a:pt x="3792" y="1267"/>
                        </a:lnTo>
                        <a:lnTo>
                          <a:pt x="3796" y="1257"/>
                        </a:lnTo>
                        <a:lnTo>
                          <a:pt x="3798" y="1249"/>
                        </a:lnTo>
                        <a:lnTo>
                          <a:pt x="3796" y="1237"/>
                        </a:lnTo>
                        <a:lnTo>
                          <a:pt x="3792" y="1222"/>
                        </a:lnTo>
                        <a:lnTo>
                          <a:pt x="3786" y="1208"/>
                        </a:lnTo>
                        <a:lnTo>
                          <a:pt x="3761" y="1198"/>
                        </a:lnTo>
                        <a:lnTo>
                          <a:pt x="3728" y="1200"/>
                        </a:lnTo>
                        <a:lnTo>
                          <a:pt x="3704" y="1189"/>
                        </a:lnTo>
                        <a:lnTo>
                          <a:pt x="3662" y="1193"/>
                        </a:lnTo>
                        <a:lnTo>
                          <a:pt x="3665" y="1183"/>
                        </a:lnTo>
                        <a:lnTo>
                          <a:pt x="3667" y="1175"/>
                        </a:lnTo>
                        <a:lnTo>
                          <a:pt x="3667" y="1167"/>
                        </a:lnTo>
                        <a:lnTo>
                          <a:pt x="3667" y="1159"/>
                        </a:lnTo>
                        <a:lnTo>
                          <a:pt x="3667" y="1150"/>
                        </a:lnTo>
                        <a:lnTo>
                          <a:pt x="3669" y="1142"/>
                        </a:lnTo>
                        <a:lnTo>
                          <a:pt x="3669" y="1134"/>
                        </a:lnTo>
                        <a:lnTo>
                          <a:pt x="3669" y="1124"/>
                        </a:lnTo>
                        <a:lnTo>
                          <a:pt x="3654" y="1124"/>
                        </a:lnTo>
                        <a:lnTo>
                          <a:pt x="3646" y="1122"/>
                        </a:lnTo>
                        <a:lnTo>
                          <a:pt x="3640" y="1120"/>
                        </a:lnTo>
                        <a:lnTo>
                          <a:pt x="3638" y="1115"/>
                        </a:lnTo>
                        <a:lnTo>
                          <a:pt x="3638" y="1113"/>
                        </a:lnTo>
                        <a:lnTo>
                          <a:pt x="3636" y="1111"/>
                        </a:lnTo>
                        <a:lnTo>
                          <a:pt x="3636" y="1109"/>
                        </a:lnTo>
                        <a:lnTo>
                          <a:pt x="3636" y="1107"/>
                        </a:lnTo>
                        <a:lnTo>
                          <a:pt x="3638" y="1076"/>
                        </a:lnTo>
                        <a:lnTo>
                          <a:pt x="3630" y="1070"/>
                        </a:lnTo>
                        <a:lnTo>
                          <a:pt x="3623" y="1064"/>
                        </a:lnTo>
                        <a:lnTo>
                          <a:pt x="3619" y="1060"/>
                        </a:lnTo>
                        <a:lnTo>
                          <a:pt x="3613" y="1056"/>
                        </a:lnTo>
                        <a:lnTo>
                          <a:pt x="3609" y="1054"/>
                        </a:lnTo>
                        <a:lnTo>
                          <a:pt x="3601" y="1054"/>
                        </a:lnTo>
                        <a:lnTo>
                          <a:pt x="3593" y="1056"/>
                        </a:lnTo>
                        <a:lnTo>
                          <a:pt x="3582" y="1060"/>
                        </a:lnTo>
                        <a:lnTo>
                          <a:pt x="3574" y="1064"/>
                        </a:lnTo>
                        <a:lnTo>
                          <a:pt x="3568" y="1068"/>
                        </a:lnTo>
                        <a:lnTo>
                          <a:pt x="3562" y="1072"/>
                        </a:lnTo>
                        <a:lnTo>
                          <a:pt x="3556" y="1076"/>
                        </a:lnTo>
                        <a:lnTo>
                          <a:pt x="3550" y="1081"/>
                        </a:lnTo>
                        <a:lnTo>
                          <a:pt x="3541" y="1085"/>
                        </a:lnTo>
                        <a:lnTo>
                          <a:pt x="3531" y="1089"/>
                        </a:lnTo>
                        <a:lnTo>
                          <a:pt x="3517" y="1093"/>
                        </a:lnTo>
                        <a:lnTo>
                          <a:pt x="3502" y="1095"/>
                        </a:lnTo>
                        <a:lnTo>
                          <a:pt x="3488" y="1097"/>
                        </a:lnTo>
                        <a:lnTo>
                          <a:pt x="3478" y="1097"/>
                        </a:lnTo>
                        <a:lnTo>
                          <a:pt x="3465" y="1097"/>
                        </a:lnTo>
                        <a:lnTo>
                          <a:pt x="3455" y="1095"/>
                        </a:lnTo>
                        <a:lnTo>
                          <a:pt x="3447" y="1093"/>
                        </a:lnTo>
                        <a:lnTo>
                          <a:pt x="3437" y="1089"/>
                        </a:lnTo>
                        <a:lnTo>
                          <a:pt x="3426" y="1085"/>
                        </a:lnTo>
                        <a:lnTo>
                          <a:pt x="3416" y="1091"/>
                        </a:lnTo>
                        <a:lnTo>
                          <a:pt x="3406" y="1095"/>
                        </a:lnTo>
                        <a:lnTo>
                          <a:pt x="3398" y="1101"/>
                        </a:lnTo>
                        <a:lnTo>
                          <a:pt x="3391" y="1105"/>
                        </a:lnTo>
                        <a:lnTo>
                          <a:pt x="3385" y="1111"/>
                        </a:lnTo>
                        <a:lnTo>
                          <a:pt x="3381" y="1120"/>
                        </a:lnTo>
                        <a:lnTo>
                          <a:pt x="3375" y="1128"/>
                        </a:lnTo>
                        <a:lnTo>
                          <a:pt x="3371" y="1138"/>
                        </a:lnTo>
                        <a:lnTo>
                          <a:pt x="3352" y="1157"/>
                        </a:lnTo>
                        <a:lnTo>
                          <a:pt x="3336" y="1167"/>
                        </a:lnTo>
                        <a:lnTo>
                          <a:pt x="3324" y="1175"/>
                        </a:lnTo>
                        <a:lnTo>
                          <a:pt x="3311" y="1181"/>
                        </a:lnTo>
                        <a:lnTo>
                          <a:pt x="3299" y="1189"/>
                        </a:lnTo>
                        <a:lnTo>
                          <a:pt x="3285" y="1198"/>
                        </a:lnTo>
                        <a:lnTo>
                          <a:pt x="3268" y="1212"/>
                        </a:lnTo>
                        <a:lnTo>
                          <a:pt x="3248" y="1235"/>
                        </a:lnTo>
                        <a:lnTo>
                          <a:pt x="3243" y="1239"/>
                        </a:lnTo>
                        <a:lnTo>
                          <a:pt x="3239" y="1245"/>
                        </a:lnTo>
                        <a:lnTo>
                          <a:pt x="3235" y="1247"/>
                        </a:lnTo>
                        <a:lnTo>
                          <a:pt x="3229" y="1251"/>
                        </a:lnTo>
                        <a:lnTo>
                          <a:pt x="3223" y="1255"/>
                        </a:lnTo>
                        <a:lnTo>
                          <a:pt x="3219" y="1257"/>
                        </a:lnTo>
                        <a:lnTo>
                          <a:pt x="3213" y="1259"/>
                        </a:lnTo>
                        <a:lnTo>
                          <a:pt x="3207" y="1261"/>
                        </a:lnTo>
                        <a:lnTo>
                          <a:pt x="3192" y="1272"/>
                        </a:lnTo>
                        <a:lnTo>
                          <a:pt x="3176" y="1280"/>
                        </a:lnTo>
                        <a:lnTo>
                          <a:pt x="3159" y="1286"/>
                        </a:lnTo>
                        <a:lnTo>
                          <a:pt x="3141" y="1292"/>
                        </a:lnTo>
                        <a:lnTo>
                          <a:pt x="3124" y="1298"/>
                        </a:lnTo>
                        <a:lnTo>
                          <a:pt x="3106" y="1304"/>
                        </a:lnTo>
                        <a:lnTo>
                          <a:pt x="3089" y="1309"/>
                        </a:lnTo>
                        <a:lnTo>
                          <a:pt x="3073" y="1315"/>
                        </a:lnTo>
                        <a:lnTo>
                          <a:pt x="3075" y="1319"/>
                        </a:lnTo>
                        <a:lnTo>
                          <a:pt x="3075" y="1325"/>
                        </a:lnTo>
                        <a:lnTo>
                          <a:pt x="3073" y="1329"/>
                        </a:lnTo>
                        <a:lnTo>
                          <a:pt x="3073" y="1333"/>
                        </a:lnTo>
                        <a:lnTo>
                          <a:pt x="3071" y="1337"/>
                        </a:lnTo>
                        <a:lnTo>
                          <a:pt x="3071" y="1343"/>
                        </a:lnTo>
                        <a:lnTo>
                          <a:pt x="3073" y="1348"/>
                        </a:lnTo>
                        <a:lnTo>
                          <a:pt x="3079" y="1356"/>
                        </a:lnTo>
                        <a:lnTo>
                          <a:pt x="3091" y="1358"/>
                        </a:lnTo>
                        <a:lnTo>
                          <a:pt x="3104" y="1362"/>
                        </a:lnTo>
                        <a:lnTo>
                          <a:pt x="3114" y="1366"/>
                        </a:lnTo>
                        <a:lnTo>
                          <a:pt x="3122" y="1370"/>
                        </a:lnTo>
                        <a:lnTo>
                          <a:pt x="3128" y="1378"/>
                        </a:lnTo>
                        <a:lnTo>
                          <a:pt x="3133" y="1387"/>
                        </a:lnTo>
                        <a:lnTo>
                          <a:pt x="3131" y="1397"/>
                        </a:lnTo>
                        <a:lnTo>
                          <a:pt x="3128" y="1413"/>
                        </a:lnTo>
                        <a:lnTo>
                          <a:pt x="3128" y="1417"/>
                        </a:lnTo>
                        <a:lnTo>
                          <a:pt x="3131" y="1421"/>
                        </a:lnTo>
                        <a:lnTo>
                          <a:pt x="3128" y="1424"/>
                        </a:lnTo>
                        <a:lnTo>
                          <a:pt x="3128" y="1426"/>
                        </a:lnTo>
                        <a:lnTo>
                          <a:pt x="3126" y="1430"/>
                        </a:lnTo>
                        <a:lnTo>
                          <a:pt x="3124" y="1432"/>
                        </a:lnTo>
                        <a:lnTo>
                          <a:pt x="3120" y="1434"/>
                        </a:lnTo>
                        <a:lnTo>
                          <a:pt x="3116" y="1436"/>
                        </a:lnTo>
                        <a:lnTo>
                          <a:pt x="3112" y="1438"/>
                        </a:lnTo>
                        <a:lnTo>
                          <a:pt x="3106" y="1440"/>
                        </a:lnTo>
                        <a:lnTo>
                          <a:pt x="3100" y="1442"/>
                        </a:lnTo>
                        <a:lnTo>
                          <a:pt x="3091" y="1444"/>
                        </a:lnTo>
                        <a:lnTo>
                          <a:pt x="3083" y="1446"/>
                        </a:lnTo>
                        <a:lnTo>
                          <a:pt x="3075" y="1448"/>
                        </a:lnTo>
                        <a:lnTo>
                          <a:pt x="3069" y="1448"/>
                        </a:lnTo>
                        <a:lnTo>
                          <a:pt x="3063" y="1450"/>
                        </a:lnTo>
                        <a:lnTo>
                          <a:pt x="3050" y="1448"/>
                        </a:lnTo>
                        <a:lnTo>
                          <a:pt x="3038" y="1450"/>
                        </a:lnTo>
                        <a:lnTo>
                          <a:pt x="3024" y="1454"/>
                        </a:lnTo>
                        <a:lnTo>
                          <a:pt x="3009" y="1456"/>
                        </a:lnTo>
                        <a:lnTo>
                          <a:pt x="2995" y="1461"/>
                        </a:lnTo>
                        <a:lnTo>
                          <a:pt x="2979" y="1465"/>
                        </a:lnTo>
                        <a:lnTo>
                          <a:pt x="2962" y="1467"/>
                        </a:lnTo>
                        <a:lnTo>
                          <a:pt x="2944" y="1467"/>
                        </a:lnTo>
                        <a:lnTo>
                          <a:pt x="2937" y="1463"/>
                        </a:lnTo>
                        <a:lnTo>
                          <a:pt x="2929" y="1461"/>
                        </a:lnTo>
                        <a:lnTo>
                          <a:pt x="2921" y="1461"/>
                        </a:lnTo>
                        <a:lnTo>
                          <a:pt x="2913" y="1461"/>
                        </a:lnTo>
                        <a:lnTo>
                          <a:pt x="2898" y="1463"/>
                        </a:lnTo>
                        <a:lnTo>
                          <a:pt x="2882" y="1467"/>
                        </a:lnTo>
                        <a:lnTo>
                          <a:pt x="2868" y="1473"/>
                        </a:lnTo>
                        <a:lnTo>
                          <a:pt x="2851" y="1477"/>
                        </a:lnTo>
                        <a:lnTo>
                          <a:pt x="2837" y="1479"/>
                        </a:lnTo>
                        <a:lnTo>
                          <a:pt x="2820" y="1477"/>
                        </a:lnTo>
                        <a:lnTo>
                          <a:pt x="2810" y="1479"/>
                        </a:lnTo>
                        <a:lnTo>
                          <a:pt x="2798" y="1479"/>
                        </a:lnTo>
                        <a:lnTo>
                          <a:pt x="2783" y="1477"/>
                        </a:lnTo>
                        <a:lnTo>
                          <a:pt x="2769" y="1475"/>
                        </a:lnTo>
                        <a:lnTo>
                          <a:pt x="2755" y="1473"/>
                        </a:lnTo>
                        <a:lnTo>
                          <a:pt x="2742" y="1469"/>
                        </a:lnTo>
                        <a:lnTo>
                          <a:pt x="2730" y="1465"/>
                        </a:lnTo>
                        <a:lnTo>
                          <a:pt x="2722" y="1458"/>
                        </a:lnTo>
                        <a:lnTo>
                          <a:pt x="2716" y="1458"/>
                        </a:lnTo>
                        <a:lnTo>
                          <a:pt x="2711" y="1458"/>
                        </a:lnTo>
                        <a:lnTo>
                          <a:pt x="2709" y="1458"/>
                        </a:lnTo>
                        <a:lnTo>
                          <a:pt x="2707" y="1456"/>
                        </a:lnTo>
                        <a:lnTo>
                          <a:pt x="2707" y="1454"/>
                        </a:lnTo>
                        <a:lnTo>
                          <a:pt x="2707" y="1450"/>
                        </a:lnTo>
                        <a:lnTo>
                          <a:pt x="2707" y="1444"/>
                        </a:lnTo>
                        <a:lnTo>
                          <a:pt x="2707" y="1438"/>
                        </a:lnTo>
                        <a:lnTo>
                          <a:pt x="2705" y="1436"/>
                        </a:lnTo>
                        <a:lnTo>
                          <a:pt x="2703" y="1434"/>
                        </a:lnTo>
                        <a:lnTo>
                          <a:pt x="2701" y="1432"/>
                        </a:lnTo>
                        <a:lnTo>
                          <a:pt x="2697" y="1432"/>
                        </a:lnTo>
                        <a:lnTo>
                          <a:pt x="2695" y="1430"/>
                        </a:lnTo>
                        <a:lnTo>
                          <a:pt x="2695" y="1426"/>
                        </a:lnTo>
                        <a:lnTo>
                          <a:pt x="2695" y="1419"/>
                        </a:lnTo>
                        <a:lnTo>
                          <a:pt x="2697" y="1417"/>
                        </a:lnTo>
                        <a:lnTo>
                          <a:pt x="2701" y="1413"/>
                        </a:lnTo>
                        <a:lnTo>
                          <a:pt x="2705" y="1411"/>
                        </a:lnTo>
                        <a:lnTo>
                          <a:pt x="2707" y="1407"/>
                        </a:lnTo>
                        <a:lnTo>
                          <a:pt x="2711" y="1403"/>
                        </a:lnTo>
                        <a:lnTo>
                          <a:pt x="2714" y="1397"/>
                        </a:lnTo>
                        <a:lnTo>
                          <a:pt x="2716" y="1393"/>
                        </a:lnTo>
                        <a:lnTo>
                          <a:pt x="2716" y="1389"/>
                        </a:lnTo>
                        <a:lnTo>
                          <a:pt x="2705" y="1389"/>
                        </a:lnTo>
                        <a:lnTo>
                          <a:pt x="2697" y="1387"/>
                        </a:lnTo>
                        <a:lnTo>
                          <a:pt x="2693" y="1380"/>
                        </a:lnTo>
                        <a:lnTo>
                          <a:pt x="2691" y="1372"/>
                        </a:lnTo>
                        <a:lnTo>
                          <a:pt x="2691" y="1364"/>
                        </a:lnTo>
                        <a:lnTo>
                          <a:pt x="2691" y="1356"/>
                        </a:lnTo>
                        <a:lnTo>
                          <a:pt x="2695" y="1345"/>
                        </a:lnTo>
                        <a:lnTo>
                          <a:pt x="2697" y="1337"/>
                        </a:lnTo>
                        <a:lnTo>
                          <a:pt x="2699" y="1327"/>
                        </a:lnTo>
                        <a:lnTo>
                          <a:pt x="2699" y="1317"/>
                        </a:lnTo>
                        <a:lnTo>
                          <a:pt x="2699" y="1309"/>
                        </a:lnTo>
                        <a:lnTo>
                          <a:pt x="2699" y="1300"/>
                        </a:lnTo>
                        <a:lnTo>
                          <a:pt x="2695" y="1296"/>
                        </a:lnTo>
                        <a:lnTo>
                          <a:pt x="2693" y="1290"/>
                        </a:lnTo>
                        <a:lnTo>
                          <a:pt x="2689" y="1288"/>
                        </a:lnTo>
                        <a:lnTo>
                          <a:pt x="2685" y="1286"/>
                        </a:lnTo>
                        <a:lnTo>
                          <a:pt x="2675" y="1284"/>
                        </a:lnTo>
                        <a:lnTo>
                          <a:pt x="2664" y="1288"/>
                        </a:lnTo>
                        <a:lnTo>
                          <a:pt x="2654" y="1292"/>
                        </a:lnTo>
                        <a:lnTo>
                          <a:pt x="2644" y="1302"/>
                        </a:lnTo>
                        <a:lnTo>
                          <a:pt x="2636" y="1302"/>
                        </a:lnTo>
                        <a:lnTo>
                          <a:pt x="2627" y="1302"/>
                        </a:lnTo>
                        <a:lnTo>
                          <a:pt x="2621" y="1304"/>
                        </a:lnTo>
                        <a:lnTo>
                          <a:pt x="2615" y="1309"/>
                        </a:lnTo>
                        <a:lnTo>
                          <a:pt x="2607" y="1315"/>
                        </a:lnTo>
                        <a:lnTo>
                          <a:pt x="2601" y="1325"/>
                        </a:lnTo>
                        <a:lnTo>
                          <a:pt x="2596" y="1337"/>
                        </a:lnTo>
                        <a:lnTo>
                          <a:pt x="2592" y="1352"/>
                        </a:lnTo>
                        <a:lnTo>
                          <a:pt x="2592" y="1366"/>
                        </a:lnTo>
                        <a:lnTo>
                          <a:pt x="2590" y="1378"/>
                        </a:lnTo>
                        <a:lnTo>
                          <a:pt x="2592" y="1385"/>
                        </a:lnTo>
                        <a:lnTo>
                          <a:pt x="2592" y="1389"/>
                        </a:lnTo>
                        <a:lnTo>
                          <a:pt x="2592" y="1393"/>
                        </a:lnTo>
                        <a:lnTo>
                          <a:pt x="2592" y="1399"/>
                        </a:lnTo>
                        <a:lnTo>
                          <a:pt x="2592" y="1403"/>
                        </a:lnTo>
                        <a:lnTo>
                          <a:pt x="2592" y="1407"/>
                        </a:lnTo>
                        <a:lnTo>
                          <a:pt x="2590" y="1413"/>
                        </a:lnTo>
                        <a:lnTo>
                          <a:pt x="2590" y="1417"/>
                        </a:lnTo>
                        <a:lnTo>
                          <a:pt x="2590" y="1421"/>
                        </a:lnTo>
                        <a:lnTo>
                          <a:pt x="2590" y="1424"/>
                        </a:lnTo>
                        <a:lnTo>
                          <a:pt x="2588" y="1426"/>
                        </a:lnTo>
                        <a:lnTo>
                          <a:pt x="2586" y="1428"/>
                        </a:lnTo>
                        <a:lnTo>
                          <a:pt x="2584" y="1432"/>
                        </a:lnTo>
                        <a:lnTo>
                          <a:pt x="2584" y="1434"/>
                        </a:lnTo>
                        <a:lnTo>
                          <a:pt x="2582" y="1438"/>
                        </a:lnTo>
                        <a:lnTo>
                          <a:pt x="2582" y="1444"/>
                        </a:lnTo>
                        <a:lnTo>
                          <a:pt x="2590" y="1448"/>
                        </a:lnTo>
                        <a:lnTo>
                          <a:pt x="2599" y="1454"/>
                        </a:lnTo>
                        <a:lnTo>
                          <a:pt x="2605" y="1461"/>
                        </a:lnTo>
                        <a:lnTo>
                          <a:pt x="2609" y="1467"/>
                        </a:lnTo>
                        <a:lnTo>
                          <a:pt x="2611" y="1475"/>
                        </a:lnTo>
                        <a:lnTo>
                          <a:pt x="2613" y="1483"/>
                        </a:lnTo>
                        <a:lnTo>
                          <a:pt x="2611" y="1493"/>
                        </a:lnTo>
                        <a:lnTo>
                          <a:pt x="2607" y="1506"/>
                        </a:lnTo>
                        <a:lnTo>
                          <a:pt x="2605" y="1508"/>
                        </a:lnTo>
                        <a:lnTo>
                          <a:pt x="2603" y="1510"/>
                        </a:lnTo>
                        <a:lnTo>
                          <a:pt x="2601" y="1512"/>
                        </a:lnTo>
                        <a:lnTo>
                          <a:pt x="2599" y="1514"/>
                        </a:lnTo>
                        <a:lnTo>
                          <a:pt x="2599" y="1518"/>
                        </a:lnTo>
                        <a:lnTo>
                          <a:pt x="2599" y="1520"/>
                        </a:lnTo>
                        <a:lnTo>
                          <a:pt x="2596" y="1522"/>
                        </a:lnTo>
                        <a:lnTo>
                          <a:pt x="2596" y="1524"/>
                        </a:lnTo>
                        <a:lnTo>
                          <a:pt x="2588" y="1524"/>
                        </a:lnTo>
                        <a:lnTo>
                          <a:pt x="2580" y="1524"/>
                        </a:lnTo>
                        <a:lnTo>
                          <a:pt x="2572" y="1524"/>
                        </a:lnTo>
                        <a:lnTo>
                          <a:pt x="2564" y="1526"/>
                        </a:lnTo>
                        <a:lnTo>
                          <a:pt x="2555" y="1526"/>
                        </a:lnTo>
                        <a:lnTo>
                          <a:pt x="2547" y="1526"/>
                        </a:lnTo>
                        <a:lnTo>
                          <a:pt x="2539" y="1528"/>
                        </a:lnTo>
                        <a:lnTo>
                          <a:pt x="2529" y="1528"/>
                        </a:lnTo>
                        <a:lnTo>
                          <a:pt x="2523" y="1526"/>
                        </a:lnTo>
                        <a:lnTo>
                          <a:pt x="2518" y="1526"/>
                        </a:lnTo>
                        <a:lnTo>
                          <a:pt x="2512" y="1526"/>
                        </a:lnTo>
                        <a:lnTo>
                          <a:pt x="2506" y="1526"/>
                        </a:lnTo>
                        <a:lnTo>
                          <a:pt x="2502" y="1528"/>
                        </a:lnTo>
                        <a:lnTo>
                          <a:pt x="2498" y="1530"/>
                        </a:lnTo>
                        <a:lnTo>
                          <a:pt x="2494" y="1530"/>
                        </a:lnTo>
                        <a:lnTo>
                          <a:pt x="2490" y="1530"/>
                        </a:lnTo>
                        <a:lnTo>
                          <a:pt x="2481" y="1528"/>
                        </a:lnTo>
                        <a:lnTo>
                          <a:pt x="2475" y="1524"/>
                        </a:lnTo>
                        <a:lnTo>
                          <a:pt x="2467" y="1522"/>
                        </a:lnTo>
                        <a:lnTo>
                          <a:pt x="2461" y="1520"/>
                        </a:lnTo>
                        <a:lnTo>
                          <a:pt x="2453" y="1518"/>
                        </a:lnTo>
                        <a:lnTo>
                          <a:pt x="2444" y="1518"/>
                        </a:lnTo>
                        <a:lnTo>
                          <a:pt x="2436" y="1518"/>
                        </a:lnTo>
                        <a:lnTo>
                          <a:pt x="2428" y="1518"/>
                        </a:lnTo>
                        <a:lnTo>
                          <a:pt x="2418" y="1516"/>
                        </a:lnTo>
                        <a:lnTo>
                          <a:pt x="2405" y="1514"/>
                        </a:lnTo>
                        <a:lnTo>
                          <a:pt x="2391" y="1512"/>
                        </a:lnTo>
                        <a:lnTo>
                          <a:pt x="2375" y="1508"/>
                        </a:lnTo>
                        <a:lnTo>
                          <a:pt x="2358" y="1506"/>
                        </a:lnTo>
                        <a:lnTo>
                          <a:pt x="2342" y="1504"/>
                        </a:lnTo>
                        <a:lnTo>
                          <a:pt x="2327" y="1502"/>
                        </a:lnTo>
                        <a:lnTo>
                          <a:pt x="2315" y="1500"/>
                        </a:lnTo>
                        <a:lnTo>
                          <a:pt x="2309" y="1493"/>
                        </a:lnTo>
                        <a:lnTo>
                          <a:pt x="2301" y="1487"/>
                        </a:lnTo>
                        <a:lnTo>
                          <a:pt x="2295" y="1483"/>
                        </a:lnTo>
                        <a:lnTo>
                          <a:pt x="2288" y="1481"/>
                        </a:lnTo>
                        <a:lnTo>
                          <a:pt x="2282" y="1481"/>
                        </a:lnTo>
                        <a:lnTo>
                          <a:pt x="2274" y="1481"/>
                        </a:lnTo>
                        <a:lnTo>
                          <a:pt x="2264" y="1481"/>
                        </a:lnTo>
                        <a:lnTo>
                          <a:pt x="2251" y="1481"/>
                        </a:lnTo>
                        <a:lnTo>
                          <a:pt x="2235" y="1479"/>
                        </a:lnTo>
                        <a:lnTo>
                          <a:pt x="2221" y="1477"/>
                        </a:lnTo>
                        <a:lnTo>
                          <a:pt x="2206" y="1473"/>
                        </a:lnTo>
                        <a:lnTo>
                          <a:pt x="2196" y="1469"/>
                        </a:lnTo>
                        <a:lnTo>
                          <a:pt x="2186" y="1463"/>
                        </a:lnTo>
                        <a:lnTo>
                          <a:pt x="2177" y="1456"/>
                        </a:lnTo>
                        <a:lnTo>
                          <a:pt x="2169" y="1448"/>
                        </a:lnTo>
                        <a:lnTo>
                          <a:pt x="2163" y="1442"/>
                        </a:lnTo>
                        <a:lnTo>
                          <a:pt x="2153" y="1428"/>
                        </a:lnTo>
                        <a:lnTo>
                          <a:pt x="2145" y="1415"/>
                        </a:lnTo>
                        <a:lnTo>
                          <a:pt x="2138" y="1409"/>
                        </a:lnTo>
                        <a:lnTo>
                          <a:pt x="2134" y="1405"/>
                        </a:lnTo>
                        <a:lnTo>
                          <a:pt x="2130" y="1403"/>
                        </a:lnTo>
                        <a:lnTo>
                          <a:pt x="2124" y="1401"/>
                        </a:lnTo>
                        <a:lnTo>
                          <a:pt x="2118" y="1399"/>
                        </a:lnTo>
                        <a:lnTo>
                          <a:pt x="2110" y="1399"/>
                        </a:lnTo>
                        <a:lnTo>
                          <a:pt x="2101" y="1397"/>
                        </a:lnTo>
                        <a:lnTo>
                          <a:pt x="2093" y="1395"/>
                        </a:lnTo>
                        <a:lnTo>
                          <a:pt x="2085" y="1395"/>
                        </a:lnTo>
                        <a:lnTo>
                          <a:pt x="2077" y="1395"/>
                        </a:lnTo>
                        <a:lnTo>
                          <a:pt x="2071" y="1395"/>
                        </a:lnTo>
                        <a:lnTo>
                          <a:pt x="2067" y="1399"/>
                        </a:lnTo>
                        <a:lnTo>
                          <a:pt x="2058" y="1397"/>
                        </a:lnTo>
                        <a:lnTo>
                          <a:pt x="2050" y="1397"/>
                        </a:lnTo>
                        <a:lnTo>
                          <a:pt x="2042" y="1393"/>
                        </a:lnTo>
                        <a:lnTo>
                          <a:pt x="2034" y="1391"/>
                        </a:lnTo>
                        <a:lnTo>
                          <a:pt x="2025" y="1389"/>
                        </a:lnTo>
                        <a:lnTo>
                          <a:pt x="2017" y="1389"/>
                        </a:lnTo>
                        <a:lnTo>
                          <a:pt x="2009" y="1387"/>
                        </a:lnTo>
                        <a:lnTo>
                          <a:pt x="2003" y="1389"/>
                        </a:lnTo>
                        <a:lnTo>
                          <a:pt x="1997" y="1393"/>
                        </a:lnTo>
                        <a:lnTo>
                          <a:pt x="1989" y="1397"/>
                        </a:lnTo>
                        <a:lnTo>
                          <a:pt x="1980" y="1399"/>
                        </a:lnTo>
                        <a:lnTo>
                          <a:pt x="1972" y="1399"/>
                        </a:lnTo>
                        <a:lnTo>
                          <a:pt x="1964" y="1397"/>
                        </a:lnTo>
                        <a:lnTo>
                          <a:pt x="1954" y="1395"/>
                        </a:lnTo>
                        <a:lnTo>
                          <a:pt x="1943" y="1393"/>
                        </a:lnTo>
                        <a:lnTo>
                          <a:pt x="1931" y="1389"/>
                        </a:lnTo>
                        <a:lnTo>
                          <a:pt x="1925" y="1382"/>
                        </a:lnTo>
                        <a:lnTo>
                          <a:pt x="1917" y="1376"/>
                        </a:lnTo>
                        <a:lnTo>
                          <a:pt x="1910" y="1370"/>
                        </a:lnTo>
                        <a:lnTo>
                          <a:pt x="1904" y="1364"/>
                        </a:lnTo>
                        <a:lnTo>
                          <a:pt x="1898" y="1358"/>
                        </a:lnTo>
                        <a:lnTo>
                          <a:pt x="1890" y="1354"/>
                        </a:lnTo>
                        <a:lnTo>
                          <a:pt x="1880" y="1350"/>
                        </a:lnTo>
                        <a:lnTo>
                          <a:pt x="1867" y="1350"/>
                        </a:lnTo>
                        <a:lnTo>
                          <a:pt x="1855" y="1337"/>
                        </a:lnTo>
                        <a:lnTo>
                          <a:pt x="1843" y="1329"/>
                        </a:lnTo>
                        <a:lnTo>
                          <a:pt x="1828" y="1323"/>
                        </a:lnTo>
                        <a:lnTo>
                          <a:pt x="1816" y="1319"/>
                        </a:lnTo>
                        <a:lnTo>
                          <a:pt x="1802" y="1315"/>
                        </a:lnTo>
                        <a:lnTo>
                          <a:pt x="1789" y="1311"/>
                        </a:lnTo>
                        <a:lnTo>
                          <a:pt x="1775" y="1304"/>
                        </a:lnTo>
                        <a:lnTo>
                          <a:pt x="1763" y="1296"/>
                        </a:lnTo>
                        <a:lnTo>
                          <a:pt x="1754" y="1284"/>
                        </a:lnTo>
                        <a:lnTo>
                          <a:pt x="1744" y="1272"/>
                        </a:lnTo>
                        <a:lnTo>
                          <a:pt x="1734" y="1263"/>
                        </a:lnTo>
                        <a:lnTo>
                          <a:pt x="1726" y="1257"/>
                        </a:lnTo>
                        <a:lnTo>
                          <a:pt x="1715" y="1251"/>
                        </a:lnTo>
                        <a:lnTo>
                          <a:pt x="1705" y="1245"/>
                        </a:lnTo>
                        <a:lnTo>
                          <a:pt x="1697" y="1237"/>
                        </a:lnTo>
                        <a:lnTo>
                          <a:pt x="1687" y="1228"/>
                        </a:lnTo>
                        <a:lnTo>
                          <a:pt x="1682" y="1226"/>
                        </a:lnTo>
                        <a:lnTo>
                          <a:pt x="1676" y="1224"/>
                        </a:lnTo>
                        <a:lnTo>
                          <a:pt x="1672" y="1222"/>
                        </a:lnTo>
                        <a:lnTo>
                          <a:pt x="1668" y="1220"/>
                        </a:lnTo>
                        <a:lnTo>
                          <a:pt x="1664" y="1216"/>
                        </a:lnTo>
                        <a:lnTo>
                          <a:pt x="1660" y="1214"/>
                        </a:lnTo>
                        <a:lnTo>
                          <a:pt x="1656" y="1212"/>
                        </a:lnTo>
                        <a:lnTo>
                          <a:pt x="1650" y="1212"/>
                        </a:lnTo>
                        <a:lnTo>
                          <a:pt x="1648" y="1220"/>
                        </a:lnTo>
                        <a:lnTo>
                          <a:pt x="1637" y="1220"/>
                        </a:lnTo>
                        <a:lnTo>
                          <a:pt x="1629" y="1216"/>
                        </a:lnTo>
                        <a:lnTo>
                          <a:pt x="1625" y="1210"/>
                        </a:lnTo>
                        <a:lnTo>
                          <a:pt x="1621" y="1204"/>
                        </a:lnTo>
                        <a:lnTo>
                          <a:pt x="1617" y="1198"/>
                        </a:lnTo>
                        <a:lnTo>
                          <a:pt x="1611" y="1191"/>
                        </a:lnTo>
                        <a:lnTo>
                          <a:pt x="1600" y="1185"/>
                        </a:lnTo>
                        <a:lnTo>
                          <a:pt x="1586" y="1183"/>
                        </a:lnTo>
                        <a:lnTo>
                          <a:pt x="1586" y="1177"/>
                        </a:lnTo>
                        <a:lnTo>
                          <a:pt x="1586" y="1169"/>
                        </a:lnTo>
                        <a:lnTo>
                          <a:pt x="1586" y="1163"/>
                        </a:lnTo>
                        <a:lnTo>
                          <a:pt x="1588" y="1157"/>
                        </a:lnTo>
                        <a:lnTo>
                          <a:pt x="1592" y="1150"/>
                        </a:lnTo>
                        <a:lnTo>
                          <a:pt x="1596" y="1146"/>
                        </a:lnTo>
                        <a:lnTo>
                          <a:pt x="1600" y="1142"/>
                        </a:lnTo>
                        <a:lnTo>
                          <a:pt x="1606" y="1140"/>
                        </a:lnTo>
                        <a:lnTo>
                          <a:pt x="1609" y="1134"/>
                        </a:lnTo>
                        <a:lnTo>
                          <a:pt x="1609" y="1130"/>
                        </a:lnTo>
                        <a:lnTo>
                          <a:pt x="1611" y="1128"/>
                        </a:lnTo>
                        <a:lnTo>
                          <a:pt x="1613" y="1124"/>
                        </a:lnTo>
                        <a:lnTo>
                          <a:pt x="1615" y="1120"/>
                        </a:lnTo>
                        <a:lnTo>
                          <a:pt x="1617" y="1115"/>
                        </a:lnTo>
                        <a:lnTo>
                          <a:pt x="1619" y="1111"/>
                        </a:lnTo>
                        <a:lnTo>
                          <a:pt x="1623" y="1109"/>
                        </a:lnTo>
                        <a:lnTo>
                          <a:pt x="1617" y="1103"/>
                        </a:lnTo>
                        <a:lnTo>
                          <a:pt x="1615" y="1097"/>
                        </a:lnTo>
                        <a:lnTo>
                          <a:pt x="1613" y="1093"/>
                        </a:lnTo>
                        <a:lnTo>
                          <a:pt x="1615" y="1087"/>
                        </a:lnTo>
                        <a:lnTo>
                          <a:pt x="1617" y="1081"/>
                        </a:lnTo>
                        <a:lnTo>
                          <a:pt x="1621" y="1074"/>
                        </a:lnTo>
                        <a:lnTo>
                          <a:pt x="1625" y="1068"/>
                        </a:lnTo>
                        <a:lnTo>
                          <a:pt x="1631" y="1064"/>
                        </a:lnTo>
                        <a:lnTo>
                          <a:pt x="1629" y="1058"/>
                        </a:lnTo>
                        <a:lnTo>
                          <a:pt x="1627" y="1052"/>
                        </a:lnTo>
                        <a:lnTo>
                          <a:pt x="1627" y="1046"/>
                        </a:lnTo>
                        <a:lnTo>
                          <a:pt x="1627" y="1039"/>
                        </a:lnTo>
                        <a:lnTo>
                          <a:pt x="1629" y="1035"/>
                        </a:lnTo>
                        <a:lnTo>
                          <a:pt x="1633" y="1031"/>
                        </a:lnTo>
                        <a:lnTo>
                          <a:pt x="1639" y="1029"/>
                        </a:lnTo>
                        <a:lnTo>
                          <a:pt x="1648" y="1029"/>
                        </a:lnTo>
                        <a:lnTo>
                          <a:pt x="1650" y="1027"/>
                        </a:lnTo>
                        <a:lnTo>
                          <a:pt x="1650" y="1025"/>
                        </a:lnTo>
                        <a:lnTo>
                          <a:pt x="1652" y="1025"/>
                        </a:lnTo>
                        <a:lnTo>
                          <a:pt x="1652" y="1023"/>
                        </a:lnTo>
                        <a:lnTo>
                          <a:pt x="1654" y="1021"/>
                        </a:lnTo>
                        <a:lnTo>
                          <a:pt x="1654" y="1019"/>
                        </a:lnTo>
                        <a:lnTo>
                          <a:pt x="1654" y="1017"/>
                        </a:lnTo>
                        <a:lnTo>
                          <a:pt x="1654" y="1015"/>
                        </a:lnTo>
                        <a:lnTo>
                          <a:pt x="1658" y="1011"/>
                        </a:lnTo>
                        <a:lnTo>
                          <a:pt x="1662" y="1007"/>
                        </a:lnTo>
                        <a:lnTo>
                          <a:pt x="1666" y="1005"/>
                        </a:lnTo>
                        <a:lnTo>
                          <a:pt x="1670" y="1000"/>
                        </a:lnTo>
                        <a:lnTo>
                          <a:pt x="1674" y="998"/>
                        </a:lnTo>
                        <a:lnTo>
                          <a:pt x="1678" y="992"/>
                        </a:lnTo>
                        <a:lnTo>
                          <a:pt x="1682" y="986"/>
                        </a:lnTo>
                        <a:lnTo>
                          <a:pt x="1687" y="976"/>
                        </a:lnTo>
                        <a:lnTo>
                          <a:pt x="1697" y="978"/>
                        </a:lnTo>
                        <a:lnTo>
                          <a:pt x="1705" y="976"/>
                        </a:lnTo>
                        <a:lnTo>
                          <a:pt x="1709" y="976"/>
                        </a:lnTo>
                        <a:lnTo>
                          <a:pt x="1711" y="974"/>
                        </a:lnTo>
                        <a:lnTo>
                          <a:pt x="1711" y="972"/>
                        </a:lnTo>
                        <a:lnTo>
                          <a:pt x="1707" y="970"/>
                        </a:lnTo>
                        <a:lnTo>
                          <a:pt x="1703" y="968"/>
                        </a:lnTo>
                        <a:lnTo>
                          <a:pt x="1697" y="965"/>
                        </a:lnTo>
                        <a:lnTo>
                          <a:pt x="1682" y="963"/>
                        </a:lnTo>
                        <a:lnTo>
                          <a:pt x="1674" y="959"/>
                        </a:lnTo>
                        <a:lnTo>
                          <a:pt x="1668" y="955"/>
                        </a:lnTo>
                        <a:lnTo>
                          <a:pt x="1664" y="949"/>
                        </a:lnTo>
                        <a:lnTo>
                          <a:pt x="1662" y="945"/>
                        </a:lnTo>
                        <a:lnTo>
                          <a:pt x="1658" y="941"/>
                        </a:lnTo>
                        <a:lnTo>
                          <a:pt x="1654" y="939"/>
                        </a:lnTo>
                        <a:lnTo>
                          <a:pt x="1648" y="937"/>
                        </a:lnTo>
                        <a:lnTo>
                          <a:pt x="1641" y="937"/>
                        </a:lnTo>
                        <a:lnTo>
                          <a:pt x="1635" y="935"/>
                        </a:lnTo>
                        <a:lnTo>
                          <a:pt x="1631" y="931"/>
                        </a:lnTo>
                        <a:lnTo>
                          <a:pt x="1627" y="924"/>
                        </a:lnTo>
                        <a:lnTo>
                          <a:pt x="1623" y="920"/>
                        </a:lnTo>
                        <a:lnTo>
                          <a:pt x="1617" y="916"/>
                        </a:lnTo>
                        <a:lnTo>
                          <a:pt x="1609" y="912"/>
                        </a:lnTo>
                        <a:lnTo>
                          <a:pt x="1600" y="912"/>
                        </a:lnTo>
                        <a:lnTo>
                          <a:pt x="1592" y="908"/>
                        </a:lnTo>
                        <a:lnTo>
                          <a:pt x="1588" y="904"/>
                        </a:lnTo>
                        <a:lnTo>
                          <a:pt x="1586" y="902"/>
                        </a:lnTo>
                        <a:lnTo>
                          <a:pt x="1584" y="900"/>
                        </a:lnTo>
                        <a:lnTo>
                          <a:pt x="1582" y="896"/>
                        </a:lnTo>
                        <a:lnTo>
                          <a:pt x="1582" y="892"/>
                        </a:lnTo>
                        <a:lnTo>
                          <a:pt x="1582" y="887"/>
                        </a:lnTo>
                        <a:lnTo>
                          <a:pt x="1580" y="879"/>
                        </a:lnTo>
                        <a:lnTo>
                          <a:pt x="1576" y="881"/>
                        </a:lnTo>
                        <a:lnTo>
                          <a:pt x="1574" y="881"/>
                        </a:lnTo>
                        <a:lnTo>
                          <a:pt x="1569" y="881"/>
                        </a:lnTo>
                        <a:lnTo>
                          <a:pt x="1565" y="879"/>
                        </a:lnTo>
                        <a:lnTo>
                          <a:pt x="1561" y="877"/>
                        </a:lnTo>
                        <a:lnTo>
                          <a:pt x="1557" y="875"/>
                        </a:lnTo>
                        <a:lnTo>
                          <a:pt x="1555" y="871"/>
                        </a:lnTo>
                        <a:lnTo>
                          <a:pt x="1551" y="867"/>
                        </a:lnTo>
                        <a:lnTo>
                          <a:pt x="1541" y="871"/>
                        </a:lnTo>
                        <a:lnTo>
                          <a:pt x="1535" y="873"/>
                        </a:lnTo>
                        <a:lnTo>
                          <a:pt x="1530" y="873"/>
                        </a:lnTo>
                        <a:lnTo>
                          <a:pt x="1530" y="871"/>
                        </a:lnTo>
                        <a:lnTo>
                          <a:pt x="1530" y="867"/>
                        </a:lnTo>
                        <a:lnTo>
                          <a:pt x="1528" y="863"/>
                        </a:lnTo>
                        <a:lnTo>
                          <a:pt x="1526" y="857"/>
                        </a:lnTo>
                        <a:lnTo>
                          <a:pt x="1522" y="855"/>
                        </a:lnTo>
                        <a:lnTo>
                          <a:pt x="1512" y="850"/>
                        </a:lnTo>
                        <a:lnTo>
                          <a:pt x="1502" y="853"/>
                        </a:lnTo>
                        <a:lnTo>
                          <a:pt x="1491" y="853"/>
                        </a:lnTo>
                        <a:lnTo>
                          <a:pt x="1481" y="857"/>
                        </a:lnTo>
                        <a:lnTo>
                          <a:pt x="1473" y="859"/>
                        </a:lnTo>
                        <a:lnTo>
                          <a:pt x="1463" y="859"/>
                        </a:lnTo>
                        <a:lnTo>
                          <a:pt x="1457" y="859"/>
                        </a:lnTo>
                        <a:lnTo>
                          <a:pt x="1450" y="855"/>
                        </a:lnTo>
                        <a:lnTo>
                          <a:pt x="1454" y="844"/>
                        </a:lnTo>
                        <a:lnTo>
                          <a:pt x="1454" y="838"/>
                        </a:lnTo>
                        <a:lnTo>
                          <a:pt x="1450" y="832"/>
                        </a:lnTo>
                        <a:lnTo>
                          <a:pt x="1446" y="828"/>
                        </a:lnTo>
                        <a:lnTo>
                          <a:pt x="1442" y="824"/>
                        </a:lnTo>
                        <a:lnTo>
                          <a:pt x="1438" y="820"/>
                        </a:lnTo>
                        <a:lnTo>
                          <a:pt x="1436" y="813"/>
                        </a:lnTo>
                        <a:lnTo>
                          <a:pt x="1434" y="803"/>
                        </a:lnTo>
                        <a:lnTo>
                          <a:pt x="1428" y="797"/>
                        </a:lnTo>
                        <a:lnTo>
                          <a:pt x="1426" y="793"/>
                        </a:lnTo>
                        <a:lnTo>
                          <a:pt x="1424" y="789"/>
                        </a:lnTo>
                        <a:lnTo>
                          <a:pt x="1426" y="785"/>
                        </a:lnTo>
                        <a:lnTo>
                          <a:pt x="1426" y="781"/>
                        </a:lnTo>
                        <a:lnTo>
                          <a:pt x="1428" y="777"/>
                        </a:lnTo>
                        <a:lnTo>
                          <a:pt x="1430" y="770"/>
                        </a:lnTo>
                        <a:lnTo>
                          <a:pt x="1432" y="764"/>
                        </a:lnTo>
                        <a:lnTo>
                          <a:pt x="1426" y="758"/>
                        </a:lnTo>
                        <a:lnTo>
                          <a:pt x="1424" y="752"/>
                        </a:lnTo>
                        <a:lnTo>
                          <a:pt x="1422" y="746"/>
                        </a:lnTo>
                        <a:lnTo>
                          <a:pt x="1422" y="740"/>
                        </a:lnTo>
                        <a:lnTo>
                          <a:pt x="1424" y="735"/>
                        </a:lnTo>
                        <a:lnTo>
                          <a:pt x="1426" y="729"/>
                        </a:lnTo>
                        <a:lnTo>
                          <a:pt x="1428" y="721"/>
                        </a:lnTo>
                        <a:lnTo>
                          <a:pt x="1432" y="713"/>
                        </a:lnTo>
                        <a:lnTo>
                          <a:pt x="1428" y="709"/>
                        </a:lnTo>
                        <a:lnTo>
                          <a:pt x="1424" y="703"/>
                        </a:lnTo>
                        <a:lnTo>
                          <a:pt x="1420" y="698"/>
                        </a:lnTo>
                        <a:lnTo>
                          <a:pt x="1415" y="692"/>
                        </a:lnTo>
                        <a:lnTo>
                          <a:pt x="1411" y="688"/>
                        </a:lnTo>
                        <a:lnTo>
                          <a:pt x="1405" y="682"/>
                        </a:lnTo>
                        <a:lnTo>
                          <a:pt x="1401" y="678"/>
                        </a:lnTo>
                        <a:lnTo>
                          <a:pt x="1397" y="674"/>
                        </a:lnTo>
                        <a:lnTo>
                          <a:pt x="1397" y="668"/>
                        </a:lnTo>
                        <a:lnTo>
                          <a:pt x="1397" y="659"/>
                        </a:lnTo>
                        <a:lnTo>
                          <a:pt x="1395" y="653"/>
                        </a:lnTo>
                        <a:lnTo>
                          <a:pt x="1395" y="647"/>
                        </a:lnTo>
                        <a:lnTo>
                          <a:pt x="1395" y="639"/>
                        </a:lnTo>
                        <a:lnTo>
                          <a:pt x="1397" y="633"/>
                        </a:lnTo>
                        <a:lnTo>
                          <a:pt x="1399" y="629"/>
                        </a:lnTo>
                        <a:lnTo>
                          <a:pt x="1403" y="627"/>
                        </a:lnTo>
                        <a:lnTo>
                          <a:pt x="1407" y="624"/>
                        </a:lnTo>
                        <a:lnTo>
                          <a:pt x="1411" y="624"/>
                        </a:lnTo>
                        <a:lnTo>
                          <a:pt x="1413" y="624"/>
                        </a:lnTo>
                        <a:lnTo>
                          <a:pt x="1415" y="624"/>
                        </a:lnTo>
                        <a:lnTo>
                          <a:pt x="1420" y="622"/>
                        </a:lnTo>
                        <a:lnTo>
                          <a:pt x="1422" y="622"/>
                        </a:lnTo>
                        <a:lnTo>
                          <a:pt x="1426" y="620"/>
                        </a:lnTo>
                        <a:lnTo>
                          <a:pt x="1430" y="616"/>
                        </a:lnTo>
                        <a:lnTo>
                          <a:pt x="1434" y="620"/>
                        </a:lnTo>
                        <a:lnTo>
                          <a:pt x="1436" y="627"/>
                        </a:lnTo>
                        <a:lnTo>
                          <a:pt x="1436" y="631"/>
                        </a:lnTo>
                        <a:lnTo>
                          <a:pt x="1438" y="635"/>
                        </a:lnTo>
                        <a:lnTo>
                          <a:pt x="1440" y="641"/>
                        </a:lnTo>
                        <a:lnTo>
                          <a:pt x="1442" y="647"/>
                        </a:lnTo>
                        <a:lnTo>
                          <a:pt x="1450" y="651"/>
                        </a:lnTo>
                        <a:lnTo>
                          <a:pt x="1461" y="657"/>
                        </a:lnTo>
                        <a:lnTo>
                          <a:pt x="1465" y="657"/>
                        </a:lnTo>
                        <a:lnTo>
                          <a:pt x="1467" y="655"/>
                        </a:lnTo>
                        <a:lnTo>
                          <a:pt x="1469" y="653"/>
                        </a:lnTo>
                        <a:lnTo>
                          <a:pt x="1471" y="653"/>
                        </a:lnTo>
                        <a:lnTo>
                          <a:pt x="1473" y="653"/>
                        </a:lnTo>
                        <a:lnTo>
                          <a:pt x="1475" y="653"/>
                        </a:lnTo>
                        <a:lnTo>
                          <a:pt x="1481" y="655"/>
                        </a:lnTo>
                        <a:lnTo>
                          <a:pt x="1485" y="649"/>
                        </a:lnTo>
                        <a:lnTo>
                          <a:pt x="1489" y="643"/>
                        </a:lnTo>
                        <a:lnTo>
                          <a:pt x="1493" y="637"/>
                        </a:lnTo>
                        <a:lnTo>
                          <a:pt x="1498" y="631"/>
                        </a:lnTo>
                        <a:lnTo>
                          <a:pt x="1502" y="627"/>
                        </a:lnTo>
                        <a:lnTo>
                          <a:pt x="1508" y="627"/>
                        </a:lnTo>
                        <a:lnTo>
                          <a:pt x="1512" y="629"/>
                        </a:lnTo>
                        <a:lnTo>
                          <a:pt x="1516" y="637"/>
                        </a:lnTo>
                        <a:lnTo>
                          <a:pt x="1520" y="633"/>
                        </a:lnTo>
                        <a:lnTo>
                          <a:pt x="1522" y="629"/>
                        </a:lnTo>
                        <a:lnTo>
                          <a:pt x="1524" y="627"/>
                        </a:lnTo>
                        <a:lnTo>
                          <a:pt x="1526" y="622"/>
                        </a:lnTo>
                        <a:lnTo>
                          <a:pt x="1528" y="618"/>
                        </a:lnTo>
                        <a:lnTo>
                          <a:pt x="1533" y="616"/>
                        </a:lnTo>
                        <a:lnTo>
                          <a:pt x="1535" y="612"/>
                        </a:lnTo>
                        <a:lnTo>
                          <a:pt x="1537" y="610"/>
                        </a:lnTo>
                        <a:lnTo>
                          <a:pt x="1537" y="604"/>
                        </a:lnTo>
                        <a:lnTo>
                          <a:pt x="1535" y="598"/>
                        </a:lnTo>
                        <a:lnTo>
                          <a:pt x="1530" y="594"/>
                        </a:lnTo>
                        <a:lnTo>
                          <a:pt x="1528" y="588"/>
                        </a:lnTo>
                        <a:lnTo>
                          <a:pt x="1524" y="581"/>
                        </a:lnTo>
                        <a:lnTo>
                          <a:pt x="1520" y="575"/>
                        </a:lnTo>
                        <a:lnTo>
                          <a:pt x="1516" y="571"/>
                        </a:lnTo>
                        <a:lnTo>
                          <a:pt x="1514" y="565"/>
                        </a:lnTo>
                        <a:lnTo>
                          <a:pt x="1518" y="559"/>
                        </a:lnTo>
                        <a:lnTo>
                          <a:pt x="1518" y="553"/>
                        </a:lnTo>
                        <a:lnTo>
                          <a:pt x="1518" y="548"/>
                        </a:lnTo>
                        <a:lnTo>
                          <a:pt x="1514" y="544"/>
                        </a:lnTo>
                        <a:lnTo>
                          <a:pt x="1510" y="542"/>
                        </a:lnTo>
                        <a:lnTo>
                          <a:pt x="1504" y="540"/>
                        </a:lnTo>
                        <a:lnTo>
                          <a:pt x="1493" y="538"/>
                        </a:lnTo>
                        <a:lnTo>
                          <a:pt x="1483" y="536"/>
                        </a:lnTo>
                        <a:lnTo>
                          <a:pt x="1483" y="532"/>
                        </a:lnTo>
                        <a:lnTo>
                          <a:pt x="1483" y="530"/>
                        </a:lnTo>
                        <a:lnTo>
                          <a:pt x="1481" y="528"/>
                        </a:lnTo>
                        <a:lnTo>
                          <a:pt x="1477" y="526"/>
                        </a:lnTo>
                        <a:lnTo>
                          <a:pt x="1473" y="524"/>
                        </a:lnTo>
                        <a:lnTo>
                          <a:pt x="1471" y="520"/>
                        </a:lnTo>
                        <a:lnTo>
                          <a:pt x="1467" y="516"/>
                        </a:lnTo>
                        <a:lnTo>
                          <a:pt x="1463" y="509"/>
                        </a:lnTo>
                        <a:lnTo>
                          <a:pt x="1461" y="505"/>
                        </a:lnTo>
                        <a:lnTo>
                          <a:pt x="1461" y="501"/>
                        </a:lnTo>
                        <a:lnTo>
                          <a:pt x="1461" y="495"/>
                        </a:lnTo>
                        <a:lnTo>
                          <a:pt x="1461" y="491"/>
                        </a:lnTo>
                        <a:lnTo>
                          <a:pt x="1461" y="485"/>
                        </a:lnTo>
                        <a:lnTo>
                          <a:pt x="1463" y="481"/>
                        </a:lnTo>
                        <a:lnTo>
                          <a:pt x="1465" y="479"/>
                        </a:lnTo>
                        <a:lnTo>
                          <a:pt x="1469" y="479"/>
                        </a:lnTo>
                        <a:lnTo>
                          <a:pt x="1471" y="477"/>
                        </a:lnTo>
                        <a:lnTo>
                          <a:pt x="1473" y="475"/>
                        </a:lnTo>
                        <a:lnTo>
                          <a:pt x="1473" y="470"/>
                        </a:lnTo>
                        <a:lnTo>
                          <a:pt x="1473" y="466"/>
                        </a:lnTo>
                        <a:lnTo>
                          <a:pt x="1473" y="460"/>
                        </a:lnTo>
                        <a:lnTo>
                          <a:pt x="1473" y="456"/>
                        </a:lnTo>
                        <a:lnTo>
                          <a:pt x="1473" y="452"/>
                        </a:lnTo>
                        <a:lnTo>
                          <a:pt x="1473" y="450"/>
                        </a:lnTo>
                        <a:lnTo>
                          <a:pt x="1465" y="442"/>
                        </a:lnTo>
                        <a:lnTo>
                          <a:pt x="1461" y="436"/>
                        </a:lnTo>
                        <a:lnTo>
                          <a:pt x="1459" y="429"/>
                        </a:lnTo>
                        <a:lnTo>
                          <a:pt x="1461" y="425"/>
                        </a:lnTo>
                        <a:lnTo>
                          <a:pt x="1465" y="421"/>
                        </a:lnTo>
                        <a:lnTo>
                          <a:pt x="1469" y="419"/>
                        </a:lnTo>
                        <a:lnTo>
                          <a:pt x="1477" y="421"/>
                        </a:lnTo>
                        <a:lnTo>
                          <a:pt x="1485" y="421"/>
                        </a:lnTo>
                        <a:lnTo>
                          <a:pt x="1493" y="413"/>
                        </a:lnTo>
                        <a:lnTo>
                          <a:pt x="1508" y="419"/>
                        </a:lnTo>
                        <a:lnTo>
                          <a:pt x="1520" y="419"/>
                        </a:lnTo>
                        <a:lnTo>
                          <a:pt x="1528" y="417"/>
                        </a:lnTo>
                        <a:lnTo>
                          <a:pt x="1535" y="409"/>
                        </a:lnTo>
                        <a:lnTo>
                          <a:pt x="1541" y="401"/>
                        </a:lnTo>
                        <a:lnTo>
                          <a:pt x="1545" y="388"/>
                        </a:lnTo>
                        <a:lnTo>
                          <a:pt x="1547" y="374"/>
                        </a:lnTo>
                        <a:lnTo>
                          <a:pt x="1547" y="362"/>
                        </a:lnTo>
                        <a:lnTo>
                          <a:pt x="1572" y="357"/>
                        </a:lnTo>
                        <a:lnTo>
                          <a:pt x="1569" y="353"/>
                        </a:lnTo>
                        <a:lnTo>
                          <a:pt x="1569" y="349"/>
                        </a:lnTo>
                        <a:lnTo>
                          <a:pt x="1569" y="347"/>
                        </a:lnTo>
                        <a:lnTo>
                          <a:pt x="1569" y="345"/>
                        </a:lnTo>
                        <a:lnTo>
                          <a:pt x="1569" y="343"/>
                        </a:lnTo>
                        <a:lnTo>
                          <a:pt x="1572" y="343"/>
                        </a:lnTo>
                        <a:lnTo>
                          <a:pt x="1574" y="339"/>
                        </a:lnTo>
                        <a:lnTo>
                          <a:pt x="1578" y="337"/>
                        </a:lnTo>
                        <a:lnTo>
                          <a:pt x="1580" y="333"/>
                        </a:lnTo>
                        <a:lnTo>
                          <a:pt x="1582" y="331"/>
                        </a:lnTo>
                        <a:lnTo>
                          <a:pt x="1586" y="327"/>
                        </a:lnTo>
                        <a:lnTo>
                          <a:pt x="1588" y="325"/>
                        </a:lnTo>
                        <a:lnTo>
                          <a:pt x="1592" y="320"/>
                        </a:lnTo>
                        <a:lnTo>
                          <a:pt x="1596" y="318"/>
                        </a:lnTo>
                        <a:lnTo>
                          <a:pt x="1600" y="314"/>
                        </a:lnTo>
                        <a:lnTo>
                          <a:pt x="1604" y="312"/>
                        </a:lnTo>
                        <a:lnTo>
                          <a:pt x="1604" y="308"/>
                        </a:lnTo>
                        <a:lnTo>
                          <a:pt x="1604" y="306"/>
                        </a:lnTo>
                        <a:lnTo>
                          <a:pt x="1606" y="302"/>
                        </a:lnTo>
                        <a:lnTo>
                          <a:pt x="1606" y="300"/>
                        </a:lnTo>
                        <a:lnTo>
                          <a:pt x="1609" y="298"/>
                        </a:lnTo>
                        <a:lnTo>
                          <a:pt x="1611" y="296"/>
                        </a:lnTo>
                        <a:lnTo>
                          <a:pt x="1613" y="294"/>
                        </a:lnTo>
                        <a:lnTo>
                          <a:pt x="1617" y="292"/>
                        </a:lnTo>
                        <a:lnTo>
                          <a:pt x="1621" y="267"/>
                        </a:lnTo>
                        <a:lnTo>
                          <a:pt x="1621" y="263"/>
                        </a:lnTo>
                        <a:lnTo>
                          <a:pt x="1623" y="259"/>
                        </a:lnTo>
                        <a:lnTo>
                          <a:pt x="1625" y="255"/>
                        </a:lnTo>
                        <a:lnTo>
                          <a:pt x="1625" y="251"/>
                        </a:lnTo>
                        <a:lnTo>
                          <a:pt x="1627" y="247"/>
                        </a:lnTo>
                        <a:lnTo>
                          <a:pt x="1629" y="242"/>
                        </a:lnTo>
                        <a:lnTo>
                          <a:pt x="1629" y="238"/>
                        </a:lnTo>
                        <a:lnTo>
                          <a:pt x="1629" y="234"/>
                        </a:lnTo>
                        <a:lnTo>
                          <a:pt x="1637" y="228"/>
                        </a:lnTo>
                        <a:lnTo>
                          <a:pt x="1641" y="222"/>
                        </a:lnTo>
                        <a:lnTo>
                          <a:pt x="1645" y="216"/>
                        </a:lnTo>
                        <a:lnTo>
                          <a:pt x="1645" y="210"/>
                        </a:lnTo>
                        <a:lnTo>
                          <a:pt x="1648" y="205"/>
                        </a:lnTo>
                        <a:lnTo>
                          <a:pt x="1648" y="201"/>
                        </a:lnTo>
                        <a:lnTo>
                          <a:pt x="1645" y="197"/>
                        </a:lnTo>
                        <a:lnTo>
                          <a:pt x="1643" y="195"/>
                        </a:lnTo>
                        <a:lnTo>
                          <a:pt x="1641" y="193"/>
                        </a:lnTo>
                        <a:lnTo>
                          <a:pt x="1637" y="191"/>
                        </a:lnTo>
                        <a:lnTo>
                          <a:pt x="1633" y="193"/>
                        </a:lnTo>
                        <a:lnTo>
                          <a:pt x="1629" y="193"/>
                        </a:lnTo>
                        <a:lnTo>
                          <a:pt x="1623" y="197"/>
                        </a:lnTo>
                        <a:lnTo>
                          <a:pt x="1619" y="201"/>
                        </a:lnTo>
                        <a:lnTo>
                          <a:pt x="1613" y="208"/>
                        </a:lnTo>
                        <a:lnTo>
                          <a:pt x="1609" y="216"/>
                        </a:lnTo>
                        <a:lnTo>
                          <a:pt x="1604" y="214"/>
                        </a:lnTo>
                        <a:lnTo>
                          <a:pt x="1602" y="212"/>
                        </a:lnTo>
                        <a:lnTo>
                          <a:pt x="1600" y="208"/>
                        </a:lnTo>
                        <a:lnTo>
                          <a:pt x="1600" y="201"/>
                        </a:lnTo>
                        <a:lnTo>
                          <a:pt x="1598" y="195"/>
                        </a:lnTo>
                        <a:lnTo>
                          <a:pt x="1598" y="191"/>
                        </a:lnTo>
                        <a:lnTo>
                          <a:pt x="1598" y="185"/>
                        </a:lnTo>
                        <a:lnTo>
                          <a:pt x="1596" y="181"/>
                        </a:lnTo>
                        <a:lnTo>
                          <a:pt x="1590" y="185"/>
                        </a:lnTo>
                        <a:lnTo>
                          <a:pt x="1586" y="187"/>
                        </a:lnTo>
                        <a:lnTo>
                          <a:pt x="1584" y="187"/>
                        </a:lnTo>
                        <a:lnTo>
                          <a:pt x="1580" y="187"/>
                        </a:lnTo>
                        <a:lnTo>
                          <a:pt x="1578" y="187"/>
                        </a:lnTo>
                        <a:lnTo>
                          <a:pt x="1576" y="185"/>
                        </a:lnTo>
                        <a:lnTo>
                          <a:pt x="1574" y="181"/>
                        </a:lnTo>
                        <a:lnTo>
                          <a:pt x="1572" y="177"/>
                        </a:lnTo>
                        <a:lnTo>
                          <a:pt x="1569" y="179"/>
                        </a:lnTo>
                        <a:lnTo>
                          <a:pt x="1567" y="179"/>
                        </a:lnTo>
                        <a:lnTo>
                          <a:pt x="1563" y="177"/>
                        </a:lnTo>
                        <a:lnTo>
                          <a:pt x="1561" y="173"/>
                        </a:lnTo>
                        <a:lnTo>
                          <a:pt x="1559" y="168"/>
                        </a:lnTo>
                        <a:lnTo>
                          <a:pt x="1557" y="162"/>
                        </a:lnTo>
                        <a:lnTo>
                          <a:pt x="1557" y="156"/>
                        </a:lnTo>
                        <a:lnTo>
                          <a:pt x="1559" y="150"/>
                        </a:lnTo>
                        <a:lnTo>
                          <a:pt x="1533" y="142"/>
                        </a:lnTo>
                        <a:lnTo>
                          <a:pt x="1530" y="138"/>
                        </a:lnTo>
                        <a:lnTo>
                          <a:pt x="1526" y="136"/>
                        </a:lnTo>
                        <a:lnTo>
                          <a:pt x="1524" y="132"/>
                        </a:lnTo>
                        <a:lnTo>
                          <a:pt x="1522" y="129"/>
                        </a:lnTo>
                        <a:lnTo>
                          <a:pt x="1520" y="129"/>
                        </a:lnTo>
                        <a:lnTo>
                          <a:pt x="1516" y="129"/>
                        </a:lnTo>
                        <a:lnTo>
                          <a:pt x="1510" y="129"/>
                        </a:lnTo>
                        <a:lnTo>
                          <a:pt x="1502" y="132"/>
                        </a:lnTo>
                        <a:lnTo>
                          <a:pt x="1498" y="132"/>
                        </a:lnTo>
                        <a:lnTo>
                          <a:pt x="1496" y="132"/>
                        </a:lnTo>
                        <a:lnTo>
                          <a:pt x="1491" y="134"/>
                        </a:lnTo>
                        <a:lnTo>
                          <a:pt x="1489" y="134"/>
                        </a:lnTo>
                        <a:lnTo>
                          <a:pt x="1487" y="134"/>
                        </a:lnTo>
                        <a:lnTo>
                          <a:pt x="1485" y="136"/>
                        </a:lnTo>
                        <a:lnTo>
                          <a:pt x="1481" y="138"/>
                        </a:lnTo>
                        <a:lnTo>
                          <a:pt x="1477" y="140"/>
                        </a:lnTo>
                        <a:lnTo>
                          <a:pt x="1473" y="140"/>
                        </a:lnTo>
                        <a:lnTo>
                          <a:pt x="1469" y="140"/>
                        </a:lnTo>
                        <a:lnTo>
                          <a:pt x="1463" y="138"/>
                        </a:lnTo>
                        <a:lnTo>
                          <a:pt x="1459" y="138"/>
                        </a:lnTo>
                        <a:lnTo>
                          <a:pt x="1454" y="138"/>
                        </a:lnTo>
                        <a:lnTo>
                          <a:pt x="1450" y="140"/>
                        </a:lnTo>
                        <a:lnTo>
                          <a:pt x="1446" y="140"/>
                        </a:lnTo>
                        <a:lnTo>
                          <a:pt x="1442" y="142"/>
                        </a:lnTo>
                        <a:lnTo>
                          <a:pt x="1438" y="146"/>
                        </a:lnTo>
                        <a:lnTo>
                          <a:pt x="1432" y="152"/>
                        </a:lnTo>
                        <a:lnTo>
                          <a:pt x="1424" y="156"/>
                        </a:lnTo>
                        <a:lnTo>
                          <a:pt x="1418" y="160"/>
                        </a:lnTo>
                        <a:lnTo>
                          <a:pt x="1409" y="162"/>
                        </a:lnTo>
                        <a:lnTo>
                          <a:pt x="1403" y="164"/>
                        </a:lnTo>
                        <a:lnTo>
                          <a:pt x="1399" y="166"/>
                        </a:lnTo>
                        <a:lnTo>
                          <a:pt x="1397" y="166"/>
                        </a:lnTo>
                        <a:lnTo>
                          <a:pt x="1395" y="168"/>
                        </a:lnTo>
                        <a:lnTo>
                          <a:pt x="1391" y="173"/>
                        </a:lnTo>
                        <a:lnTo>
                          <a:pt x="1387" y="175"/>
                        </a:lnTo>
                        <a:lnTo>
                          <a:pt x="1385" y="177"/>
                        </a:lnTo>
                        <a:lnTo>
                          <a:pt x="1381" y="181"/>
                        </a:lnTo>
                        <a:lnTo>
                          <a:pt x="1376" y="183"/>
                        </a:lnTo>
                        <a:lnTo>
                          <a:pt x="1374" y="187"/>
                        </a:lnTo>
                        <a:lnTo>
                          <a:pt x="1370" y="189"/>
                        </a:lnTo>
                        <a:lnTo>
                          <a:pt x="1364" y="189"/>
                        </a:lnTo>
                        <a:lnTo>
                          <a:pt x="1360" y="191"/>
                        </a:lnTo>
                        <a:lnTo>
                          <a:pt x="1358" y="193"/>
                        </a:lnTo>
                        <a:lnTo>
                          <a:pt x="1356" y="195"/>
                        </a:lnTo>
                        <a:lnTo>
                          <a:pt x="1354" y="197"/>
                        </a:lnTo>
                        <a:lnTo>
                          <a:pt x="1350" y="199"/>
                        </a:lnTo>
                        <a:lnTo>
                          <a:pt x="1344" y="197"/>
                        </a:lnTo>
                        <a:lnTo>
                          <a:pt x="1333" y="193"/>
                        </a:lnTo>
                        <a:lnTo>
                          <a:pt x="1331" y="195"/>
                        </a:lnTo>
                        <a:lnTo>
                          <a:pt x="1329" y="197"/>
                        </a:lnTo>
                        <a:lnTo>
                          <a:pt x="1327" y="199"/>
                        </a:lnTo>
                        <a:lnTo>
                          <a:pt x="1325" y="199"/>
                        </a:lnTo>
                        <a:lnTo>
                          <a:pt x="1325" y="201"/>
                        </a:lnTo>
                        <a:lnTo>
                          <a:pt x="1321" y="201"/>
                        </a:lnTo>
                        <a:lnTo>
                          <a:pt x="1319" y="199"/>
                        </a:lnTo>
                        <a:lnTo>
                          <a:pt x="1313" y="199"/>
                        </a:lnTo>
                        <a:lnTo>
                          <a:pt x="1280" y="201"/>
                        </a:lnTo>
                        <a:lnTo>
                          <a:pt x="1272" y="195"/>
                        </a:lnTo>
                        <a:lnTo>
                          <a:pt x="1261" y="187"/>
                        </a:lnTo>
                        <a:lnTo>
                          <a:pt x="1251" y="181"/>
                        </a:lnTo>
                        <a:lnTo>
                          <a:pt x="1243" y="175"/>
                        </a:lnTo>
                        <a:lnTo>
                          <a:pt x="1233" y="171"/>
                        </a:lnTo>
                        <a:lnTo>
                          <a:pt x="1224" y="164"/>
                        </a:lnTo>
                        <a:lnTo>
                          <a:pt x="1214" y="158"/>
                        </a:lnTo>
                        <a:lnTo>
                          <a:pt x="1206" y="154"/>
                        </a:lnTo>
                        <a:lnTo>
                          <a:pt x="1198" y="150"/>
                        </a:lnTo>
                        <a:lnTo>
                          <a:pt x="1192" y="142"/>
                        </a:lnTo>
                        <a:lnTo>
                          <a:pt x="1183" y="134"/>
                        </a:lnTo>
                        <a:lnTo>
                          <a:pt x="1173" y="125"/>
                        </a:lnTo>
                        <a:lnTo>
                          <a:pt x="1165" y="117"/>
                        </a:lnTo>
                        <a:lnTo>
                          <a:pt x="1157" y="109"/>
                        </a:lnTo>
                        <a:lnTo>
                          <a:pt x="1146" y="101"/>
                        </a:lnTo>
                        <a:lnTo>
                          <a:pt x="1136" y="97"/>
                        </a:lnTo>
                        <a:lnTo>
                          <a:pt x="1128" y="92"/>
                        </a:lnTo>
                        <a:lnTo>
                          <a:pt x="1122" y="88"/>
                        </a:lnTo>
                        <a:lnTo>
                          <a:pt x="1116" y="82"/>
                        </a:lnTo>
                        <a:lnTo>
                          <a:pt x="1109" y="78"/>
                        </a:lnTo>
                        <a:lnTo>
                          <a:pt x="1105" y="74"/>
                        </a:lnTo>
                        <a:lnTo>
                          <a:pt x="1099" y="70"/>
                        </a:lnTo>
                        <a:lnTo>
                          <a:pt x="1095" y="68"/>
                        </a:lnTo>
                        <a:lnTo>
                          <a:pt x="1089" y="68"/>
                        </a:lnTo>
                        <a:lnTo>
                          <a:pt x="1083" y="68"/>
                        </a:lnTo>
                        <a:lnTo>
                          <a:pt x="1079" y="66"/>
                        </a:lnTo>
                        <a:lnTo>
                          <a:pt x="1077" y="64"/>
                        </a:lnTo>
                        <a:lnTo>
                          <a:pt x="1072" y="60"/>
                        </a:lnTo>
                        <a:lnTo>
                          <a:pt x="1066" y="49"/>
                        </a:lnTo>
                        <a:lnTo>
                          <a:pt x="1062" y="35"/>
                        </a:lnTo>
                        <a:lnTo>
                          <a:pt x="1058" y="23"/>
                        </a:lnTo>
                        <a:lnTo>
                          <a:pt x="1054" y="10"/>
                        </a:lnTo>
                        <a:lnTo>
                          <a:pt x="1052" y="6"/>
                        </a:lnTo>
                        <a:lnTo>
                          <a:pt x="1050" y="2"/>
                        </a:lnTo>
                        <a:lnTo>
                          <a:pt x="1046" y="0"/>
                        </a:lnTo>
                        <a:lnTo>
                          <a:pt x="1042" y="0"/>
                        </a:lnTo>
                        <a:lnTo>
                          <a:pt x="1029" y="0"/>
                        </a:lnTo>
                        <a:lnTo>
                          <a:pt x="1015" y="2"/>
                        </a:lnTo>
                        <a:lnTo>
                          <a:pt x="996" y="6"/>
                        </a:lnTo>
                        <a:lnTo>
                          <a:pt x="978" y="8"/>
                        </a:lnTo>
                        <a:lnTo>
                          <a:pt x="959" y="12"/>
                        </a:lnTo>
                        <a:lnTo>
                          <a:pt x="943" y="16"/>
                        </a:lnTo>
                        <a:lnTo>
                          <a:pt x="929" y="19"/>
                        </a:lnTo>
                        <a:lnTo>
                          <a:pt x="918" y="19"/>
                        </a:lnTo>
                        <a:lnTo>
                          <a:pt x="914" y="21"/>
                        </a:lnTo>
                        <a:lnTo>
                          <a:pt x="908" y="23"/>
                        </a:lnTo>
                        <a:lnTo>
                          <a:pt x="902" y="25"/>
                        </a:lnTo>
                        <a:lnTo>
                          <a:pt x="896" y="29"/>
                        </a:lnTo>
                        <a:lnTo>
                          <a:pt x="888" y="35"/>
                        </a:lnTo>
                        <a:lnTo>
                          <a:pt x="877" y="39"/>
                        </a:lnTo>
                        <a:lnTo>
                          <a:pt x="867" y="45"/>
                        </a:lnTo>
                        <a:lnTo>
                          <a:pt x="853" y="53"/>
                        </a:lnTo>
                        <a:lnTo>
                          <a:pt x="847" y="56"/>
                        </a:lnTo>
                        <a:lnTo>
                          <a:pt x="840" y="62"/>
                        </a:lnTo>
                        <a:lnTo>
                          <a:pt x="834" y="68"/>
                        </a:lnTo>
                        <a:lnTo>
                          <a:pt x="828" y="74"/>
                        </a:lnTo>
                        <a:lnTo>
                          <a:pt x="824" y="82"/>
                        </a:lnTo>
                        <a:lnTo>
                          <a:pt x="820" y="90"/>
                        </a:lnTo>
                        <a:lnTo>
                          <a:pt x="818" y="99"/>
                        </a:lnTo>
                        <a:lnTo>
                          <a:pt x="816" y="107"/>
                        </a:lnTo>
                        <a:lnTo>
                          <a:pt x="812" y="111"/>
                        </a:lnTo>
                        <a:lnTo>
                          <a:pt x="801" y="117"/>
                        </a:lnTo>
                        <a:lnTo>
                          <a:pt x="789" y="127"/>
                        </a:lnTo>
                        <a:lnTo>
                          <a:pt x="779" y="140"/>
                        </a:lnTo>
                        <a:lnTo>
                          <a:pt x="773" y="146"/>
                        </a:lnTo>
                        <a:lnTo>
                          <a:pt x="771" y="152"/>
                        </a:lnTo>
                        <a:lnTo>
                          <a:pt x="768" y="156"/>
                        </a:lnTo>
                        <a:lnTo>
                          <a:pt x="771" y="162"/>
                        </a:lnTo>
                        <a:lnTo>
                          <a:pt x="773" y="166"/>
                        </a:lnTo>
                        <a:lnTo>
                          <a:pt x="781" y="168"/>
                        </a:lnTo>
                        <a:lnTo>
                          <a:pt x="789" y="171"/>
                        </a:lnTo>
                        <a:lnTo>
                          <a:pt x="803" y="171"/>
                        </a:lnTo>
                        <a:lnTo>
                          <a:pt x="807" y="173"/>
                        </a:lnTo>
                        <a:lnTo>
                          <a:pt x="810" y="175"/>
                        </a:lnTo>
                        <a:lnTo>
                          <a:pt x="812" y="181"/>
                        </a:lnTo>
                        <a:lnTo>
                          <a:pt x="814" y="187"/>
                        </a:lnTo>
                        <a:lnTo>
                          <a:pt x="816" y="193"/>
                        </a:lnTo>
                        <a:lnTo>
                          <a:pt x="818" y="199"/>
                        </a:lnTo>
                        <a:lnTo>
                          <a:pt x="820" y="205"/>
                        </a:lnTo>
                        <a:lnTo>
                          <a:pt x="822" y="212"/>
                        </a:lnTo>
                        <a:lnTo>
                          <a:pt x="822" y="210"/>
                        </a:lnTo>
                        <a:lnTo>
                          <a:pt x="824" y="210"/>
                        </a:lnTo>
                        <a:lnTo>
                          <a:pt x="826" y="210"/>
                        </a:lnTo>
                        <a:lnTo>
                          <a:pt x="828" y="210"/>
                        </a:lnTo>
                        <a:lnTo>
                          <a:pt x="830" y="210"/>
                        </a:lnTo>
                        <a:lnTo>
                          <a:pt x="838" y="218"/>
                        </a:lnTo>
                        <a:lnTo>
                          <a:pt x="851" y="224"/>
                        </a:lnTo>
                        <a:lnTo>
                          <a:pt x="863" y="228"/>
                        </a:lnTo>
                        <a:lnTo>
                          <a:pt x="875" y="232"/>
                        </a:lnTo>
                        <a:lnTo>
                          <a:pt x="886" y="236"/>
                        </a:lnTo>
                        <a:lnTo>
                          <a:pt x="896" y="238"/>
                        </a:lnTo>
                        <a:lnTo>
                          <a:pt x="902" y="242"/>
                        </a:lnTo>
                        <a:lnTo>
                          <a:pt x="904" y="244"/>
                        </a:lnTo>
                        <a:lnTo>
                          <a:pt x="902" y="249"/>
                        </a:lnTo>
                        <a:lnTo>
                          <a:pt x="900" y="253"/>
                        </a:lnTo>
                        <a:lnTo>
                          <a:pt x="896" y="257"/>
                        </a:lnTo>
                        <a:lnTo>
                          <a:pt x="892" y="259"/>
                        </a:lnTo>
                        <a:lnTo>
                          <a:pt x="881" y="263"/>
                        </a:lnTo>
                        <a:lnTo>
                          <a:pt x="869" y="269"/>
                        </a:lnTo>
                        <a:lnTo>
                          <a:pt x="859" y="273"/>
                        </a:lnTo>
                        <a:lnTo>
                          <a:pt x="849" y="279"/>
                        </a:lnTo>
                        <a:lnTo>
                          <a:pt x="847" y="284"/>
                        </a:lnTo>
                        <a:lnTo>
                          <a:pt x="844" y="288"/>
                        </a:lnTo>
                        <a:lnTo>
                          <a:pt x="844" y="292"/>
                        </a:lnTo>
                        <a:lnTo>
                          <a:pt x="847" y="296"/>
                        </a:lnTo>
                        <a:lnTo>
                          <a:pt x="844" y="300"/>
                        </a:lnTo>
                        <a:lnTo>
                          <a:pt x="840" y="304"/>
                        </a:lnTo>
                        <a:lnTo>
                          <a:pt x="836" y="310"/>
                        </a:lnTo>
                        <a:lnTo>
                          <a:pt x="832" y="316"/>
                        </a:lnTo>
                        <a:lnTo>
                          <a:pt x="830" y="323"/>
                        </a:lnTo>
                        <a:lnTo>
                          <a:pt x="828" y="327"/>
                        </a:lnTo>
                        <a:lnTo>
                          <a:pt x="826" y="331"/>
                        </a:lnTo>
                        <a:lnTo>
                          <a:pt x="826" y="335"/>
                        </a:lnTo>
                        <a:lnTo>
                          <a:pt x="840" y="337"/>
                        </a:lnTo>
                        <a:lnTo>
                          <a:pt x="849" y="339"/>
                        </a:lnTo>
                        <a:lnTo>
                          <a:pt x="851" y="343"/>
                        </a:lnTo>
                        <a:lnTo>
                          <a:pt x="849" y="349"/>
                        </a:lnTo>
                        <a:lnTo>
                          <a:pt x="847" y="353"/>
                        </a:lnTo>
                        <a:lnTo>
                          <a:pt x="840" y="360"/>
                        </a:lnTo>
                        <a:lnTo>
                          <a:pt x="836" y="366"/>
                        </a:lnTo>
                        <a:lnTo>
                          <a:pt x="834" y="372"/>
                        </a:lnTo>
                        <a:lnTo>
                          <a:pt x="842" y="378"/>
                        </a:lnTo>
                        <a:lnTo>
                          <a:pt x="849" y="382"/>
                        </a:lnTo>
                        <a:lnTo>
                          <a:pt x="855" y="382"/>
                        </a:lnTo>
                        <a:lnTo>
                          <a:pt x="861" y="382"/>
                        </a:lnTo>
                        <a:lnTo>
                          <a:pt x="867" y="382"/>
                        </a:lnTo>
                        <a:lnTo>
                          <a:pt x="871" y="382"/>
                        </a:lnTo>
                        <a:lnTo>
                          <a:pt x="875" y="386"/>
                        </a:lnTo>
                        <a:lnTo>
                          <a:pt x="879" y="394"/>
                        </a:lnTo>
                        <a:lnTo>
                          <a:pt x="875" y="401"/>
                        </a:lnTo>
                        <a:lnTo>
                          <a:pt x="871" y="405"/>
                        </a:lnTo>
                        <a:lnTo>
                          <a:pt x="867" y="407"/>
                        </a:lnTo>
                        <a:lnTo>
                          <a:pt x="861" y="411"/>
                        </a:lnTo>
                        <a:lnTo>
                          <a:pt x="857" y="413"/>
                        </a:lnTo>
                        <a:lnTo>
                          <a:pt x="851" y="417"/>
                        </a:lnTo>
                        <a:lnTo>
                          <a:pt x="849" y="421"/>
                        </a:lnTo>
                        <a:lnTo>
                          <a:pt x="847" y="425"/>
                        </a:lnTo>
                        <a:lnTo>
                          <a:pt x="859" y="436"/>
                        </a:lnTo>
                        <a:lnTo>
                          <a:pt x="867" y="444"/>
                        </a:lnTo>
                        <a:lnTo>
                          <a:pt x="873" y="452"/>
                        </a:lnTo>
                        <a:lnTo>
                          <a:pt x="875" y="460"/>
                        </a:lnTo>
                        <a:lnTo>
                          <a:pt x="873" y="468"/>
                        </a:lnTo>
                        <a:lnTo>
                          <a:pt x="867" y="477"/>
                        </a:lnTo>
                        <a:lnTo>
                          <a:pt x="855" y="487"/>
                        </a:lnTo>
                        <a:lnTo>
                          <a:pt x="836" y="497"/>
                        </a:lnTo>
                        <a:lnTo>
                          <a:pt x="838" y="501"/>
                        </a:lnTo>
                        <a:lnTo>
                          <a:pt x="840" y="503"/>
                        </a:lnTo>
                        <a:lnTo>
                          <a:pt x="842" y="505"/>
                        </a:lnTo>
                        <a:lnTo>
                          <a:pt x="849" y="507"/>
                        </a:lnTo>
                        <a:lnTo>
                          <a:pt x="853" y="514"/>
                        </a:lnTo>
                        <a:lnTo>
                          <a:pt x="857" y="518"/>
                        </a:lnTo>
                        <a:lnTo>
                          <a:pt x="863" y="526"/>
                        </a:lnTo>
                        <a:lnTo>
                          <a:pt x="869" y="538"/>
                        </a:lnTo>
                        <a:lnTo>
                          <a:pt x="875" y="540"/>
                        </a:lnTo>
                        <a:lnTo>
                          <a:pt x="879" y="542"/>
                        </a:lnTo>
                        <a:lnTo>
                          <a:pt x="883" y="544"/>
                        </a:lnTo>
                        <a:lnTo>
                          <a:pt x="883" y="546"/>
                        </a:lnTo>
                        <a:lnTo>
                          <a:pt x="883" y="551"/>
                        </a:lnTo>
                        <a:lnTo>
                          <a:pt x="881" y="557"/>
                        </a:lnTo>
                        <a:lnTo>
                          <a:pt x="881" y="563"/>
                        </a:lnTo>
                        <a:lnTo>
                          <a:pt x="886" y="563"/>
                        </a:lnTo>
                        <a:lnTo>
                          <a:pt x="890" y="565"/>
                        </a:lnTo>
                        <a:lnTo>
                          <a:pt x="892" y="565"/>
                        </a:lnTo>
                        <a:lnTo>
                          <a:pt x="894" y="565"/>
                        </a:lnTo>
                        <a:lnTo>
                          <a:pt x="896" y="567"/>
                        </a:lnTo>
                        <a:lnTo>
                          <a:pt x="898" y="569"/>
                        </a:lnTo>
                        <a:lnTo>
                          <a:pt x="900" y="571"/>
                        </a:lnTo>
                        <a:lnTo>
                          <a:pt x="904" y="575"/>
                        </a:lnTo>
                        <a:lnTo>
                          <a:pt x="908" y="575"/>
                        </a:lnTo>
                        <a:lnTo>
                          <a:pt x="916" y="571"/>
                        </a:lnTo>
                        <a:lnTo>
                          <a:pt x="922" y="571"/>
                        </a:lnTo>
                        <a:lnTo>
                          <a:pt x="925" y="573"/>
                        </a:lnTo>
                        <a:lnTo>
                          <a:pt x="927" y="577"/>
                        </a:lnTo>
                        <a:lnTo>
                          <a:pt x="927" y="581"/>
                        </a:lnTo>
                        <a:lnTo>
                          <a:pt x="927" y="585"/>
                        </a:lnTo>
                        <a:lnTo>
                          <a:pt x="925" y="592"/>
                        </a:lnTo>
                        <a:lnTo>
                          <a:pt x="925" y="596"/>
                        </a:lnTo>
                        <a:lnTo>
                          <a:pt x="925" y="598"/>
                        </a:lnTo>
                        <a:lnTo>
                          <a:pt x="927" y="602"/>
                        </a:lnTo>
                        <a:lnTo>
                          <a:pt x="927" y="604"/>
                        </a:lnTo>
                        <a:lnTo>
                          <a:pt x="929" y="606"/>
                        </a:lnTo>
                        <a:lnTo>
                          <a:pt x="931" y="608"/>
                        </a:lnTo>
                        <a:lnTo>
                          <a:pt x="931" y="612"/>
                        </a:lnTo>
                        <a:lnTo>
                          <a:pt x="933" y="614"/>
                        </a:lnTo>
                        <a:lnTo>
                          <a:pt x="933" y="616"/>
                        </a:lnTo>
                        <a:lnTo>
                          <a:pt x="976" y="624"/>
                        </a:lnTo>
                        <a:lnTo>
                          <a:pt x="978" y="624"/>
                        </a:lnTo>
                        <a:lnTo>
                          <a:pt x="980" y="627"/>
                        </a:lnTo>
                        <a:lnTo>
                          <a:pt x="982" y="629"/>
                        </a:lnTo>
                        <a:lnTo>
                          <a:pt x="984" y="631"/>
                        </a:lnTo>
                        <a:lnTo>
                          <a:pt x="986" y="633"/>
                        </a:lnTo>
                        <a:lnTo>
                          <a:pt x="988" y="633"/>
                        </a:lnTo>
                        <a:lnTo>
                          <a:pt x="992" y="633"/>
                        </a:lnTo>
                        <a:lnTo>
                          <a:pt x="996" y="631"/>
                        </a:lnTo>
                        <a:lnTo>
                          <a:pt x="1001" y="633"/>
                        </a:lnTo>
                        <a:lnTo>
                          <a:pt x="1003" y="635"/>
                        </a:lnTo>
                        <a:lnTo>
                          <a:pt x="1005" y="637"/>
                        </a:lnTo>
                        <a:lnTo>
                          <a:pt x="1007" y="637"/>
                        </a:lnTo>
                        <a:lnTo>
                          <a:pt x="1007" y="639"/>
                        </a:lnTo>
                        <a:lnTo>
                          <a:pt x="1007" y="641"/>
                        </a:lnTo>
                        <a:lnTo>
                          <a:pt x="1007" y="645"/>
                        </a:lnTo>
                        <a:lnTo>
                          <a:pt x="1007" y="649"/>
                        </a:lnTo>
                        <a:lnTo>
                          <a:pt x="1007" y="657"/>
                        </a:lnTo>
                        <a:lnTo>
                          <a:pt x="1009" y="664"/>
                        </a:lnTo>
                        <a:lnTo>
                          <a:pt x="1009" y="668"/>
                        </a:lnTo>
                        <a:lnTo>
                          <a:pt x="1007" y="670"/>
                        </a:lnTo>
                        <a:lnTo>
                          <a:pt x="1005" y="672"/>
                        </a:lnTo>
                        <a:lnTo>
                          <a:pt x="1001" y="672"/>
                        </a:lnTo>
                        <a:lnTo>
                          <a:pt x="998" y="676"/>
                        </a:lnTo>
                        <a:lnTo>
                          <a:pt x="996" y="680"/>
                        </a:lnTo>
                        <a:lnTo>
                          <a:pt x="992" y="684"/>
                        </a:lnTo>
                        <a:lnTo>
                          <a:pt x="990" y="686"/>
                        </a:lnTo>
                        <a:lnTo>
                          <a:pt x="986" y="686"/>
                        </a:lnTo>
                        <a:lnTo>
                          <a:pt x="982" y="688"/>
                        </a:lnTo>
                        <a:lnTo>
                          <a:pt x="978" y="688"/>
                        </a:lnTo>
                        <a:lnTo>
                          <a:pt x="974" y="688"/>
                        </a:lnTo>
                        <a:lnTo>
                          <a:pt x="968" y="688"/>
                        </a:lnTo>
                        <a:lnTo>
                          <a:pt x="962" y="686"/>
                        </a:lnTo>
                        <a:lnTo>
                          <a:pt x="957" y="686"/>
                        </a:lnTo>
                        <a:lnTo>
                          <a:pt x="953" y="686"/>
                        </a:lnTo>
                        <a:lnTo>
                          <a:pt x="949" y="686"/>
                        </a:lnTo>
                        <a:lnTo>
                          <a:pt x="947" y="688"/>
                        </a:lnTo>
                        <a:lnTo>
                          <a:pt x="943" y="690"/>
                        </a:lnTo>
                        <a:lnTo>
                          <a:pt x="939" y="692"/>
                        </a:lnTo>
                        <a:lnTo>
                          <a:pt x="937" y="694"/>
                        </a:lnTo>
                        <a:lnTo>
                          <a:pt x="929" y="694"/>
                        </a:lnTo>
                        <a:lnTo>
                          <a:pt x="920" y="698"/>
                        </a:lnTo>
                        <a:lnTo>
                          <a:pt x="916" y="707"/>
                        </a:lnTo>
                        <a:lnTo>
                          <a:pt x="910" y="715"/>
                        </a:lnTo>
                        <a:lnTo>
                          <a:pt x="908" y="723"/>
                        </a:lnTo>
                        <a:lnTo>
                          <a:pt x="906" y="733"/>
                        </a:lnTo>
                        <a:lnTo>
                          <a:pt x="908" y="742"/>
                        </a:lnTo>
                        <a:lnTo>
                          <a:pt x="910" y="750"/>
                        </a:lnTo>
                        <a:lnTo>
                          <a:pt x="912" y="754"/>
                        </a:lnTo>
                        <a:lnTo>
                          <a:pt x="912" y="756"/>
                        </a:lnTo>
                        <a:lnTo>
                          <a:pt x="914" y="760"/>
                        </a:lnTo>
                        <a:lnTo>
                          <a:pt x="914" y="762"/>
                        </a:lnTo>
                        <a:lnTo>
                          <a:pt x="916" y="766"/>
                        </a:lnTo>
                        <a:lnTo>
                          <a:pt x="916" y="768"/>
                        </a:lnTo>
                        <a:lnTo>
                          <a:pt x="918" y="772"/>
                        </a:lnTo>
                        <a:lnTo>
                          <a:pt x="920" y="774"/>
                        </a:lnTo>
                        <a:lnTo>
                          <a:pt x="918" y="779"/>
                        </a:lnTo>
                        <a:lnTo>
                          <a:pt x="914" y="783"/>
                        </a:lnTo>
                        <a:lnTo>
                          <a:pt x="910" y="789"/>
                        </a:lnTo>
                        <a:lnTo>
                          <a:pt x="906" y="795"/>
                        </a:lnTo>
                        <a:lnTo>
                          <a:pt x="902" y="801"/>
                        </a:lnTo>
                        <a:lnTo>
                          <a:pt x="902" y="805"/>
                        </a:lnTo>
                        <a:lnTo>
                          <a:pt x="902" y="811"/>
                        </a:lnTo>
                        <a:lnTo>
                          <a:pt x="906" y="813"/>
                        </a:lnTo>
                        <a:lnTo>
                          <a:pt x="908" y="816"/>
                        </a:lnTo>
                        <a:lnTo>
                          <a:pt x="914" y="816"/>
                        </a:lnTo>
                        <a:lnTo>
                          <a:pt x="920" y="813"/>
                        </a:lnTo>
                        <a:lnTo>
                          <a:pt x="925" y="816"/>
                        </a:lnTo>
                        <a:lnTo>
                          <a:pt x="929" y="816"/>
                        </a:lnTo>
                        <a:lnTo>
                          <a:pt x="933" y="822"/>
                        </a:lnTo>
                        <a:lnTo>
                          <a:pt x="935" y="828"/>
                        </a:lnTo>
                        <a:lnTo>
                          <a:pt x="933" y="832"/>
                        </a:lnTo>
                        <a:lnTo>
                          <a:pt x="927" y="836"/>
                        </a:lnTo>
                        <a:lnTo>
                          <a:pt x="925" y="838"/>
                        </a:lnTo>
                        <a:lnTo>
                          <a:pt x="920" y="836"/>
                        </a:lnTo>
                        <a:lnTo>
                          <a:pt x="916" y="836"/>
                        </a:lnTo>
                        <a:lnTo>
                          <a:pt x="912" y="832"/>
                        </a:lnTo>
                        <a:lnTo>
                          <a:pt x="906" y="832"/>
                        </a:lnTo>
                        <a:lnTo>
                          <a:pt x="904" y="832"/>
                        </a:lnTo>
                        <a:lnTo>
                          <a:pt x="902" y="834"/>
                        </a:lnTo>
                        <a:lnTo>
                          <a:pt x="902" y="836"/>
                        </a:lnTo>
                        <a:lnTo>
                          <a:pt x="902" y="840"/>
                        </a:lnTo>
                        <a:lnTo>
                          <a:pt x="900" y="844"/>
                        </a:lnTo>
                        <a:lnTo>
                          <a:pt x="896" y="846"/>
                        </a:lnTo>
                        <a:lnTo>
                          <a:pt x="890" y="848"/>
                        </a:lnTo>
                        <a:lnTo>
                          <a:pt x="883" y="848"/>
                        </a:lnTo>
                        <a:lnTo>
                          <a:pt x="877" y="850"/>
                        </a:lnTo>
                        <a:lnTo>
                          <a:pt x="871" y="855"/>
                        </a:lnTo>
                        <a:lnTo>
                          <a:pt x="865" y="861"/>
                        </a:lnTo>
                        <a:lnTo>
                          <a:pt x="859" y="867"/>
                        </a:lnTo>
                        <a:lnTo>
                          <a:pt x="853" y="873"/>
                        </a:lnTo>
                        <a:lnTo>
                          <a:pt x="849" y="879"/>
                        </a:lnTo>
                        <a:lnTo>
                          <a:pt x="847" y="883"/>
                        </a:lnTo>
                        <a:lnTo>
                          <a:pt x="842" y="885"/>
                        </a:lnTo>
                        <a:lnTo>
                          <a:pt x="840" y="887"/>
                        </a:lnTo>
                        <a:lnTo>
                          <a:pt x="836" y="892"/>
                        </a:lnTo>
                        <a:lnTo>
                          <a:pt x="832" y="894"/>
                        </a:lnTo>
                        <a:lnTo>
                          <a:pt x="830" y="896"/>
                        </a:lnTo>
                        <a:lnTo>
                          <a:pt x="826" y="898"/>
                        </a:lnTo>
                        <a:lnTo>
                          <a:pt x="822" y="900"/>
                        </a:lnTo>
                        <a:lnTo>
                          <a:pt x="820" y="902"/>
                        </a:lnTo>
                        <a:lnTo>
                          <a:pt x="818" y="906"/>
                        </a:lnTo>
                        <a:lnTo>
                          <a:pt x="814" y="908"/>
                        </a:lnTo>
                        <a:lnTo>
                          <a:pt x="812" y="912"/>
                        </a:lnTo>
                        <a:lnTo>
                          <a:pt x="807" y="916"/>
                        </a:lnTo>
                        <a:lnTo>
                          <a:pt x="805" y="920"/>
                        </a:lnTo>
                        <a:lnTo>
                          <a:pt x="803" y="924"/>
                        </a:lnTo>
                        <a:lnTo>
                          <a:pt x="801" y="931"/>
                        </a:lnTo>
                        <a:lnTo>
                          <a:pt x="801" y="935"/>
                        </a:lnTo>
                        <a:lnTo>
                          <a:pt x="803" y="945"/>
                        </a:lnTo>
                        <a:lnTo>
                          <a:pt x="801" y="953"/>
                        </a:lnTo>
                        <a:lnTo>
                          <a:pt x="801" y="959"/>
                        </a:lnTo>
                        <a:lnTo>
                          <a:pt x="797" y="965"/>
                        </a:lnTo>
                        <a:lnTo>
                          <a:pt x="789" y="972"/>
                        </a:lnTo>
                        <a:lnTo>
                          <a:pt x="777" y="976"/>
                        </a:lnTo>
                        <a:lnTo>
                          <a:pt x="762" y="980"/>
                        </a:lnTo>
                        <a:lnTo>
                          <a:pt x="750" y="984"/>
                        </a:lnTo>
                        <a:lnTo>
                          <a:pt x="744" y="988"/>
                        </a:lnTo>
                        <a:lnTo>
                          <a:pt x="738" y="992"/>
                        </a:lnTo>
                        <a:lnTo>
                          <a:pt x="734" y="1000"/>
                        </a:lnTo>
                        <a:lnTo>
                          <a:pt x="729" y="1009"/>
                        </a:lnTo>
                        <a:lnTo>
                          <a:pt x="725" y="1015"/>
                        </a:lnTo>
                        <a:lnTo>
                          <a:pt x="723" y="1021"/>
                        </a:lnTo>
                        <a:lnTo>
                          <a:pt x="721" y="1027"/>
                        </a:lnTo>
                        <a:lnTo>
                          <a:pt x="719" y="1033"/>
                        </a:lnTo>
                        <a:lnTo>
                          <a:pt x="715" y="1039"/>
                        </a:lnTo>
                        <a:lnTo>
                          <a:pt x="713" y="1046"/>
                        </a:lnTo>
                        <a:lnTo>
                          <a:pt x="709" y="1052"/>
                        </a:lnTo>
                        <a:lnTo>
                          <a:pt x="705" y="1058"/>
                        </a:lnTo>
                        <a:lnTo>
                          <a:pt x="697" y="1066"/>
                        </a:lnTo>
                        <a:lnTo>
                          <a:pt x="690" y="1072"/>
                        </a:lnTo>
                        <a:lnTo>
                          <a:pt x="686" y="1081"/>
                        </a:lnTo>
                        <a:lnTo>
                          <a:pt x="680" y="1087"/>
                        </a:lnTo>
                        <a:lnTo>
                          <a:pt x="676" y="1095"/>
                        </a:lnTo>
                        <a:lnTo>
                          <a:pt x="670" y="1101"/>
                        </a:lnTo>
                        <a:lnTo>
                          <a:pt x="664" y="1109"/>
                        </a:lnTo>
                        <a:lnTo>
                          <a:pt x="658" y="1115"/>
                        </a:lnTo>
                        <a:lnTo>
                          <a:pt x="651" y="1122"/>
                        </a:lnTo>
                        <a:lnTo>
                          <a:pt x="645" y="1126"/>
                        </a:lnTo>
                        <a:lnTo>
                          <a:pt x="635" y="1130"/>
                        </a:lnTo>
                        <a:lnTo>
                          <a:pt x="625" y="1136"/>
                        </a:lnTo>
                        <a:lnTo>
                          <a:pt x="612" y="1144"/>
                        </a:lnTo>
                        <a:lnTo>
                          <a:pt x="602" y="1150"/>
                        </a:lnTo>
                        <a:lnTo>
                          <a:pt x="594" y="1159"/>
                        </a:lnTo>
                        <a:lnTo>
                          <a:pt x="588" y="1165"/>
                        </a:lnTo>
                        <a:lnTo>
                          <a:pt x="584" y="1171"/>
                        </a:lnTo>
                        <a:lnTo>
                          <a:pt x="577" y="1179"/>
                        </a:lnTo>
                        <a:lnTo>
                          <a:pt x="571" y="1185"/>
                        </a:lnTo>
                        <a:lnTo>
                          <a:pt x="565" y="1193"/>
                        </a:lnTo>
                        <a:lnTo>
                          <a:pt x="557" y="1204"/>
                        </a:lnTo>
                        <a:lnTo>
                          <a:pt x="551" y="1212"/>
                        </a:lnTo>
                        <a:lnTo>
                          <a:pt x="545" y="1220"/>
                        </a:lnTo>
                        <a:lnTo>
                          <a:pt x="540" y="1228"/>
                        </a:lnTo>
                        <a:lnTo>
                          <a:pt x="536" y="1237"/>
                        </a:lnTo>
                        <a:lnTo>
                          <a:pt x="530" y="1245"/>
                        </a:lnTo>
                        <a:lnTo>
                          <a:pt x="524" y="1253"/>
                        </a:lnTo>
                        <a:lnTo>
                          <a:pt x="518" y="1259"/>
                        </a:lnTo>
                        <a:lnTo>
                          <a:pt x="512" y="1261"/>
                        </a:lnTo>
                        <a:lnTo>
                          <a:pt x="503" y="1265"/>
                        </a:lnTo>
                        <a:lnTo>
                          <a:pt x="495" y="1265"/>
                        </a:lnTo>
                        <a:lnTo>
                          <a:pt x="485" y="1265"/>
                        </a:lnTo>
                        <a:lnTo>
                          <a:pt x="473" y="1265"/>
                        </a:lnTo>
                        <a:lnTo>
                          <a:pt x="456" y="1261"/>
                        </a:lnTo>
                        <a:lnTo>
                          <a:pt x="442" y="1261"/>
                        </a:lnTo>
                        <a:lnTo>
                          <a:pt x="432" y="1263"/>
                        </a:lnTo>
                        <a:lnTo>
                          <a:pt x="425" y="1269"/>
                        </a:lnTo>
                        <a:lnTo>
                          <a:pt x="417" y="1274"/>
                        </a:lnTo>
                        <a:lnTo>
                          <a:pt x="413" y="1280"/>
                        </a:lnTo>
                        <a:lnTo>
                          <a:pt x="405" y="1282"/>
                        </a:lnTo>
                        <a:lnTo>
                          <a:pt x="399" y="1284"/>
                        </a:lnTo>
                        <a:lnTo>
                          <a:pt x="395" y="1280"/>
                        </a:lnTo>
                        <a:lnTo>
                          <a:pt x="391" y="1274"/>
                        </a:lnTo>
                        <a:lnTo>
                          <a:pt x="384" y="1263"/>
                        </a:lnTo>
                        <a:lnTo>
                          <a:pt x="378" y="1253"/>
                        </a:lnTo>
                        <a:lnTo>
                          <a:pt x="372" y="1243"/>
                        </a:lnTo>
                        <a:lnTo>
                          <a:pt x="366" y="1235"/>
                        </a:lnTo>
                        <a:lnTo>
                          <a:pt x="364" y="1233"/>
                        </a:lnTo>
                        <a:lnTo>
                          <a:pt x="360" y="1230"/>
                        </a:lnTo>
                        <a:lnTo>
                          <a:pt x="358" y="1230"/>
                        </a:lnTo>
                        <a:lnTo>
                          <a:pt x="356" y="1233"/>
                        </a:lnTo>
                        <a:lnTo>
                          <a:pt x="345" y="1239"/>
                        </a:lnTo>
                        <a:lnTo>
                          <a:pt x="337" y="1247"/>
                        </a:lnTo>
                        <a:lnTo>
                          <a:pt x="327" y="1255"/>
                        </a:lnTo>
                        <a:lnTo>
                          <a:pt x="317" y="1263"/>
                        </a:lnTo>
                        <a:lnTo>
                          <a:pt x="308" y="1274"/>
                        </a:lnTo>
                        <a:lnTo>
                          <a:pt x="298" y="1282"/>
                        </a:lnTo>
                        <a:lnTo>
                          <a:pt x="290" y="1290"/>
                        </a:lnTo>
                        <a:lnTo>
                          <a:pt x="282" y="1300"/>
                        </a:lnTo>
                        <a:lnTo>
                          <a:pt x="273" y="1306"/>
                        </a:lnTo>
                        <a:lnTo>
                          <a:pt x="267" y="1315"/>
                        </a:lnTo>
                        <a:lnTo>
                          <a:pt x="261" y="1321"/>
                        </a:lnTo>
                        <a:lnTo>
                          <a:pt x="253" y="1329"/>
                        </a:lnTo>
                        <a:lnTo>
                          <a:pt x="247" y="1337"/>
                        </a:lnTo>
                        <a:lnTo>
                          <a:pt x="241" y="1343"/>
                        </a:lnTo>
                        <a:lnTo>
                          <a:pt x="234" y="1352"/>
                        </a:lnTo>
                        <a:lnTo>
                          <a:pt x="228" y="1360"/>
                        </a:lnTo>
                        <a:lnTo>
                          <a:pt x="226" y="1370"/>
                        </a:lnTo>
                        <a:lnTo>
                          <a:pt x="222" y="1380"/>
                        </a:lnTo>
                        <a:lnTo>
                          <a:pt x="220" y="1391"/>
                        </a:lnTo>
                        <a:lnTo>
                          <a:pt x="218" y="1399"/>
                        </a:lnTo>
                        <a:lnTo>
                          <a:pt x="220" y="1409"/>
                        </a:lnTo>
                        <a:lnTo>
                          <a:pt x="222" y="1417"/>
                        </a:lnTo>
                        <a:lnTo>
                          <a:pt x="228" y="1426"/>
                        </a:lnTo>
                        <a:lnTo>
                          <a:pt x="236" y="1432"/>
                        </a:lnTo>
                        <a:lnTo>
                          <a:pt x="241" y="1432"/>
                        </a:lnTo>
                        <a:lnTo>
                          <a:pt x="245" y="1432"/>
                        </a:lnTo>
                        <a:lnTo>
                          <a:pt x="247" y="1432"/>
                        </a:lnTo>
                        <a:lnTo>
                          <a:pt x="251" y="1432"/>
                        </a:lnTo>
                        <a:lnTo>
                          <a:pt x="255" y="1432"/>
                        </a:lnTo>
                        <a:lnTo>
                          <a:pt x="259" y="1434"/>
                        </a:lnTo>
                        <a:lnTo>
                          <a:pt x="261" y="1434"/>
                        </a:lnTo>
                        <a:lnTo>
                          <a:pt x="265" y="1436"/>
                        </a:lnTo>
                        <a:lnTo>
                          <a:pt x="267" y="1438"/>
                        </a:lnTo>
                        <a:lnTo>
                          <a:pt x="278" y="1438"/>
                        </a:lnTo>
                        <a:lnTo>
                          <a:pt x="286" y="1438"/>
                        </a:lnTo>
                        <a:lnTo>
                          <a:pt x="292" y="1440"/>
                        </a:lnTo>
                        <a:lnTo>
                          <a:pt x="296" y="1442"/>
                        </a:lnTo>
                        <a:lnTo>
                          <a:pt x="300" y="1446"/>
                        </a:lnTo>
                        <a:lnTo>
                          <a:pt x="304" y="1450"/>
                        </a:lnTo>
                        <a:lnTo>
                          <a:pt x="306" y="1454"/>
                        </a:lnTo>
                        <a:lnTo>
                          <a:pt x="306" y="1461"/>
                        </a:lnTo>
                        <a:lnTo>
                          <a:pt x="306" y="1471"/>
                        </a:lnTo>
                        <a:lnTo>
                          <a:pt x="306" y="1481"/>
                        </a:lnTo>
                        <a:lnTo>
                          <a:pt x="302" y="1487"/>
                        </a:lnTo>
                        <a:lnTo>
                          <a:pt x="298" y="1491"/>
                        </a:lnTo>
                        <a:lnTo>
                          <a:pt x="292" y="1502"/>
                        </a:lnTo>
                        <a:lnTo>
                          <a:pt x="288" y="1514"/>
                        </a:lnTo>
                        <a:lnTo>
                          <a:pt x="288" y="1526"/>
                        </a:lnTo>
                        <a:lnTo>
                          <a:pt x="290" y="1539"/>
                        </a:lnTo>
                        <a:lnTo>
                          <a:pt x="296" y="1549"/>
                        </a:lnTo>
                        <a:lnTo>
                          <a:pt x="304" y="1557"/>
                        </a:lnTo>
                        <a:lnTo>
                          <a:pt x="315" y="1565"/>
                        </a:lnTo>
                        <a:lnTo>
                          <a:pt x="329" y="1569"/>
                        </a:lnTo>
                        <a:lnTo>
                          <a:pt x="339" y="1567"/>
                        </a:lnTo>
                        <a:lnTo>
                          <a:pt x="345" y="1567"/>
                        </a:lnTo>
                        <a:lnTo>
                          <a:pt x="351" y="1569"/>
                        </a:lnTo>
                        <a:lnTo>
                          <a:pt x="354" y="1573"/>
                        </a:lnTo>
                        <a:lnTo>
                          <a:pt x="354" y="1580"/>
                        </a:lnTo>
                        <a:lnTo>
                          <a:pt x="354" y="1586"/>
                        </a:lnTo>
                        <a:lnTo>
                          <a:pt x="354" y="1594"/>
                        </a:lnTo>
                        <a:lnTo>
                          <a:pt x="354" y="1602"/>
                        </a:lnTo>
                        <a:lnTo>
                          <a:pt x="356" y="1619"/>
                        </a:lnTo>
                        <a:lnTo>
                          <a:pt x="360" y="1633"/>
                        </a:lnTo>
                        <a:lnTo>
                          <a:pt x="368" y="1647"/>
                        </a:lnTo>
                        <a:lnTo>
                          <a:pt x="376" y="1662"/>
                        </a:lnTo>
                        <a:lnTo>
                          <a:pt x="386" y="1674"/>
                        </a:lnTo>
                        <a:lnTo>
                          <a:pt x="393" y="1686"/>
                        </a:lnTo>
                        <a:lnTo>
                          <a:pt x="399" y="1697"/>
                        </a:lnTo>
                        <a:lnTo>
                          <a:pt x="403" y="1709"/>
                        </a:lnTo>
                        <a:lnTo>
                          <a:pt x="391" y="1715"/>
                        </a:lnTo>
                        <a:lnTo>
                          <a:pt x="391" y="1717"/>
                        </a:lnTo>
                        <a:lnTo>
                          <a:pt x="388" y="1721"/>
                        </a:lnTo>
                        <a:lnTo>
                          <a:pt x="388" y="1725"/>
                        </a:lnTo>
                        <a:lnTo>
                          <a:pt x="388" y="1732"/>
                        </a:lnTo>
                        <a:lnTo>
                          <a:pt x="388" y="1736"/>
                        </a:lnTo>
                        <a:lnTo>
                          <a:pt x="388" y="1742"/>
                        </a:lnTo>
                        <a:lnTo>
                          <a:pt x="386" y="1746"/>
                        </a:lnTo>
                        <a:lnTo>
                          <a:pt x="386" y="1750"/>
                        </a:lnTo>
                        <a:lnTo>
                          <a:pt x="401" y="1754"/>
                        </a:lnTo>
                        <a:lnTo>
                          <a:pt x="407" y="1756"/>
                        </a:lnTo>
                        <a:lnTo>
                          <a:pt x="407" y="1758"/>
                        </a:lnTo>
                        <a:lnTo>
                          <a:pt x="401" y="1758"/>
                        </a:lnTo>
                        <a:lnTo>
                          <a:pt x="393" y="1760"/>
                        </a:lnTo>
                        <a:lnTo>
                          <a:pt x="382" y="1762"/>
                        </a:lnTo>
                        <a:lnTo>
                          <a:pt x="372" y="1769"/>
                        </a:lnTo>
                        <a:lnTo>
                          <a:pt x="364" y="1777"/>
                        </a:lnTo>
                        <a:lnTo>
                          <a:pt x="349" y="1773"/>
                        </a:lnTo>
                        <a:lnTo>
                          <a:pt x="341" y="1771"/>
                        </a:lnTo>
                        <a:lnTo>
                          <a:pt x="337" y="1765"/>
                        </a:lnTo>
                        <a:lnTo>
                          <a:pt x="337" y="1760"/>
                        </a:lnTo>
                        <a:lnTo>
                          <a:pt x="337" y="1756"/>
                        </a:lnTo>
                        <a:lnTo>
                          <a:pt x="337" y="1752"/>
                        </a:lnTo>
                        <a:lnTo>
                          <a:pt x="335" y="1748"/>
                        </a:lnTo>
                        <a:lnTo>
                          <a:pt x="329" y="1744"/>
                        </a:lnTo>
                        <a:lnTo>
                          <a:pt x="325" y="1744"/>
                        </a:lnTo>
                        <a:lnTo>
                          <a:pt x="321" y="1746"/>
                        </a:lnTo>
                        <a:lnTo>
                          <a:pt x="312" y="1748"/>
                        </a:lnTo>
                        <a:lnTo>
                          <a:pt x="304" y="1750"/>
                        </a:lnTo>
                        <a:lnTo>
                          <a:pt x="294" y="1752"/>
                        </a:lnTo>
                        <a:lnTo>
                          <a:pt x="288" y="1754"/>
                        </a:lnTo>
                        <a:lnTo>
                          <a:pt x="282" y="1756"/>
                        </a:lnTo>
                        <a:lnTo>
                          <a:pt x="280" y="1758"/>
                        </a:lnTo>
                        <a:lnTo>
                          <a:pt x="278" y="1767"/>
                        </a:lnTo>
                        <a:lnTo>
                          <a:pt x="273" y="1771"/>
                        </a:lnTo>
                        <a:lnTo>
                          <a:pt x="265" y="1775"/>
                        </a:lnTo>
                        <a:lnTo>
                          <a:pt x="257" y="1777"/>
                        </a:lnTo>
                        <a:lnTo>
                          <a:pt x="247" y="1777"/>
                        </a:lnTo>
                        <a:lnTo>
                          <a:pt x="236" y="1775"/>
                        </a:lnTo>
                        <a:lnTo>
                          <a:pt x="224" y="1771"/>
                        </a:lnTo>
                        <a:lnTo>
                          <a:pt x="212" y="1762"/>
                        </a:lnTo>
                        <a:lnTo>
                          <a:pt x="210" y="1760"/>
                        </a:lnTo>
                        <a:lnTo>
                          <a:pt x="208" y="1758"/>
                        </a:lnTo>
                        <a:lnTo>
                          <a:pt x="206" y="1756"/>
                        </a:lnTo>
                        <a:lnTo>
                          <a:pt x="204" y="1758"/>
                        </a:lnTo>
                        <a:lnTo>
                          <a:pt x="200" y="1758"/>
                        </a:lnTo>
                        <a:lnTo>
                          <a:pt x="197" y="1758"/>
                        </a:lnTo>
                        <a:lnTo>
                          <a:pt x="193" y="1760"/>
                        </a:lnTo>
                        <a:lnTo>
                          <a:pt x="191" y="1760"/>
                        </a:lnTo>
                        <a:lnTo>
                          <a:pt x="185" y="1758"/>
                        </a:lnTo>
                        <a:lnTo>
                          <a:pt x="179" y="1756"/>
                        </a:lnTo>
                        <a:lnTo>
                          <a:pt x="173" y="1756"/>
                        </a:lnTo>
                        <a:lnTo>
                          <a:pt x="165" y="1754"/>
                        </a:lnTo>
                        <a:lnTo>
                          <a:pt x="158" y="1754"/>
                        </a:lnTo>
                        <a:lnTo>
                          <a:pt x="150" y="1752"/>
                        </a:lnTo>
                        <a:lnTo>
                          <a:pt x="144" y="1752"/>
                        </a:lnTo>
                        <a:lnTo>
                          <a:pt x="138" y="1752"/>
                        </a:lnTo>
                        <a:lnTo>
                          <a:pt x="130" y="1750"/>
                        </a:lnTo>
                        <a:lnTo>
                          <a:pt x="126" y="1750"/>
                        </a:lnTo>
                        <a:lnTo>
                          <a:pt x="121" y="1750"/>
                        </a:lnTo>
                        <a:lnTo>
                          <a:pt x="119" y="1750"/>
                        </a:lnTo>
                        <a:lnTo>
                          <a:pt x="119" y="1752"/>
                        </a:lnTo>
                        <a:lnTo>
                          <a:pt x="117" y="1752"/>
                        </a:lnTo>
                        <a:lnTo>
                          <a:pt x="115" y="1752"/>
                        </a:lnTo>
                        <a:lnTo>
                          <a:pt x="113" y="1752"/>
                        </a:lnTo>
                        <a:lnTo>
                          <a:pt x="109" y="1744"/>
                        </a:lnTo>
                        <a:lnTo>
                          <a:pt x="105" y="1740"/>
                        </a:lnTo>
                        <a:lnTo>
                          <a:pt x="101" y="1744"/>
                        </a:lnTo>
                        <a:lnTo>
                          <a:pt x="99" y="1752"/>
                        </a:lnTo>
                        <a:lnTo>
                          <a:pt x="99" y="1762"/>
                        </a:lnTo>
                        <a:lnTo>
                          <a:pt x="97" y="1775"/>
                        </a:lnTo>
                        <a:lnTo>
                          <a:pt x="97" y="1785"/>
                        </a:lnTo>
                        <a:lnTo>
                          <a:pt x="97" y="1791"/>
                        </a:lnTo>
                        <a:lnTo>
                          <a:pt x="50" y="1789"/>
                        </a:lnTo>
                        <a:lnTo>
                          <a:pt x="45" y="1789"/>
                        </a:lnTo>
                        <a:lnTo>
                          <a:pt x="43" y="1789"/>
                        </a:lnTo>
                        <a:lnTo>
                          <a:pt x="39" y="1789"/>
                        </a:lnTo>
                        <a:lnTo>
                          <a:pt x="37" y="1789"/>
                        </a:lnTo>
                        <a:lnTo>
                          <a:pt x="35" y="1787"/>
                        </a:lnTo>
                        <a:lnTo>
                          <a:pt x="33" y="1787"/>
                        </a:lnTo>
                        <a:lnTo>
                          <a:pt x="31" y="1785"/>
                        </a:lnTo>
                        <a:lnTo>
                          <a:pt x="29" y="1785"/>
                        </a:lnTo>
                        <a:lnTo>
                          <a:pt x="25" y="1793"/>
                        </a:lnTo>
                        <a:lnTo>
                          <a:pt x="21" y="1799"/>
                        </a:lnTo>
                        <a:lnTo>
                          <a:pt x="15" y="1804"/>
                        </a:lnTo>
                        <a:lnTo>
                          <a:pt x="11" y="1810"/>
                        </a:lnTo>
                        <a:lnTo>
                          <a:pt x="6" y="1814"/>
                        </a:lnTo>
                        <a:lnTo>
                          <a:pt x="4" y="1820"/>
                        </a:lnTo>
                        <a:lnTo>
                          <a:pt x="2" y="1828"/>
                        </a:lnTo>
                        <a:lnTo>
                          <a:pt x="0" y="1838"/>
                        </a:lnTo>
                        <a:lnTo>
                          <a:pt x="4" y="1841"/>
                        </a:lnTo>
                        <a:lnTo>
                          <a:pt x="6" y="1843"/>
                        </a:lnTo>
                        <a:lnTo>
                          <a:pt x="8" y="1843"/>
                        </a:lnTo>
                        <a:lnTo>
                          <a:pt x="11" y="1845"/>
                        </a:lnTo>
                        <a:lnTo>
                          <a:pt x="15" y="1845"/>
                        </a:lnTo>
                        <a:lnTo>
                          <a:pt x="17" y="1845"/>
                        </a:lnTo>
                        <a:lnTo>
                          <a:pt x="19" y="1847"/>
                        </a:lnTo>
                        <a:lnTo>
                          <a:pt x="21" y="1847"/>
                        </a:lnTo>
                        <a:lnTo>
                          <a:pt x="27" y="1861"/>
                        </a:lnTo>
                        <a:lnTo>
                          <a:pt x="33" y="1875"/>
                        </a:lnTo>
                        <a:lnTo>
                          <a:pt x="41" y="1892"/>
                        </a:lnTo>
                        <a:lnTo>
                          <a:pt x="54" y="1906"/>
                        </a:lnTo>
                        <a:lnTo>
                          <a:pt x="64" y="1921"/>
                        </a:lnTo>
                        <a:lnTo>
                          <a:pt x="76" y="1935"/>
                        </a:lnTo>
                        <a:lnTo>
                          <a:pt x="91" y="1945"/>
                        </a:lnTo>
                        <a:lnTo>
                          <a:pt x="103" y="1953"/>
                        </a:lnTo>
                        <a:lnTo>
                          <a:pt x="126" y="1958"/>
                        </a:lnTo>
                        <a:lnTo>
                          <a:pt x="146" y="1962"/>
                        </a:lnTo>
                        <a:lnTo>
                          <a:pt x="165" y="1962"/>
                        </a:lnTo>
                        <a:lnTo>
                          <a:pt x="183" y="1962"/>
                        </a:lnTo>
                        <a:lnTo>
                          <a:pt x="204" y="1960"/>
                        </a:lnTo>
                        <a:lnTo>
                          <a:pt x="222" y="1958"/>
                        </a:lnTo>
                        <a:lnTo>
                          <a:pt x="243" y="1953"/>
                        </a:lnTo>
                        <a:lnTo>
                          <a:pt x="263" y="1949"/>
                        </a:lnTo>
                        <a:lnTo>
                          <a:pt x="265" y="1941"/>
                        </a:lnTo>
                        <a:lnTo>
                          <a:pt x="269" y="1937"/>
                        </a:lnTo>
                        <a:lnTo>
                          <a:pt x="273" y="1933"/>
                        </a:lnTo>
                        <a:lnTo>
                          <a:pt x="276" y="1929"/>
                        </a:lnTo>
                        <a:lnTo>
                          <a:pt x="280" y="1929"/>
                        </a:lnTo>
                        <a:lnTo>
                          <a:pt x="284" y="1929"/>
                        </a:lnTo>
                        <a:lnTo>
                          <a:pt x="286" y="1933"/>
                        </a:lnTo>
                        <a:lnTo>
                          <a:pt x="290" y="1939"/>
                        </a:lnTo>
                        <a:lnTo>
                          <a:pt x="269" y="1988"/>
                        </a:lnTo>
                        <a:lnTo>
                          <a:pt x="218" y="2023"/>
                        </a:lnTo>
                        <a:lnTo>
                          <a:pt x="206" y="2025"/>
                        </a:lnTo>
                        <a:lnTo>
                          <a:pt x="195" y="2025"/>
                        </a:lnTo>
                        <a:lnTo>
                          <a:pt x="183" y="2025"/>
                        </a:lnTo>
                        <a:lnTo>
                          <a:pt x="173" y="2027"/>
                        </a:lnTo>
                        <a:lnTo>
                          <a:pt x="160" y="2027"/>
                        </a:lnTo>
                        <a:lnTo>
                          <a:pt x="150" y="2029"/>
                        </a:lnTo>
                        <a:lnTo>
                          <a:pt x="138" y="2032"/>
                        </a:lnTo>
                        <a:lnTo>
                          <a:pt x="128" y="2034"/>
                        </a:lnTo>
                        <a:lnTo>
                          <a:pt x="117" y="2023"/>
                        </a:lnTo>
                        <a:lnTo>
                          <a:pt x="109" y="2019"/>
                        </a:lnTo>
                        <a:lnTo>
                          <a:pt x="107" y="2019"/>
                        </a:lnTo>
                        <a:lnTo>
                          <a:pt x="105" y="2019"/>
                        </a:lnTo>
                        <a:lnTo>
                          <a:pt x="103" y="2021"/>
                        </a:lnTo>
                        <a:lnTo>
                          <a:pt x="101" y="2023"/>
                        </a:lnTo>
                        <a:lnTo>
                          <a:pt x="99" y="2032"/>
                        </a:lnTo>
                        <a:lnTo>
                          <a:pt x="99" y="2042"/>
                        </a:lnTo>
                        <a:lnTo>
                          <a:pt x="99" y="2052"/>
                        </a:lnTo>
                        <a:lnTo>
                          <a:pt x="101" y="2064"/>
                        </a:lnTo>
                        <a:lnTo>
                          <a:pt x="130" y="2097"/>
                        </a:lnTo>
                        <a:lnTo>
                          <a:pt x="156" y="2130"/>
                        </a:lnTo>
                        <a:lnTo>
                          <a:pt x="181" y="2161"/>
                        </a:lnTo>
                        <a:lnTo>
                          <a:pt x="204" y="2190"/>
                        </a:lnTo>
                        <a:lnTo>
                          <a:pt x="226" y="2214"/>
                        </a:lnTo>
                        <a:lnTo>
                          <a:pt x="247" y="2235"/>
                        </a:lnTo>
                        <a:lnTo>
                          <a:pt x="255" y="2243"/>
                        </a:lnTo>
                        <a:lnTo>
                          <a:pt x="265" y="2251"/>
                        </a:lnTo>
                        <a:lnTo>
                          <a:pt x="273" y="2255"/>
                        </a:lnTo>
                        <a:lnTo>
                          <a:pt x="284" y="2260"/>
                        </a:lnTo>
                        <a:lnTo>
                          <a:pt x="302" y="2262"/>
                        </a:lnTo>
                        <a:lnTo>
                          <a:pt x="317" y="2264"/>
                        </a:lnTo>
                        <a:lnTo>
                          <a:pt x="331" y="2266"/>
                        </a:lnTo>
                        <a:lnTo>
                          <a:pt x="341" y="2268"/>
                        </a:lnTo>
                        <a:lnTo>
                          <a:pt x="354" y="2266"/>
                        </a:lnTo>
                        <a:lnTo>
                          <a:pt x="370" y="2264"/>
                        </a:lnTo>
                        <a:lnTo>
                          <a:pt x="388" y="2255"/>
                        </a:lnTo>
                        <a:lnTo>
                          <a:pt x="413" y="2243"/>
                        </a:lnTo>
                        <a:lnTo>
                          <a:pt x="427" y="2241"/>
                        </a:lnTo>
                        <a:lnTo>
                          <a:pt x="442" y="2237"/>
                        </a:lnTo>
                        <a:lnTo>
                          <a:pt x="454" y="2231"/>
                        </a:lnTo>
                        <a:lnTo>
                          <a:pt x="464" y="2223"/>
                        </a:lnTo>
                        <a:lnTo>
                          <a:pt x="475" y="2210"/>
                        </a:lnTo>
                        <a:lnTo>
                          <a:pt x="483" y="2200"/>
                        </a:lnTo>
                        <a:lnTo>
                          <a:pt x="491" y="2188"/>
                        </a:lnTo>
                        <a:lnTo>
                          <a:pt x="499" y="2175"/>
                        </a:lnTo>
                        <a:lnTo>
                          <a:pt x="501" y="2163"/>
                        </a:lnTo>
                        <a:lnTo>
                          <a:pt x="501" y="2151"/>
                        </a:lnTo>
                        <a:lnTo>
                          <a:pt x="503" y="2138"/>
                        </a:lnTo>
                        <a:lnTo>
                          <a:pt x="506" y="2128"/>
                        </a:lnTo>
                        <a:lnTo>
                          <a:pt x="508" y="2116"/>
                        </a:lnTo>
                        <a:lnTo>
                          <a:pt x="510" y="2105"/>
                        </a:lnTo>
                        <a:lnTo>
                          <a:pt x="514" y="2093"/>
                        </a:lnTo>
                        <a:lnTo>
                          <a:pt x="518" y="2081"/>
                        </a:lnTo>
                        <a:lnTo>
                          <a:pt x="522" y="2046"/>
                        </a:lnTo>
                        <a:lnTo>
                          <a:pt x="524" y="2050"/>
                        </a:lnTo>
                        <a:lnTo>
                          <a:pt x="528" y="2054"/>
                        </a:lnTo>
                        <a:lnTo>
                          <a:pt x="532" y="2056"/>
                        </a:lnTo>
                        <a:lnTo>
                          <a:pt x="538" y="2058"/>
                        </a:lnTo>
                        <a:lnTo>
                          <a:pt x="549" y="2060"/>
                        </a:lnTo>
                        <a:lnTo>
                          <a:pt x="561" y="2062"/>
                        </a:lnTo>
                        <a:lnTo>
                          <a:pt x="575" y="2062"/>
                        </a:lnTo>
                        <a:lnTo>
                          <a:pt x="588" y="2062"/>
                        </a:lnTo>
                        <a:lnTo>
                          <a:pt x="600" y="2062"/>
                        </a:lnTo>
                        <a:lnTo>
                          <a:pt x="612" y="2066"/>
                        </a:lnTo>
                        <a:lnTo>
                          <a:pt x="592" y="2085"/>
                        </a:lnTo>
                        <a:lnTo>
                          <a:pt x="567" y="2081"/>
                        </a:lnTo>
                        <a:lnTo>
                          <a:pt x="565" y="2087"/>
                        </a:lnTo>
                        <a:lnTo>
                          <a:pt x="563" y="2095"/>
                        </a:lnTo>
                        <a:lnTo>
                          <a:pt x="561" y="2105"/>
                        </a:lnTo>
                        <a:lnTo>
                          <a:pt x="559" y="2116"/>
                        </a:lnTo>
                        <a:lnTo>
                          <a:pt x="559" y="2128"/>
                        </a:lnTo>
                        <a:lnTo>
                          <a:pt x="557" y="2136"/>
                        </a:lnTo>
                        <a:lnTo>
                          <a:pt x="559" y="2145"/>
                        </a:lnTo>
                        <a:lnTo>
                          <a:pt x="561" y="2151"/>
                        </a:lnTo>
                        <a:lnTo>
                          <a:pt x="573" y="2159"/>
                        </a:lnTo>
                        <a:lnTo>
                          <a:pt x="569" y="2167"/>
                        </a:lnTo>
                        <a:lnTo>
                          <a:pt x="567" y="2175"/>
                        </a:lnTo>
                        <a:lnTo>
                          <a:pt x="563" y="2184"/>
                        </a:lnTo>
                        <a:lnTo>
                          <a:pt x="561" y="2192"/>
                        </a:lnTo>
                        <a:lnTo>
                          <a:pt x="559" y="2200"/>
                        </a:lnTo>
                        <a:lnTo>
                          <a:pt x="557" y="2208"/>
                        </a:lnTo>
                        <a:lnTo>
                          <a:pt x="557" y="2216"/>
                        </a:lnTo>
                        <a:lnTo>
                          <a:pt x="557" y="2227"/>
                        </a:lnTo>
                        <a:lnTo>
                          <a:pt x="567" y="2227"/>
                        </a:lnTo>
                        <a:lnTo>
                          <a:pt x="571" y="2249"/>
                        </a:lnTo>
                        <a:lnTo>
                          <a:pt x="571" y="2251"/>
                        </a:lnTo>
                        <a:lnTo>
                          <a:pt x="579" y="2280"/>
                        </a:lnTo>
                        <a:lnTo>
                          <a:pt x="584" y="2303"/>
                        </a:lnTo>
                        <a:lnTo>
                          <a:pt x="584" y="2319"/>
                        </a:lnTo>
                        <a:lnTo>
                          <a:pt x="582" y="2336"/>
                        </a:lnTo>
                        <a:lnTo>
                          <a:pt x="577" y="2350"/>
                        </a:lnTo>
                        <a:lnTo>
                          <a:pt x="573" y="2364"/>
                        </a:lnTo>
                        <a:lnTo>
                          <a:pt x="567" y="2383"/>
                        </a:lnTo>
                        <a:lnTo>
                          <a:pt x="559" y="2405"/>
                        </a:lnTo>
                        <a:lnTo>
                          <a:pt x="559" y="2422"/>
                        </a:lnTo>
                        <a:lnTo>
                          <a:pt x="561" y="2438"/>
                        </a:lnTo>
                        <a:lnTo>
                          <a:pt x="563" y="2455"/>
                        </a:lnTo>
                        <a:lnTo>
                          <a:pt x="565" y="2469"/>
                        </a:lnTo>
                        <a:lnTo>
                          <a:pt x="567" y="2483"/>
                        </a:lnTo>
                        <a:lnTo>
                          <a:pt x="569" y="2498"/>
                        </a:lnTo>
                        <a:lnTo>
                          <a:pt x="569" y="2512"/>
                        </a:lnTo>
                        <a:lnTo>
                          <a:pt x="567" y="2527"/>
                        </a:lnTo>
                        <a:lnTo>
                          <a:pt x="573" y="2520"/>
                        </a:lnTo>
                        <a:lnTo>
                          <a:pt x="577" y="2516"/>
                        </a:lnTo>
                        <a:lnTo>
                          <a:pt x="582" y="2514"/>
                        </a:lnTo>
                        <a:lnTo>
                          <a:pt x="584" y="2514"/>
                        </a:lnTo>
                        <a:lnTo>
                          <a:pt x="588" y="2518"/>
                        </a:lnTo>
                        <a:lnTo>
                          <a:pt x="588" y="2527"/>
                        </a:lnTo>
                        <a:lnTo>
                          <a:pt x="586" y="2537"/>
                        </a:lnTo>
                        <a:lnTo>
                          <a:pt x="584" y="2549"/>
                        </a:lnTo>
                        <a:lnTo>
                          <a:pt x="582" y="2559"/>
                        </a:lnTo>
                        <a:lnTo>
                          <a:pt x="577" y="2568"/>
                        </a:lnTo>
                        <a:lnTo>
                          <a:pt x="575" y="2578"/>
                        </a:lnTo>
                        <a:lnTo>
                          <a:pt x="573" y="2586"/>
                        </a:lnTo>
                        <a:lnTo>
                          <a:pt x="573" y="2596"/>
                        </a:lnTo>
                        <a:lnTo>
                          <a:pt x="571" y="2605"/>
                        </a:lnTo>
                        <a:lnTo>
                          <a:pt x="573" y="2613"/>
                        </a:lnTo>
                        <a:lnTo>
                          <a:pt x="575" y="2621"/>
                        </a:lnTo>
                        <a:lnTo>
                          <a:pt x="577" y="2629"/>
                        </a:lnTo>
                        <a:lnTo>
                          <a:pt x="584" y="2638"/>
                        </a:lnTo>
                        <a:lnTo>
                          <a:pt x="582" y="2650"/>
                        </a:lnTo>
                        <a:lnTo>
                          <a:pt x="582" y="2664"/>
                        </a:lnTo>
                        <a:lnTo>
                          <a:pt x="584" y="2681"/>
                        </a:lnTo>
                        <a:lnTo>
                          <a:pt x="588" y="2697"/>
                        </a:lnTo>
                        <a:lnTo>
                          <a:pt x="592" y="2714"/>
                        </a:lnTo>
                        <a:lnTo>
                          <a:pt x="596" y="2730"/>
                        </a:lnTo>
                        <a:lnTo>
                          <a:pt x="600" y="2744"/>
                        </a:lnTo>
                        <a:lnTo>
                          <a:pt x="602" y="2755"/>
                        </a:lnTo>
                        <a:lnTo>
                          <a:pt x="604" y="2763"/>
                        </a:lnTo>
                        <a:lnTo>
                          <a:pt x="606" y="2773"/>
                        </a:lnTo>
                        <a:lnTo>
                          <a:pt x="608" y="2783"/>
                        </a:lnTo>
                        <a:lnTo>
                          <a:pt x="610" y="2794"/>
                        </a:lnTo>
                        <a:lnTo>
                          <a:pt x="612" y="2804"/>
                        </a:lnTo>
                        <a:lnTo>
                          <a:pt x="612" y="2816"/>
                        </a:lnTo>
                        <a:lnTo>
                          <a:pt x="614" y="2824"/>
                        </a:lnTo>
                        <a:lnTo>
                          <a:pt x="614" y="2835"/>
                        </a:lnTo>
                        <a:lnTo>
                          <a:pt x="614" y="2847"/>
                        </a:lnTo>
                        <a:lnTo>
                          <a:pt x="614" y="2861"/>
                        </a:lnTo>
                        <a:lnTo>
                          <a:pt x="616" y="2878"/>
                        </a:lnTo>
                        <a:lnTo>
                          <a:pt x="616" y="2892"/>
                        </a:lnTo>
                        <a:lnTo>
                          <a:pt x="621" y="2907"/>
                        </a:lnTo>
                        <a:lnTo>
                          <a:pt x="625" y="2919"/>
                        </a:lnTo>
                        <a:lnTo>
                          <a:pt x="631" y="2931"/>
                        </a:lnTo>
                        <a:lnTo>
                          <a:pt x="641" y="2942"/>
                        </a:lnTo>
                        <a:lnTo>
                          <a:pt x="641" y="2954"/>
                        </a:lnTo>
                        <a:lnTo>
                          <a:pt x="643" y="2964"/>
                        </a:lnTo>
                        <a:lnTo>
                          <a:pt x="649" y="2974"/>
                        </a:lnTo>
                        <a:lnTo>
                          <a:pt x="658" y="2985"/>
                        </a:lnTo>
                        <a:lnTo>
                          <a:pt x="664" y="2995"/>
                        </a:lnTo>
                        <a:lnTo>
                          <a:pt x="670" y="3007"/>
                        </a:lnTo>
                        <a:lnTo>
                          <a:pt x="676" y="3022"/>
                        </a:lnTo>
                        <a:lnTo>
                          <a:pt x="678" y="3034"/>
                        </a:lnTo>
                        <a:lnTo>
                          <a:pt x="684" y="3036"/>
                        </a:lnTo>
                        <a:lnTo>
                          <a:pt x="690" y="3034"/>
                        </a:lnTo>
                        <a:lnTo>
                          <a:pt x="695" y="3032"/>
                        </a:lnTo>
                        <a:lnTo>
                          <a:pt x="697" y="3032"/>
                        </a:lnTo>
                        <a:lnTo>
                          <a:pt x="697" y="3036"/>
                        </a:lnTo>
                        <a:lnTo>
                          <a:pt x="695" y="3044"/>
                        </a:lnTo>
                        <a:lnTo>
                          <a:pt x="690" y="3059"/>
                        </a:lnTo>
                        <a:lnTo>
                          <a:pt x="695" y="3071"/>
                        </a:lnTo>
                        <a:lnTo>
                          <a:pt x="699" y="3081"/>
                        </a:lnTo>
                        <a:lnTo>
                          <a:pt x="701" y="3091"/>
                        </a:lnTo>
                        <a:lnTo>
                          <a:pt x="705" y="3102"/>
                        </a:lnTo>
                        <a:lnTo>
                          <a:pt x="709" y="3112"/>
                        </a:lnTo>
                        <a:lnTo>
                          <a:pt x="713" y="3122"/>
                        </a:lnTo>
                        <a:lnTo>
                          <a:pt x="719" y="3133"/>
                        </a:lnTo>
                        <a:lnTo>
                          <a:pt x="725" y="3145"/>
                        </a:lnTo>
                        <a:lnTo>
                          <a:pt x="736" y="3153"/>
                        </a:lnTo>
                        <a:lnTo>
                          <a:pt x="744" y="3163"/>
                        </a:lnTo>
                        <a:lnTo>
                          <a:pt x="752" y="3176"/>
                        </a:lnTo>
                        <a:lnTo>
                          <a:pt x="758" y="3188"/>
                        </a:lnTo>
                        <a:lnTo>
                          <a:pt x="762" y="3202"/>
                        </a:lnTo>
                        <a:lnTo>
                          <a:pt x="764" y="3217"/>
                        </a:lnTo>
                        <a:lnTo>
                          <a:pt x="768" y="3231"/>
                        </a:lnTo>
                        <a:lnTo>
                          <a:pt x="771" y="3246"/>
                        </a:lnTo>
                        <a:lnTo>
                          <a:pt x="785" y="3272"/>
                        </a:lnTo>
                        <a:lnTo>
                          <a:pt x="795" y="3301"/>
                        </a:lnTo>
                        <a:lnTo>
                          <a:pt x="803" y="3330"/>
                        </a:lnTo>
                        <a:lnTo>
                          <a:pt x="812" y="3361"/>
                        </a:lnTo>
                        <a:lnTo>
                          <a:pt x="818" y="3389"/>
                        </a:lnTo>
                        <a:lnTo>
                          <a:pt x="822" y="3420"/>
                        </a:lnTo>
                        <a:lnTo>
                          <a:pt x="830" y="3451"/>
                        </a:lnTo>
                        <a:lnTo>
                          <a:pt x="836" y="3480"/>
                        </a:lnTo>
                        <a:lnTo>
                          <a:pt x="838" y="3492"/>
                        </a:lnTo>
                        <a:lnTo>
                          <a:pt x="857" y="3519"/>
                        </a:lnTo>
                        <a:lnTo>
                          <a:pt x="869" y="3539"/>
                        </a:lnTo>
                        <a:lnTo>
                          <a:pt x="881" y="3554"/>
                        </a:lnTo>
                        <a:lnTo>
                          <a:pt x="890" y="3564"/>
                        </a:lnTo>
                        <a:lnTo>
                          <a:pt x="896" y="3574"/>
                        </a:lnTo>
                        <a:lnTo>
                          <a:pt x="902" y="3582"/>
                        </a:lnTo>
                        <a:lnTo>
                          <a:pt x="908" y="3591"/>
                        </a:lnTo>
                        <a:lnTo>
                          <a:pt x="916" y="3599"/>
                        </a:lnTo>
                        <a:lnTo>
                          <a:pt x="931" y="3652"/>
                        </a:lnTo>
                        <a:lnTo>
                          <a:pt x="945" y="3702"/>
                        </a:lnTo>
                        <a:lnTo>
                          <a:pt x="962" y="3749"/>
                        </a:lnTo>
                        <a:lnTo>
                          <a:pt x="978" y="3790"/>
                        </a:lnTo>
                        <a:lnTo>
                          <a:pt x="992" y="3829"/>
                        </a:lnTo>
                        <a:lnTo>
                          <a:pt x="1005" y="3866"/>
                        </a:lnTo>
                        <a:lnTo>
                          <a:pt x="1015" y="3901"/>
                        </a:lnTo>
                        <a:lnTo>
                          <a:pt x="1021" y="3934"/>
                        </a:lnTo>
                        <a:lnTo>
                          <a:pt x="1031" y="3956"/>
                        </a:lnTo>
                        <a:lnTo>
                          <a:pt x="1042" y="3979"/>
                        </a:lnTo>
                        <a:lnTo>
                          <a:pt x="1054" y="4001"/>
                        </a:lnTo>
                        <a:lnTo>
                          <a:pt x="1068" y="4022"/>
                        </a:lnTo>
                        <a:lnTo>
                          <a:pt x="1083" y="4043"/>
                        </a:lnTo>
                        <a:lnTo>
                          <a:pt x="1099" y="4063"/>
                        </a:lnTo>
                        <a:lnTo>
                          <a:pt x="1116" y="4082"/>
                        </a:lnTo>
                        <a:lnTo>
                          <a:pt x="1134" y="4098"/>
                        </a:lnTo>
                        <a:lnTo>
                          <a:pt x="1142" y="4100"/>
                        </a:lnTo>
                        <a:lnTo>
                          <a:pt x="1153" y="4098"/>
                        </a:lnTo>
                        <a:lnTo>
                          <a:pt x="1163" y="4098"/>
                        </a:lnTo>
                        <a:lnTo>
                          <a:pt x="1175" y="4096"/>
                        </a:lnTo>
                        <a:lnTo>
                          <a:pt x="1183" y="4094"/>
                        </a:lnTo>
                        <a:lnTo>
                          <a:pt x="1192" y="4088"/>
                        </a:lnTo>
                        <a:lnTo>
                          <a:pt x="1196" y="4086"/>
                        </a:lnTo>
                        <a:lnTo>
                          <a:pt x="1198" y="4082"/>
                        </a:lnTo>
                        <a:lnTo>
                          <a:pt x="1200" y="4077"/>
                        </a:lnTo>
                        <a:lnTo>
                          <a:pt x="1200" y="4071"/>
                        </a:lnTo>
                        <a:lnTo>
                          <a:pt x="1206" y="4069"/>
                        </a:lnTo>
                        <a:lnTo>
                          <a:pt x="1214" y="4065"/>
                        </a:lnTo>
                        <a:lnTo>
                          <a:pt x="1218" y="4061"/>
                        </a:lnTo>
                        <a:lnTo>
                          <a:pt x="1224" y="4059"/>
                        </a:lnTo>
                        <a:lnTo>
                          <a:pt x="1229" y="4053"/>
                        </a:lnTo>
                        <a:lnTo>
                          <a:pt x="1233" y="4049"/>
                        </a:lnTo>
                        <a:lnTo>
                          <a:pt x="1237" y="4040"/>
                        </a:lnTo>
                        <a:lnTo>
                          <a:pt x="1241" y="4034"/>
                        </a:lnTo>
                        <a:lnTo>
                          <a:pt x="1239" y="4028"/>
                        </a:lnTo>
                        <a:lnTo>
                          <a:pt x="1241" y="4022"/>
                        </a:lnTo>
                        <a:lnTo>
                          <a:pt x="1241" y="4014"/>
                        </a:lnTo>
                        <a:lnTo>
                          <a:pt x="1243" y="4008"/>
                        </a:lnTo>
                        <a:lnTo>
                          <a:pt x="1245" y="4001"/>
                        </a:lnTo>
                        <a:lnTo>
                          <a:pt x="1249" y="3993"/>
                        </a:lnTo>
                        <a:lnTo>
                          <a:pt x="1251" y="3987"/>
                        </a:lnTo>
                        <a:lnTo>
                          <a:pt x="1251" y="3981"/>
                        </a:lnTo>
                        <a:lnTo>
                          <a:pt x="1259" y="3971"/>
                        </a:lnTo>
                        <a:lnTo>
                          <a:pt x="1272" y="3962"/>
                        </a:lnTo>
                        <a:lnTo>
                          <a:pt x="1286" y="3956"/>
                        </a:lnTo>
                        <a:lnTo>
                          <a:pt x="1300" y="3952"/>
                        </a:lnTo>
                        <a:lnTo>
                          <a:pt x="1317" y="3948"/>
                        </a:lnTo>
                        <a:lnTo>
                          <a:pt x="1331" y="3946"/>
                        </a:lnTo>
                        <a:lnTo>
                          <a:pt x="1346" y="3942"/>
                        </a:lnTo>
                        <a:lnTo>
                          <a:pt x="1358" y="3940"/>
                        </a:lnTo>
                        <a:lnTo>
                          <a:pt x="1358" y="3923"/>
                        </a:lnTo>
                        <a:lnTo>
                          <a:pt x="1358" y="3911"/>
                        </a:lnTo>
                        <a:lnTo>
                          <a:pt x="1360" y="3899"/>
                        </a:lnTo>
                        <a:lnTo>
                          <a:pt x="1366" y="3888"/>
                        </a:lnTo>
                        <a:lnTo>
                          <a:pt x="1370" y="3878"/>
                        </a:lnTo>
                        <a:lnTo>
                          <a:pt x="1378" y="3868"/>
                        </a:lnTo>
                        <a:lnTo>
                          <a:pt x="1387" y="3856"/>
                        </a:lnTo>
                        <a:lnTo>
                          <a:pt x="1397" y="3843"/>
                        </a:lnTo>
                        <a:lnTo>
                          <a:pt x="1399" y="3829"/>
                        </a:lnTo>
                        <a:lnTo>
                          <a:pt x="1405" y="3815"/>
                        </a:lnTo>
                        <a:lnTo>
                          <a:pt x="1411" y="3802"/>
                        </a:lnTo>
                        <a:lnTo>
                          <a:pt x="1420" y="3794"/>
                        </a:lnTo>
                        <a:lnTo>
                          <a:pt x="1424" y="3792"/>
                        </a:lnTo>
                        <a:lnTo>
                          <a:pt x="1428" y="3790"/>
                        </a:lnTo>
                        <a:lnTo>
                          <a:pt x="1434" y="3788"/>
                        </a:lnTo>
                        <a:lnTo>
                          <a:pt x="1438" y="3788"/>
                        </a:lnTo>
                        <a:lnTo>
                          <a:pt x="1442" y="3790"/>
                        </a:lnTo>
                        <a:lnTo>
                          <a:pt x="1448" y="3792"/>
                        </a:lnTo>
                        <a:lnTo>
                          <a:pt x="1452" y="3796"/>
                        </a:lnTo>
                        <a:lnTo>
                          <a:pt x="1459" y="3800"/>
                        </a:lnTo>
                        <a:lnTo>
                          <a:pt x="1485" y="3802"/>
                        </a:lnTo>
                        <a:lnTo>
                          <a:pt x="1485" y="3761"/>
                        </a:lnTo>
                        <a:lnTo>
                          <a:pt x="1483" y="3726"/>
                        </a:lnTo>
                        <a:lnTo>
                          <a:pt x="1481" y="3691"/>
                        </a:lnTo>
                        <a:lnTo>
                          <a:pt x="1481" y="3658"/>
                        </a:lnTo>
                        <a:lnTo>
                          <a:pt x="1481" y="3642"/>
                        </a:lnTo>
                        <a:lnTo>
                          <a:pt x="1483" y="3626"/>
                        </a:lnTo>
                        <a:lnTo>
                          <a:pt x="1485" y="3609"/>
                        </a:lnTo>
                        <a:lnTo>
                          <a:pt x="1489" y="3593"/>
                        </a:lnTo>
                        <a:lnTo>
                          <a:pt x="1496" y="3576"/>
                        </a:lnTo>
                        <a:lnTo>
                          <a:pt x="1502" y="3558"/>
                        </a:lnTo>
                        <a:lnTo>
                          <a:pt x="1512" y="3539"/>
                        </a:lnTo>
                        <a:lnTo>
                          <a:pt x="1522" y="3521"/>
                        </a:lnTo>
                        <a:lnTo>
                          <a:pt x="1530" y="3500"/>
                        </a:lnTo>
                        <a:lnTo>
                          <a:pt x="1539" y="3478"/>
                        </a:lnTo>
                        <a:lnTo>
                          <a:pt x="1549" y="3449"/>
                        </a:lnTo>
                        <a:lnTo>
                          <a:pt x="1557" y="3420"/>
                        </a:lnTo>
                        <a:lnTo>
                          <a:pt x="1559" y="3406"/>
                        </a:lnTo>
                        <a:lnTo>
                          <a:pt x="1561" y="3393"/>
                        </a:lnTo>
                        <a:lnTo>
                          <a:pt x="1561" y="3379"/>
                        </a:lnTo>
                        <a:lnTo>
                          <a:pt x="1559" y="3367"/>
                        </a:lnTo>
                        <a:lnTo>
                          <a:pt x="1557" y="3354"/>
                        </a:lnTo>
                        <a:lnTo>
                          <a:pt x="1551" y="3344"/>
                        </a:lnTo>
                        <a:lnTo>
                          <a:pt x="1545" y="3336"/>
                        </a:lnTo>
                        <a:lnTo>
                          <a:pt x="1535" y="3330"/>
                        </a:lnTo>
                        <a:lnTo>
                          <a:pt x="1543" y="3319"/>
                        </a:lnTo>
                        <a:lnTo>
                          <a:pt x="1549" y="3326"/>
                        </a:lnTo>
                        <a:lnTo>
                          <a:pt x="1547" y="3317"/>
                        </a:lnTo>
                        <a:lnTo>
                          <a:pt x="1545" y="3307"/>
                        </a:lnTo>
                        <a:lnTo>
                          <a:pt x="1543" y="3299"/>
                        </a:lnTo>
                        <a:lnTo>
                          <a:pt x="1541" y="3289"/>
                        </a:lnTo>
                        <a:lnTo>
                          <a:pt x="1539" y="3278"/>
                        </a:lnTo>
                        <a:lnTo>
                          <a:pt x="1537" y="3268"/>
                        </a:lnTo>
                        <a:lnTo>
                          <a:pt x="1535" y="3260"/>
                        </a:lnTo>
                        <a:lnTo>
                          <a:pt x="1533" y="3250"/>
                        </a:lnTo>
                        <a:lnTo>
                          <a:pt x="1535" y="3243"/>
                        </a:lnTo>
                        <a:lnTo>
                          <a:pt x="1537" y="3235"/>
                        </a:lnTo>
                        <a:lnTo>
                          <a:pt x="1539" y="3229"/>
                        </a:lnTo>
                        <a:lnTo>
                          <a:pt x="1541" y="3221"/>
                        </a:lnTo>
                        <a:lnTo>
                          <a:pt x="1541" y="3213"/>
                        </a:lnTo>
                        <a:lnTo>
                          <a:pt x="1541" y="3204"/>
                        </a:lnTo>
                        <a:lnTo>
                          <a:pt x="1541" y="3198"/>
                        </a:lnTo>
                        <a:lnTo>
                          <a:pt x="1537" y="3192"/>
                        </a:lnTo>
                        <a:lnTo>
                          <a:pt x="1530" y="3178"/>
                        </a:lnTo>
                        <a:lnTo>
                          <a:pt x="1526" y="3161"/>
                        </a:lnTo>
                        <a:lnTo>
                          <a:pt x="1524" y="3145"/>
                        </a:lnTo>
                        <a:lnTo>
                          <a:pt x="1526" y="3128"/>
                        </a:lnTo>
                        <a:lnTo>
                          <a:pt x="1528" y="3112"/>
                        </a:lnTo>
                        <a:lnTo>
                          <a:pt x="1533" y="3098"/>
                        </a:lnTo>
                        <a:lnTo>
                          <a:pt x="1541" y="3083"/>
                        </a:lnTo>
                        <a:lnTo>
                          <a:pt x="1549" y="3069"/>
                        </a:lnTo>
                        <a:lnTo>
                          <a:pt x="1559" y="3054"/>
                        </a:lnTo>
                        <a:lnTo>
                          <a:pt x="1567" y="3042"/>
                        </a:lnTo>
                        <a:lnTo>
                          <a:pt x="1578" y="3032"/>
                        </a:lnTo>
                        <a:lnTo>
                          <a:pt x="1586" y="3026"/>
                        </a:lnTo>
                        <a:lnTo>
                          <a:pt x="1598" y="3022"/>
                        </a:lnTo>
                        <a:lnTo>
                          <a:pt x="1611" y="3022"/>
                        </a:lnTo>
                        <a:lnTo>
                          <a:pt x="1625" y="3028"/>
                        </a:lnTo>
                        <a:lnTo>
                          <a:pt x="1641" y="3034"/>
                        </a:lnTo>
                        <a:lnTo>
                          <a:pt x="1670" y="2999"/>
                        </a:lnTo>
                        <a:lnTo>
                          <a:pt x="1685" y="2978"/>
                        </a:lnTo>
                        <a:lnTo>
                          <a:pt x="1693" y="2968"/>
                        </a:lnTo>
                        <a:lnTo>
                          <a:pt x="1699" y="2964"/>
                        </a:lnTo>
                        <a:lnTo>
                          <a:pt x="1711" y="2960"/>
                        </a:lnTo>
                        <a:lnTo>
                          <a:pt x="1730" y="2956"/>
                        </a:lnTo>
                        <a:lnTo>
                          <a:pt x="1765" y="2948"/>
                        </a:lnTo>
                        <a:lnTo>
                          <a:pt x="1820" y="2927"/>
                        </a:lnTo>
                        <a:lnTo>
                          <a:pt x="1822" y="2913"/>
                        </a:lnTo>
                        <a:lnTo>
                          <a:pt x="1826" y="2900"/>
                        </a:lnTo>
                        <a:lnTo>
                          <a:pt x="1830" y="2888"/>
                        </a:lnTo>
                        <a:lnTo>
                          <a:pt x="1837" y="2880"/>
                        </a:lnTo>
                        <a:lnTo>
                          <a:pt x="1841" y="2870"/>
                        </a:lnTo>
                        <a:lnTo>
                          <a:pt x="1849" y="2861"/>
                        </a:lnTo>
                        <a:lnTo>
                          <a:pt x="1857" y="2855"/>
                        </a:lnTo>
                        <a:lnTo>
                          <a:pt x="1865" y="2847"/>
                        </a:lnTo>
                        <a:lnTo>
                          <a:pt x="1888" y="2833"/>
                        </a:lnTo>
                        <a:lnTo>
                          <a:pt x="1915" y="2814"/>
                        </a:lnTo>
                        <a:lnTo>
                          <a:pt x="1947" y="2790"/>
                        </a:lnTo>
                        <a:lnTo>
                          <a:pt x="1986" y="2757"/>
                        </a:lnTo>
                        <a:lnTo>
                          <a:pt x="1995" y="2746"/>
                        </a:lnTo>
                        <a:lnTo>
                          <a:pt x="2007" y="2734"/>
                        </a:lnTo>
                        <a:lnTo>
                          <a:pt x="2021" y="2720"/>
                        </a:lnTo>
                        <a:lnTo>
                          <a:pt x="2036" y="2705"/>
                        </a:lnTo>
                        <a:lnTo>
                          <a:pt x="2052" y="2693"/>
                        </a:lnTo>
                        <a:lnTo>
                          <a:pt x="2067" y="2681"/>
                        </a:lnTo>
                        <a:lnTo>
                          <a:pt x="2081" y="2672"/>
                        </a:lnTo>
                        <a:lnTo>
                          <a:pt x="2093" y="2668"/>
                        </a:lnTo>
                        <a:lnTo>
                          <a:pt x="2122" y="2638"/>
                        </a:lnTo>
                        <a:lnTo>
                          <a:pt x="2145" y="2611"/>
                        </a:lnTo>
                        <a:lnTo>
                          <a:pt x="2165" y="2586"/>
                        </a:lnTo>
                        <a:lnTo>
                          <a:pt x="2184" y="2562"/>
                        </a:lnTo>
                        <a:lnTo>
                          <a:pt x="2206" y="2539"/>
                        </a:lnTo>
                        <a:lnTo>
                          <a:pt x="2233" y="2516"/>
                        </a:lnTo>
                        <a:lnTo>
                          <a:pt x="2247" y="2504"/>
                        </a:lnTo>
                        <a:lnTo>
                          <a:pt x="2266" y="2492"/>
                        </a:lnTo>
                        <a:lnTo>
                          <a:pt x="2286" y="2481"/>
                        </a:lnTo>
                        <a:lnTo>
                          <a:pt x="2311" y="2469"/>
                        </a:lnTo>
                        <a:lnTo>
                          <a:pt x="2350" y="2455"/>
                        </a:lnTo>
                        <a:lnTo>
                          <a:pt x="2381" y="2440"/>
                        </a:lnTo>
                        <a:lnTo>
                          <a:pt x="2401" y="2428"/>
                        </a:lnTo>
                        <a:lnTo>
                          <a:pt x="2418" y="2414"/>
                        </a:lnTo>
                        <a:lnTo>
                          <a:pt x="2430" y="2397"/>
                        </a:lnTo>
                        <a:lnTo>
                          <a:pt x="2440" y="2381"/>
                        </a:lnTo>
                        <a:lnTo>
                          <a:pt x="2455" y="2360"/>
                        </a:lnTo>
                        <a:lnTo>
                          <a:pt x="2473" y="2340"/>
                        </a:lnTo>
                        <a:lnTo>
                          <a:pt x="2469" y="2323"/>
                        </a:lnTo>
                        <a:lnTo>
                          <a:pt x="2465" y="2311"/>
                        </a:lnTo>
                        <a:lnTo>
                          <a:pt x="2461" y="2299"/>
                        </a:lnTo>
                        <a:lnTo>
                          <a:pt x="2459" y="2288"/>
                        </a:lnTo>
                        <a:lnTo>
                          <a:pt x="2457" y="2278"/>
                        </a:lnTo>
                        <a:lnTo>
                          <a:pt x="2459" y="2268"/>
                        </a:lnTo>
                        <a:lnTo>
                          <a:pt x="2463" y="2255"/>
                        </a:lnTo>
                        <a:lnTo>
                          <a:pt x="2473" y="2241"/>
                        </a:lnTo>
                        <a:lnTo>
                          <a:pt x="2486" y="2235"/>
                        </a:lnTo>
                        <a:lnTo>
                          <a:pt x="2502" y="2227"/>
                        </a:lnTo>
                        <a:lnTo>
                          <a:pt x="2516" y="2221"/>
                        </a:lnTo>
                        <a:lnTo>
                          <a:pt x="2531" y="2212"/>
                        </a:lnTo>
                        <a:lnTo>
                          <a:pt x="2545" y="2206"/>
                        </a:lnTo>
                        <a:lnTo>
                          <a:pt x="2560" y="2198"/>
                        </a:lnTo>
                        <a:lnTo>
                          <a:pt x="2574" y="2190"/>
                        </a:lnTo>
                        <a:lnTo>
                          <a:pt x="2588" y="2182"/>
                        </a:lnTo>
                        <a:lnTo>
                          <a:pt x="2601" y="2159"/>
                        </a:lnTo>
                        <a:lnTo>
                          <a:pt x="2609" y="2140"/>
                        </a:lnTo>
                        <a:lnTo>
                          <a:pt x="2617" y="2132"/>
                        </a:lnTo>
                        <a:lnTo>
                          <a:pt x="2621" y="2130"/>
                        </a:lnTo>
                        <a:lnTo>
                          <a:pt x="2625" y="2136"/>
                        </a:lnTo>
                        <a:lnTo>
                          <a:pt x="2625" y="2147"/>
                        </a:lnTo>
                        <a:lnTo>
                          <a:pt x="2623" y="2165"/>
                        </a:lnTo>
                        <a:lnTo>
                          <a:pt x="2619" y="2192"/>
                        </a:lnTo>
                        <a:lnTo>
                          <a:pt x="2621" y="2192"/>
                        </a:lnTo>
                        <a:lnTo>
                          <a:pt x="2623" y="2194"/>
                        </a:lnTo>
                        <a:lnTo>
                          <a:pt x="2625" y="2194"/>
                        </a:lnTo>
                        <a:lnTo>
                          <a:pt x="2629" y="2196"/>
                        </a:lnTo>
                        <a:lnTo>
                          <a:pt x="2631" y="2198"/>
                        </a:lnTo>
                        <a:lnTo>
                          <a:pt x="2636" y="2202"/>
                        </a:lnTo>
                        <a:lnTo>
                          <a:pt x="2640" y="2208"/>
                        </a:lnTo>
                        <a:lnTo>
                          <a:pt x="2644" y="2214"/>
                        </a:lnTo>
                        <a:lnTo>
                          <a:pt x="2652" y="2212"/>
                        </a:lnTo>
                        <a:lnTo>
                          <a:pt x="2660" y="2210"/>
                        </a:lnTo>
                        <a:lnTo>
                          <a:pt x="2666" y="2206"/>
                        </a:lnTo>
                        <a:lnTo>
                          <a:pt x="2672" y="2204"/>
                        </a:lnTo>
                        <a:lnTo>
                          <a:pt x="2677" y="2202"/>
                        </a:lnTo>
                        <a:lnTo>
                          <a:pt x="2681" y="2200"/>
                        </a:lnTo>
                        <a:lnTo>
                          <a:pt x="2683" y="2202"/>
                        </a:lnTo>
                        <a:lnTo>
                          <a:pt x="2685" y="2204"/>
                        </a:lnTo>
                        <a:lnTo>
                          <a:pt x="2687" y="2190"/>
                        </a:lnTo>
                        <a:lnTo>
                          <a:pt x="2689" y="2182"/>
                        </a:lnTo>
                        <a:lnTo>
                          <a:pt x="2691" y="2179"/>
                        </a:lnTo>
                        <a:lnTo>
                          <a:pt x="2693" y="2179"/>
                        </a:lnTo>
                        <a:lnTo>
                          <a:pt x="2695" y="2184"/>
                        </a:lnTo>
                        <a:lnTo>
                          <a:pt x="2699" y="2192"/>
                        </a:lnTo>
                        <a:lnTo>
                          <a:pt x="2703" y="2200"/>
                        </a:lnTo>
                        <a:lnTo>
                          <a:pt x="2707" y="2208"/>
                        </a:lnTo>
                        <a:lnTo>
                          <a:pt x="2726" y="2200"/>
                        </a:lnTo>
                        <a:lnTo>
                          <a:pt x="2722" y="2196"/>
                        </a:lnTo>
                        <a:lnTo>
                          <a:pt x="2718" y="2190"/>
                        </a:lnTo>
                        <a:lnTo>
                          <a:pt x="2714" y="2184"/>
                        </a:lnTo>
                        <a:lnTo>
                          <a:pt x="2711" y="2177"/>
                        </a:lnTo>
                        <a:lnTo>
                          <a:pt x="2709" y="2171"/>
                        </a:lnTo>
                        <a:lnTo>
                          <a:pt x="2709" y="2165"/>
                        </a:lnTo>
                        <a:lnTo>
                          <a:pt x="2711" y="2161"/>
                        </a:lnTo>
                        <a:lnTo>
                          <a:pt x="2714" y="2155"/>
                        </a:lnTo>
                        <a:lnTo>
                          <a:pt x="2711" y="2116"/>
                        </a:lnTo>
                        <a:lnTo>
                          <a:pt x="2705" y="2087"/>
                        </a:lnTo>
                        <a:lnTo>
                          <a:pt x="2699" y="2066"/>
                        </a:lnTo>
                        <a:lnTo>
                          <a:pt x="2691" y="2052"/>
                        </a:lnTo>
                        <a:lnTo>
                          <a:pt x="2687" y="2040"/>
                        </a:lnTo>
                        <a:lnTo>
                          <a:pt x="2681" y="2034"/>
                        </a:lnTo>
                        <a:lnTo>
                          <a:pt x="2681" y="2027"/>
                        </a:lnTo>
                        <a:lnTo>
                          <a:pt x="2681" y="2019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4" name="Freeform 1045"/>
                  <p:cNvSpPr>
                    <a:spLocks/>
                  </p:cNvSpPr>
                  <p:nvPr/>
                </p:nvSpPr>
                <p:spPr bwMode="auto">
                  <a:xfrm>
                    <a:off x="814" y="916"/>
                    <a:ext cx="378" cy="129"/>
                  </a:xfrm>
                  <a:custGeom>
                    <a:avLst/>
                    <a:gdLst/>
                    <a:ahLst/>
                    <a:cxnLst>
                      <a:cxn ang="0">
                        <a:pos x="378" y="0"/>
                      </a:cxn>
                      <a:cxn ang="0">
                        <a:pos x="332" y="49"/>
                      </a:cxn>
                      <a:cxn ang="0">
                        <a:pos x="306" y="58"/>
                      </a:cxn>
                      <a:cxn ang="0">
                        <a:pos x="291" y="86"/>
                      </a:cxn>
                      <a:cxn ang="0">
                        <a:pos x="263" y="101"/>
                      </a:cxn>
                      <a:cxn ang="0">
                        <a:pos x="224" y="129"/>
                      </a:cxn>
                      <a:cxn ang="0">
                        <a:pos x="189" y="115"/>
                      </a:cxn>
                      <a:cxn ang="0">
                        <a:pos x="135" y="129"/>
                      </a:cxn>
                      <a:cxn ang="0">
                        <a:pos x="106" y="107"/>
                      </a:cxn>
                      <a:cxn ang="0">
                        <a:pos x="63" y="86"/>
                      </a:cxn>
                      <a:cxn ang="0">
                        <a:pos x="14" y="72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378" h="129">
                        <a:moveTo>
                          <a:pt x="378" y="0"/>
                        </a:moveTo>
                        <a:lnTo>
                          <a:pt x="332" y="49"/>
                        </a:lnTo>
                        <a:lnTo>
                          <a:pt x="306" y="58"/>
                        </a:lnTo>
                        <a:lnTo>
                          <a:pt x="291" y="86"/>
                        </a:lnTo>
                        <a:lnTo>
                          <a:pt x="263" y="101"/>
                        </a:lnTo>
                        <a:lnTo>
                          <a:pt x="224" y="129"/>
                        </a:lnTo>
                        <a:lnTo>
                          <a:pt x="189" y="115"/>
                        </a:lnTo>
                        <a:lnTo>
                          <a:pt x="135" y="129"/>
                        </a:lnTo>
                        <a:lnTo>
                          <a:pt x="106" y="107"/>
                        </a:lnTo>
                        <a:lnTo>
                          <a:pt x="63" y="86"/>
                        </a:lnTo>
                        <a:lnTo>
                          <a:pt x="14" y="72"/>
                        </a:lnTo>
                        <a:lnTo>
                          <a:pt x="0" y="47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5" name="Freeform 1047"/>
                  <p:cNvSpPr>
                    <a:spLocks/>
                  </p:cNvSpPr>
                  <p:nvPr/>
                </p:nvSpPr>
                <p:spPr bwMode="auto">
                  <a:xfrm>
                    <a:off x="904" y="1015"/>
                    <a:ext cx="452" cy="449"/>
                  </a:xfrm>
                  <a:custGeom>
                    <a:avLst/>
                    <a:gdLst/>
                    <a:ahLst/>
                    <a:cxnLst>
                      <a:cxn ang="0">
                        <a:pos x="8" y="59"/>
                      </a:cxn>
                      <a:cxn ang="0">
                        <a:pos x="4" y="67"/>
                      </a:cxn>
                      <a:cxn ang="0">
                        <a:pos x="0" y="82"/>
                      </a:cxn>
                      <a:cxn ang="0">
                        <a:pos x="6" y="92"/>
                      </a:cxn>
                      <a:cxn ang="0">
                        <a:pos x="35" y="92"/>
                      </a:cxn>
                      <a:cxn ang="0">
                        <a:pos x="58" y="90"/>
                      </a:cxn>
                      <a:cxn ang="0">
                        <a:pos x="82" y="94"/>
                      </a:cxn>
                      <a:cxn ang="0">
                        <a:pos x="94" y="135"/>
                      </a:cxn>
                      <a:cxn ang="0">
                        <a:pos x="97" y="150"/>
                      </a:cxn>
                      <a:cxn ang="0">
                        <a:pos x="101" y="174"/>
                      </a:cxn>
                      <a:cxn ang="0">
                        <a:pos x="107" y="193"/>
                      </a:cxn>
                      <a:cxn ang="0">
                        <a:pos x="123" y="201"/>
                      </a:cxn>
                      <a:cxn ang="0">
                        <a:pos x="140" y="209"/>
                      </a:cxn>
                      <a:cxn ang="0">
                        <a:pos x="150" y="236"/>
                      </a:cxn>
                      <a:cxn ang="0">
                        <a:pos x="148" y="269"/>
                      </a:cxn>
                      <a:cxn ang="0">
                        <a:pos x="148" y="281"/>
                      </a:cxn>
                      <a:cxn ang="0">
                        <a:pos x="148" y="293"/>
                      </a:cxn>
                      <a:cxn ang="0">
                        <a:pos x="156" y="306"/>
                      </a:cxn>
                      <a:cxn ang="0">
                        <a:pos x="173" y="299"/>
                      </a:cxn>
                      <a:cxn ang="0">
                        <a:pos x="185" y="279"/>
                      </a:cxn>
                      <a:cxn ang="0">
                        <a:pos x="189" y="269"/>
                      </a:cxn>
                      <a:cxn ang="0">
                        <a:pos x="193" y="275"/>
                      </a:cxn>
                      <a:cxn ang="0">
                        <a:pos x="203" y="281"/>
                      </a:cxn>
                      <a:cxn ang="0">
                        <a:pos x="220" y="279"/>
                      </a:cxn>
                      <a:cxn ang="0">
                        <a:pos x="222" y="269"/>
                      </a:cxn>
                      <a:cxn ang="0">
                        <a:pos x="246" y="258"/>
                      </a:cxn>
                      <a:cxn ang="0">
                        <a:pos x="263" y="265"/>
                      </a:cxn>
                      <a:cxn ang="0">
                        <a:pos x="269" y="297"/>
                      </a:cxn>
                      <a:cxn ang="0">
                        <a:pos x="267" y="336"/>
                      </a:cxn>
                      <a:cxn ang="0">
                        <a:pos x="277" y="336"/>
                      </a:cxn>
                      <a:cxn ang="0">
                        <a:pos x="286" y="314"/>
                      </a:cxn>
                      <a:cxn ang="0">
                        <a:pos x="306" y="299"/>
                      </a:cxn>
                      <a:cxn ang="0">
                        <a:pos x="325" y="314"/>
                      </a:cxn>
                      <a:cxn ang="0">
                        <a:pos x="333" y="336"/>
                      </a:cxn>
                      <a:cxn ang="0">
                        <a:pos x="335" y="345"/>
                      </a:cxn>
                      <a:cxn ang="0">
                        <a:pos x="349" y="365"/>
                      </a:cxn>
                      <a:cxn ang="0">
                        <a:pos x="362" y="396"/>
                      </a:cxn>
                      <a:cxn ang="0">
                        <a:pos x="362" y="417"/>
                      </a:cxn>
                      <a:cxn ang="0">
                        <a:pos x="353" y="427"/>
                      </a:cxn>
                      <a:cxn ang="0">
                        <a:pos x="353" y="439"/>
                      </a:cxn>
                      <a:cxn ang="0">
                        <a:pos x="364" y="443"/>
                      </a:cxn>
                      <a:cxn ang="0">
                        <a:pos x="376" y="435"/>
                      </a:cxn>
                      <a:cxn ang="0">
                        <a:pos x="396" y="431"/>
                      </a:cxn>
                      <a:cxn ang="0">
                        <a:pos x="427" y="439"/>
                      </a:cxn>
                      <a:cxn ang="0">
                        <a:pos x="450" y="447"/>
                      </a:cxn>
                    </a:cxnLst>
                    <a:rect l="0" t="0" r="r" b="b"/>
                    <a:pathLst>
                      <a:path w="452" h="449">
                        <a:moveTo>
                          <a:pt x="4" y="0"/>
                        </a:moveTo>
                        <a:lnTo>
                          <a:pt x="0" y="35"/>
                        </a:lnTo>
                        <a:lnTo>
                          <a:pt x="8" y="59"/>
                        </a:lnTo>
                        <a:lnTo>
                          <a:pt x="6" y="59"/>
                        </a:lnTo>
                        <a:lnTo>
                          <a:pt x="6" y="63"/>
                        </a:lnTo>
                        <a:lnTo>
                          <a:pt x="4" y="67"/>
                        </a:lnTo>
                        <a:lnTo>
                          <a:pt x="2" y="71"/>
                        </a:lnTo>
                        <a:lnTo>
                          <a:pt x="0" y="78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2" y="90"/>
                        </a:lnTo>
                        <a:lnTo>
                          <a:pt x="6" y="92"/>
                        </a:lnTo>
                        <a:lnTo>
                          <a:pt x="14" y="92"/>
                        </a:lnTo>
                        <a:lnTo>
                          <a:pt x="25" y="92"/>
                        </a:lnTo>
                        <a:lnTo>
                          <a:pt x="35" y="92"/>
                        </a:lnTo>
                        <a:lnTo>
                          <a:pt x="43" y="90"/>
                        </a:lnTo>
                        <a:lnTo>
                          <a:pt x="51" y="90"/>
                        </a:lnTo>
                        <a:lnTo>
                          <a:pt x="58" y="90"/>
                        </a:lnTo>
                        <a:lnTo>
                          <a:pt x="60" y="90"/>
                        </a:lnTo>
                        <a:lnTo>
                          <a:pt x="64" y="96"/>
                        </a:lnTo>
                        <a:lnTo>
                          <a:pt x="82" y="94"/>
                        </a:lnTo>
                        <a:lnTo>
                          <a:pt x="84" y="131"/>
                        </a:lnTo>
                        <a:lnTo>
                          <a:pt x="94" y="133"/>
                        </a:lnTo>
                        <a:lnTo>
                          <a:pt x="94" y="135"/>
                        </a:lnTo>
                        <a:lnTo>
                          <a:pt x="94" y="137"/>
                        </a:lnTo>
                        <a:lnTo>
                          <a:pt x="94" y="143"/>
                        </a:lnTo>
                        <a:lnTo>
                          <a:pt x="97" y="150"/>
                        </a:lnTo>
                        <a:lnTo>
                          <a:pt x="97" y="158"/>
                        </a:lnTo>
                        <a:lnTo>
                          <a:pt x="99" y="164"/>
                        </a:lnTo>
                        <a:lnTo>
                          <a:pt x="101" y="174"/>
                        </a:lnTo>
                        <a:lnTo>
                          <a:pt x="101" y="182"/>
                        </a:lnTo>
                        <a:lnTo>
                          <a:pt x="105" y="189"/>
                        </a:lnTo>
                        <a:lnTo>
                          <a:pt x="107" y="193"/>
                        </a:lnTo>
                        <a:lnTo>
                          <a:pt x="113" y="197"/>
                        </a:lnTo>
                        <a:lnTo>
                          <a:pt x="117" y="199"/>
                        </a:lnTo>
                        <a:lnTo>
                          <a:pt x="123" y="201"/>
                        </a:lnTo>
                        <a:lnTo>
                          <a:pt x="129" y="203"/>
                        </a:lnTo>
                        <a:lnTo>
                          <a:pt x="136" y="205"/>
                        </a:lnTo>
                        <a:lnTo>
                          <a:pt x="140" y="209"/>
                        </a:lnTo>
                        <a:lnTo>
                          <a:pt x="146" y="215"/>
                        </a:lnTo>
                        <a:lnTo>
                          <a:pt x="148" y="226"/>
                        </a:lnTo>
                        <a:lnTo>
                          <a:pt x="150" y="236"/>
                        </a:lnTo>
                        <a:lnTo>
                          <a:pt x="150" y="248"/>
                        </a:lnTo>
                        <a:lnTo>
                          <a:pt x="150" y="260"/>
                        </a:lnTo>
                        <a:lnTo>
                          <a:pt x="148" y="269"/>
                        </a:lnTo>
                        <a:lnTo>
                          <a:pt x="148" y="277"/>
                        </a:lnTo>
                        <a:lnTo>
                          <a:pt x="148" y="279"/>
                        </a:lnTo>
                        <a:lnTo>
                          <a:pt x="148" y="281"/>
                        </a:lnTo>
                        <a:lnTo>
                          <a:pt x="148" y="283"/>
                        </a:lnTo>
                        <a:lnTo>
                          <a:pt x="148" y="287"/>
                        </a:lnTo>
                        <a:lnTo>
                          <a:pt x="148" y="293"/>
                        </a:lnTo>
                        <a:lnTo>
                          <a:pt x="150" y="297"/>
                        </a:lnTo>
                        <a:lnTo>
                          <a:pt x="152" y="302"/>
                        </a:lnTo>
                        <a:lnTo>
                          <a:pt x="156" y="306"/>
                        </a:lnTo>
                        <a:lnTo>
                          <a:pt x="162" y="306"/>
                        </a:lnTo>
                        <a:lnTo>
                          <a:pt x="168" y="304"/>
                        </a:lnTo>
                        <a:lnTo>
                          <a:pt x="173" y="299"/>
                        </a:lnTo>
                        <a:lnTo>
                          <a:pt x="179" y="293"/>
                        </a:lnTo>
                        <a:lnTo>
                          <a:pt x="183" y="287"/>
                        </a:lnTo>
                        <a:lnTo>
                          <a:pt x="185" y="279"/>
                        </a:lnTo>
                        <a:lnTo>
                          <a:pt x="187" y="275"/>
                        </a:lnTo>
                        <a:lnTo>
                          <a:pt x="189" y="271"/>
                        </a:lnTo>
                        <a:lnTo>
                          <a:pt x="189" y="269"/>
                        </a:lnTo>
                        <a:lnTo>
                          <a:pt x="189" y="271"/>
                        </a:lnTo>
                        <a:lnTo>
                          <a:pt x="191" y="273"/>
                        </a:lnTo>
                        <a:lnTo>
                          <a:pt x="193" y="275"/>
                        </a:lnTo>
                        <a:lnTo>
                          <a:pt x="195" y="277"/>
                        </a:lnTo>
                        <a:lnTo>
                          <a:pt x="199" y="279"/>
                        </a:lnTo>
                        <a:lnTo>
                          <a:pt x="203" y="281"/>
                        </a:lnTo>
                        <a:lnTo>
                          <a:pt x="212" y="281"/>
                        </a:lnTo>
                        <a:lnTo>
                          <a:pt x="216" y="281"/>
                        </a:lnTo>
                        <a:lnTo>
                          <a:pt x="220" y="279"/>
                        </a:lnTo>
                        <a:lnTo>
                          <a:pt x="220" y="275"/>
                        </a:lnTo>
                        <a:lnTo>
                          <a:pt x="220" y="273"/>
                        </a:lnTo>
                        <a:lnTo>
                          <a:pt x="222" y="269"/>
                        </a:lnTo>
                        <a:lnTo>
                          <a:pt x="226" y="265"/>
                        </a:lnTo>
                        <a:lnTo>
                          <a:pt x="234" y="263"/>
                        </a:lnTo>
                        <a:lnTo>
                          <a:pt x="246" y="258"/>
                        </a:lnTo>
                        <a:lnTo>
                          <a:pt x="255" y="258"/>
                        </a:lnTo>
                        <a:lnTo>
                          <a:pt x="259" y="260"/>
                        </a:lnTo>
                        <a:lnTo>
                          <a:pt x="263" y="265"/>
                        </a:lnTo>
                        <a:lnTo>
                          <a:pt x="267" y="269"/>
                        </a:lnTo>
                        <a:lnTo>
                          <a:pt x="269" y="283"/>
                        </a:lnTo>
                        <a:lnTo>
                          <a:pt x="269" y="297"/>
                        </a:lnTo>
                        <a:lnTo>
                          <a:pt x="267" y="314"/>
                        </a:lnTo>
                        <a:lnTo>
                          <a:pt x="267" y="326"/>
                        </a:lnTo>
                        <a:lnTo>
                          <a:pt x="267" y="336"/>
                        </a:lnTo>
                        <a:lnTo>
                          <a:pt x="269" y="343"/>
                        </a:lnTo>
                        <a:lnTo>
                          <a:pt x="273" y="341"/>
                        </a:lnTo>
                        <a:lnTo>
                          <a:pt x="277" y="336"/>
                        </a:lnTo>
                        <a:lnTo>
                          <a:pt x="279" y="328"/>
                        </a:lnTo>
                        <a:lnTo>
                          <a:pt x="283" y="322"/>
                        </a:lnTo>
                        <a:lnTo>
                          <a:pt x="286" y="314"/>
                        </a:lnTo>
                        <a:lnTo>
                          <a:pt x="292" y="306"/>
                        </a:lnTo>
                        <a:lnTo>
                          <a:pt x="298" y="302"/>
                        </a:lnTo>
                        <a:lnTo>
                          <a:pt x="306" y="299"/>
                        </a:lnTo>
                        <a:lnTo>
                          <a:pt x="314" y="304"/>
                        </a:lnTo>
                        <a:lnTo>
                          <a:pt x="320" y="308"/>
                        </a:lnTo>
                        <a:lnTo>
                          <a:pt x="325" y="314"/>
                        </a:lnTo>
                        <a:lnTo>
                          <a:pt x="329" y="322"/>
                        </a:lnTo>
                        <a:lnTo>
                          <a:pt x="333" y="330"/>
                        </a:lnTo>
                        <a:lnTo>
                          <a:pt x="333" y="336"/>
                        </a:lnTo>
                        <a:lnTo>
                          <a:pt x="335" y="341"/>
                        </a:lnTo>
                        <a:lnTo>
                          <a:pt x="335" y="343"/>
                        </a:lnTo>
                        <a:lnTo>
                          <a:pt x="335" y="345"/>
                        </a:lnTo>
                        <a:lnTo>
                          <a:pt x="339" y="349"/>
                        </a:lnTo>
                        <a:lnTo>
                          <a:pt x="343" y="357"/>
                        </a:lnTo>
                        <a:lnTo>
                          <a:pt x="349" y="365"/>
                        </a:lnTo>
                        <a:lnTo>
                          <a:pt x="355" y="375"/>
                        </a:lnTo>
                        <a:lnTo>
                          <a:pt x="359" y="386"/>
                        </a:lnTo>
                        <a:lnTo>
                          <a:pt x="362" y="396"/>
                        </a:lnTo>
                        <a:lnTo>
                          <a:pt x="364" y="404"/>
                        </a:lnTo>
                        <a:lnTo>
                          <a:pt x="364" y="410"/>
                        </a:lnTo>
                        <a:lnTo>
                          <a:pt x="362" y="417"/>
                        </a:lnTo>
                        <a:lnTo>
                          <a:pt x="357" y="421"/>
                        </a:lnTo>
                        <a:lnTo>
                          <a:pt x="355" y="423"/>
                        </a:lnTo>
                        <a:lnTo>
                          <a:pt x="353" y="427"/>
                        </a:lnTo>
                        <a:lnTo>
                          <a:pt x="351" y="431"/>
                        </a:lnTo>
                        <a:lnTo>
                          <a:pt x="351" y="433"/>
                        </a:lnTo>
                        <a:lnTo>
                          <a:pt x="353" y="439"/>
                        </a:lnTo>
                        <a:lnTo>
                          <a:pt x="357" y="443"/>
                        </a:lnTo>
                        <a:lnTo>
                          <a:pt x="359" y="443"/>
                        </a:lnTo>
                        <a:lnTo>
                          <a:pt x="364" y="443"/>
                        </a:lnTo>
                        <a:lnTo>
                          <a:pt x="368" y="441"/>
                        </a:lnTo>
                        <a:lnTo>
                          <a:pt x="372" y="439"/>
                        </a:lnTo>
                        <a:lnTo>
                          <a:pt x="376" y="435"/>
                        </a:lnTo>
                        <a:lnTo>
                          <a:pt x="382" y="433"/>
                        </a:lnTo>
                        <a:lnTo>
                          <a:pt x="388" y="431"/>
                        </a:lnTo>
                        <a:lnTo>
                          <a:pt x="396" y="431"/>
                        </a:lnTo>
                        <a:lnTo>
                          <a:pt x="407" y="433"/>
                        </a:lnTo>
                        <a:lnTo>
                          <a:pt x="417" y="435"/>
                        </a:lnTo>
                        <a:lnTo>
                          <a:pt x="427" y="439"/>
                        </a:lnTo>
                        <a:lnTo>
                          <a:pt x="435" y="443"/>
                        </a:lnTo>
                        <a:lnTo>
                          <a:pt x="444" y="445"/>
                        </a:lnTo>
                        <a:lnTo>
                          <a:pt x="450" y="447"/>
                        </a:lnTo>
                        <a:lnTo>
                          <a:pt x="452" y="449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6" name="Freeform 1048"/>
                  <p:cNvSpPr>
                    <a:spLocks/>
                  </p:cNvSpPr>
                  <p:nvPr/>
                </p:nvSpPr>
                <p:spPr bwMode="auto">
                  <a:xfrm>
                    <a:off x="1183" y="957"/>
                    <a:ext cx="80" cy="368"/>
                  </a:xfrm>
                  <a:custGeom>
                    <a:avLst/>
                    <a:gdLst/>
                    <a:ahLst/>
                    <a:cxnLst>
                      <a:cxn ang="0">
                        <a:pos x="46" y="368"/>
                      </a:cxn>
                      <a:cxn ang="0">
                        <a:pos x="66" y="345"/>
                      </a:cxn>
                      <a:cxn ang="0">
                        <a:pos x="54" y="275"/>
                      </a:cxn>
                      <a:cxn ang="0">
                        <a:pos x="52" y="275"/>
                      </a:cxn>
                      <a:cxn ang="0">
                        <a:pos x="46" y="273"/>
                      </a:cxn>
                      <a:cxn ang="0">
                        <a:pos x="37" y="271"/>
                      </a:cxn>
                      <a:cxn ang="0">
                        <a:pos x="27" y="267"/>
                      </a:cxn>
                      <a:cxn ang="0">
                        <a:pos x="17" y="261"/>
                      </a:cxn>
                      <a:cxn ang="0">
                        <a:pos x="9" y="257"/>
                      </a:cxn>
                      <a:cxn ang="0">
                        <a:pos x="2" y="251"/>
                      </a:cxn>
                      <a:cxn ang="0">
                        <a:pos x="0" y="245"/>
                      </a:cxn>
                      <a:cxn ang="0">
                        <a:pos x="0" y="234"/>
                      </a:cxn>
                      <a:cxn ang="0">
                        <a:pos x="2" y="224"/>
                      </a:cxn>
                      <a:cxn ang="0">
                        <a:pos x="7" y="214"/>
                      </a:cxn>
                      <a:cxn ang="0">
                        <a:pos x="13" y="205"/>
                      </a:cxn>
                      <a:cxn ang="0">
                        <a:pos x="19" y="199"/>
                      </a:cxn>
                      <a:cxn ang="0">
                        <a:pos x="23" y="193"/>
                      </a:cxn>
                      <a:cxn ang="0">
                        <a:pos x="27" y="191"/>
                      </a:cxn>
                      <a:cxn ang="0">
                        <a:pos x="29" y="189"/>
                      </a:cxn>
                      <a:cxn ang="0">
                        <a:pos x="29" y="140"/>
                      </a:cxn>
                      <a:cxn ang="0">
                        <a:pos x="13" y="129"/>
                      </a:cxn>
                      <a:cxn ang="0">
                        <a:pos x="13" y="101"/>
                      </a:cxn>
                      <a:cxn ang="0">
                        <a:pos x="80" y="0"/>
                      </a:cxn>
                    </a:cxnLst>
                    <a:rect l="0" t="0" r="r" b="b"/>
                    <a:pathLst>
                      <a:path w="80" h="368">
                        <a:moveTo>
                          <a:pt x="46" y="368"/>
                        </a:moveTo>
                        <a:lnTo>
                          <a:pt x="66" y="345"/>
                        </a:lnTo>
                        <a:lnTo>
                          <a:pt x="54" y="275"/>
                        </a:lnTo>
                        <a:lnTo>
                          <a:pt x="52" y="275"/>
                        </a:lnTo>
                        <a:lnTo>
                          <a:pt x="46" y="273"/>
                        </a:lnTo>
                        <a:lnTo>
                          <a:pt x="37" y="271"/>
                        </a:lnTo>
                        <a:lnTo>
                          <a:pt x="27" y="267"/>
                        </a:lnTo>
                        <a:lnTo>
                          <a:pt x="17" y="261"/>
                        </a:lnTo>
                        <a:lnTo>
                          <a:pt x="9" y="257"/>
                        </a:lnTo>
                        <a:lnTo>
                          <a:pt x="2" y="251"/>
                        </a:lnTo>
                        <a:lnTo>
                          <a:pt x="0" y="245"/>
                        </a:lnTo>
                        <a:lnTo>
                          <a:pt x="0" y="234"/>
                        </a:lnTo>
                        <a:lnTo>
                          <a:pt x="2" y="224"/>
                        </a:lnTo>
                        <a:lnTo>
                          <a:pt x="7" y="214"/>
                        </a:lnTo>
                        <a:lnTo>
                          <a:pt x="13" y="205"/>
                        </a:lnTo>
                        <a:lnTo>
                          <a:pt x="19" y="199"/>
                        </a:lnTo>
                        <a:lnTo>
                          <a:pt x="23" y="193"/>
                        </a:lnTo>
                        <a:lnTo>
                          <a:pt x="27" y="191"/>
                        </a:lnTo>
                        <a:lnTo>
                          <a:pt x="29" y="189"/>
                        </a:lnTo>
                        <a:lnTo>
                          <a:pt x="29" y="140"/>
                        </a:lnTo>
                        <a:lnTo>
                          <a:pt x="13" y="129"/>
                        </a:lnTo>
                        <a:lnTo>
                          <a:pt x="13" y="101"/>
                        </a:lnTo>
                        <a:lnTo>
                          <a:pt x="80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7" name="Freeform 1049"/>
                  <p:cNvSpPr>
                    <a:spLocks/>
                  </p:cNvSpPr>
                  <p:nvPr/>
                </p:nvSpPr>
                <p:spPr bwMode="auto">
                  <a:xfrm>
                    <a:off x="1212" y="1146"/>
                    <a:ext cx="31" cy="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2" y="6"/>
                      </a:cxn>
                      <a:cxn ang="0">
                        <a:pos x="4" y="10"/>
                      </a:cxn>
                      <a:cxn ang="0">
                        <a:pos x="6" y="14"/>
                      </a:cxn>
                      <a:cxn ang="0">
                        <a:pos x="10" y="21"/>
                      </a:cxn>
                      <a:cxn ang="0">
                        <a:pos x="14" y="27"/>
                      </a:cxn>
                      <a:cxn ang="0">
                        <a:pos x="21" y="33"/>
                      </a:cxn>
                      <a:cxn ang="0">
                        <a:pos x="27" y="41"/>
                      </a:cxn>
                      <a:cxn ang="0">
                        <a:pos x="31" y="49"/>
                      </a:cxn>
                      <a:cxn ang="0">
                        <a:pos x="31" y="60"/>
                      </a:cxn>
                      <a:cxn ang="0">
                        <a:pos x="31" y="68"/>
                      </a:cxn>
                      <a:cxn ang="0">
                        <a:pos x="29" y="76"/>
                      </a:cxn>
                      <a:cxn ang="0">
                        <a:pos x="27" y="82"/>
                      </a:cxn>
                      <a:cxn ang="0">
                        <a:pos x="25" y="86"/>
                      </a:cxn>
                    </a:cxnLst>
                    <a:rect l="0" t="0" r="r" b="b"/>
                    <a:pathLst>
                      <a:path w="31" h="86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2" y="6"/>
                        </a:lnTo>
                        <a:lnTo>
                          <a:pt x="4" y="10"/>
                        </a:lnTo>
                        <a:lnTo>
                          <a:pt x="6" y="14"/>
                        </a:lnTo>
                        <a:lnTo>
                          <a:pt x="10" y="21"/>
                        </a:lnTo>
                        <a:lnTo>
                          <a:pt x="14" y="27"/>
                        </a:lnTo>
                        <a:lnTo>
                          <a:pt x="21" y="33"/>
                        </a:lnTo>
                        <a:lnTo>
                          <a:pt x="27" y="41"/>
                        </a:lnTo>
                        <a:lnTo>
                          <a:pt x="31" y="49"/>
                        </a:lnTo>
                        <a:lnTo>
                          <a:pt x="31" y="60"/>
                        </a:lnTo>
                        <a:lnTo>
                          <a:pt x="31" y="68"/>
                        </a:lnTo>
                        <a:lnTo>
                          <a:pt x="29" y="76"/>
                        </a:lnTo>
                        <a:lnTo>
                          <a:pt x="27" y="82"/>
                        </a:lnTo>
                        <a:lnTo>
                          <a:pt x="25" y="86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8" name="Freeform 1050"/>
                  <p:cNvSpPr>
                    <a:spLocks/>
                  </p:cNvSpPr>
                  <p:nvPr/>
                </p:nvSpPr>
                <p:spPr bwMode="auto">
                  <a:xfrm>
                    <a:off x="1050" y="557"/>
                    <a:ext cx="353" cy="115"/>
                  </a:xfrm>
                  <a:custGeom>
                    <a:avLst/>
                    <a:gdLst/>
                    <a:ahLst/>
                    <a:cxnLst>
                      <a:cxn ang="0">
                        <a:pos x="14" y="82"/>
                      </a:cxn>
                      <a:cxn ang="0">
                        <a:pos x="12" y="76"/>
                      </a:cxn>
                      <a:cxn ang="0">
                        <a:pos x="6" y="63"/>
                      </a:cxn>
                      <a:cxn ang="0">
                        <a:pos x="2" y="49"/>
                      </a:cxn>
                      <a:cxn ang="0">
                        <a:pos x="4" y="34"/>
                      </a:cxn>
                      <a:cxn ang="0">
                        <a:pos x="16" y="28"/>
                      </a:cxn>
                      <a:cxn ang="0">
                        <a:pos x="31" y="24"/>
                      </a:cxn>
                      <a:cxn ang="0">
                        <a:pos x="45" y="24"/>
                      </a:cxn>
                      <a:cxn ang="0">
                        <a:pos x="51" y="24"/>
                      </a:cxn>
                      <a:cxn ang="0">
                        <a:pos x="55" y="20"/>
                      </a:cxn>
                      <a:cxn ang="0">
                        <a:pos x="66" y="12"/>
                      </a:cxn>
                      <a:cxn ang="0">
                        <a:pos x="82" y="4"/>
                      </a:cxn>
                      <a:cxn ang="0">
                        <a:pos x="100" y="0"/>
                      </a:cxn>
                      <a:cxn ang="0">
                        <a:pos x="121" y="6"/>
                      </a:cxn>
                      <a:cxn ang="0">
                        <a:pos x="142" y="26"/>
                      </a:cxn>
                      <a:cxn ang="0">
                        <a:pos x="160" y="45"/>
                      </a:cxn>
                      <a:cxn ang="0">
                        <a:pos x="179" y="53"/>
                      </a:cxn>
                      <a:cxn ang="0">
                        <a:pos x="193" y="43"/>
                      </a:cxn>
                      <a:cxn ang="0">
                        <a:pos x="201" y="26"/>
                      </a:cxn>
                      <a:cxn ang="0">
                        <a:pos x="211" y="12"/>
                      </a:cxn>
                      <a:cxn ang="0">
                        <a:pos x="220" y="8"/>
                      </a:cxn>
                      <a:cxn ang="0">
                        <a:pos x="230" y="10"/>
                      </a:cxn>
                      <a:cxn ang="0">
                        <a:pos x="240" y="14"/>
                      </a:cxn>
                      <a:cxn ang="0">
                        <a:pos x="244" y="20"/>
                      </a:cxn>
                      <a:cxn ang="0">
                        <a:pos x="248" y="41"/>
                      </a:cxn>
                      <a:cxn ang="0">
                        <a:pos x="248" y="57"/>
                      </a:cxn>
                      <a:cxn ang="0">
                        <a:pos x="250" y="63"/>
                      </a:cxn>
                      <a:cxn ang="0">
                        <a:pos x="255" y="65"/>
                      </a:cxn>
                      <a:cxn ang="0">
                        <a:pos x="269" y="63"/>
                      </a:cxn>
                      <a:cxn ang="0">
                        <a:pos x="283" y="57"/>
                      </a:cxn>
                      <a:cxn ang="0">
                        <a:pos x="294" y="51"/>
                      </a:cxn>
                      <a:cxn ang="0">
                        <a:pos x="298" y="47"/>
                      </a:cxn>
                      <a:cxn ang="0">
                        <a:pos x="353" y="115"/>
                      </a:cxn>
                    </a:cxnLst>
                    <a:rect l="0" t="0" r="r" b="b"/>
                    <a:pathLst>
                      <a:path w="353" h="115">
                        <a:moveTo>
                          <a:pt x="0" y="104"/>
                        </a:moveTo>
                        <a:lnTo>
                          <a:pt x="14" y="82"/>
                        </a:lnTo>
                        <a:lnTo>
                          <a:pt x="14" y="80"/>
                        </a:lnTo>
                        <a:lnTo>
                          <a:pt x="12" y="76"/>
                        </a:lnTo>
                        <a:lnTo>
                          <a:pt x="8" y="71"/>
                        </a:lnTo>
                        <a:lnTo>
                          <a:pt x="6" y="63"/>
                        </a:lnTo>
                        <a:lnTo>
                          <a:pt x="4" y="57"/>
                        </a:lnTo>
                        <a:lnTo>
                          <a:pt x="2" y="49"/>
                        </a:lnTo>
                        <a:lnTo>
                          <a:pt x="2" y="41"/>
                        </a:lnTo>
                        <a:lnTo>
                          <a:pt x="4" y="34"/>
                        </a:lnTo>
                        <a:lnTo>
                          <a:pt x="8" y="30"/>
                        </a:lnTo>
                        <a:lnTo>
                          <a:pt x="16" y="28"/>
                        </a:lnTo>
                        <a:lnTo>
                          <a:pt x="22" y="26"/>
                        </a:lnTo>
                        <a:lnTo>
                          <a:pt x="31" y="24"/>
                        </a:lnTo>
                        <a:lnTo>
                          <a:pt x="39" y="24"/>
                        </a:lnTo>
                        <a:lnTo>
                          <a:pt x="45" y="24"/>
                        </a:lnTo>
                        <a:lnTo>
                          <a:pt x="49" y="24"/>
                        </a:lnTo>
                        <a:lnTo>
                          <a:pt x="51" y="24"/>
                        </a:lnTo>
                        <a:lnTo>
                          <a:pt x="51" y="22"/>
                        </a:lnTo>
                        <a:lnTo>
                          <a:pt x="55" y="20"/>
                        </a:lnTo>
                        <a:lnTo>
                          <a:pt x="59" y="16"/>
                        </a:lnTo>
                        <a:lnTo>
                          <a:pt x="66" y="12"/>
                        </a:lnTo>
                        <a:lnTo>
                          <a:pt x="74" y="8"/>
                        </a:lnTo>
                        <a:lnTo>
                          <a:pt x="82" y="4"/>
                        </a:lnTo>
                        <a:lnTo>
                          <a:pt x="92" y="2"/>
                        </a:lnTo>
                        <a:lnTo>
                          <a:pt x="100" y="0"/>
                        </a:lnTo>
                        <a:lnTo>
                          <a:pt x="111" y="2"/>
                        </a:lnTo>
                        <a:lnTo>
                          <a:pt x="121" y="6"/>
                        </a:lnTo>
                        <a:lnTo>
                          <a:pt x="131" y="16"/>
                        </a:lnTo>
                        <a:lnTo>
                          <a:pt x="142" y="26"/>
                        </a:lnTo>
                        <a:lnTo>
                          <a:pt x="150" y="36"/>
                        </a:lnTo>
                        <a:lnTo>
                          <a:pt x="160" y="45"/>
                        </a:lnTo>
                        <a:lnTo>
                          <a:pt x="170" y="51"/>
                        </a:lnTo>
                        <a:lnTo>
                          <a:pt x="179" y="53"/>
                        </a:lnTo>
                        <a:lnTo>
                          <a:pt x="187" y="49"/>
                        </a:lnTo>
                        <a:lnTo>
                          <a:pt x="193" y="43"/>
                        </a:lnTo>
                        <a:lnTo>
                          <a:pt x="197" y="36"/>
                        </a:lnTo>
                        <a:lnTo>
                          <a:pt x="201" y="26"/>
                        </a:lnTo>
                        <a:lnTo>
                          <a:pt x="207" y="18"/>
                        </a:lnTo>
                        <a:lnTo>
                          <a:pt x="211" y="12"/>
                        </a:lnTo>
                        <a:lnTo>
                          <a:pt x="216" y="10"/>
                        </a:lnTo>
                        <a:lnTo>
                          <a:pt x="220" y="8"/>
                        </a:lnTo>
                        <a:lnTo>
                          <a:pt x="224" y="8"/>
                        </a:lnTo>
                        <a:lnTo>
                          <a:pt x="230" y="10"/>
                        </a:lnTo>
                        <a:lnTo>
                          <a:pt x="236" y="10"/>
                        </a:lnTo>
                        <a:lnTo>
                          <a:pt x="240" y="14"/>
                        </a:lnTo>
                        <a:lnTo>
                          <a:pt x="242" y="16"/>
                        </a:lnTo>
                        <a:lnTo>
                          <a:pt x="244" y="20"/>
                        </a:lnTo>
                        <a:lnTo>
                          <a:pt x="246" y="30"/>
                        </a:lnTo>
                        <a:lnTo>
                          <a:pt x="248" y="41"/>
                        </a:lnTo>
                        <a:lnTo>
                          <a:pt x="246" y="49"/>
                        </a:lnTo>
                        <a:lnTo>
                          <a:pt x="248" y="57"/>
                        </a:lnTo>
                        <a:lnTo>
                          <a:pt x="248" y="61"/>
                        </a:lnTo>
                        <a:lnTo>
                          <a:pt x="250" y="63"/>
                        </a:lnTo>
                        <a:lnTo>
                          <a:pt x="250" y="65"/>
                        </a:lnTo>
                        <a:lnTo>
                          <a:pt x="255" y="65"/>
                        </a:lnTo>
                        <a:lnTo>
                          <a:pt x="261" y="63"/>
                        </a:lnTo>
                        <a:lnTo>
                          <a:pt x="269" y="63"/>
                        </a:lnTo>
                        <a:lnTo>
                          <a:pt x="275" y="59"/>
                        </a:lnTo>
                        <a:lnTo>
                          <a:pt x="283" y="57"/>
                        </a:lnTo>
                        <a:lnTo>
                          <a:pt x="287" y="53"/>
                        </a:lnTo>
                        <a:lnTo>
                          <a:pt x="294" y="51"/>
                        </a:lnTo>
                        <a:lnTo>
                          <a:pt x="296" y="49"/>
                        </a:lnTo>
                        <a:lnTo>
                          <a:pt x="298" y="47"/>
                        </a:lnTo>
                        <a:lnTo>
                          <a:pt x="314" y="69"/>
                        </a:lnTo>
                        <a:lnTo>
                          <a:pt x="353" y="115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9" name="Freeform 1051"/>
                  <p:cNvSpPr>
                    <a:spLocks/>
                  </p:cNvSpPr>
                  <p:nvPr/>
                </p:nvSpPr>
                <p:spPr bwMode="auto">
                  <a:xfrm>
                    <a:off x="419" y="1464"/>
                    <a:ext cx="937" cy="516"/>
                  </a:xfrm>
                  <a:custGeom>
                    <a:avLst/>
                    <a:gdLst/>
                    <a:ahLst/>
                    <a:cxnLst>
                      <a:cxn ang="0">
                        <a:pos x="39" y="288"/>
                      </a:cxn>
                      <a:cxn ang="0">
                        <a:pos x="58" y="280"/>
                      </a:cxn>
                      <a:cxn ang="0">
                        <a:pos x="82" y="292"/>
                      </a:cxn>
                      <a:cxn ang="0">
                        <a:pos x="128" y="294"/>
                      </a:cxn>
                      <a:cxn ang="0">
                        <a:pos x="146" y="288"/>
                      </a:cxn>
                      <a:cxn ang="0">
                        <a:pos x="171" y="323"/>
                      </a:cxn>
                      <a:cxn ang="0">
                        <a:pos x="210" y="331"/>
                      </a:cxn>
                      <a:cxn ang="0">
                        <a:pos x="245" y="333"/>
                      </a:cxn>
                      <a:cxn ang="0">
                        <a:pos x="257" y="302"/>
                      </a:cxn>
                      <a:cxn ang="0">
                        <a:pos x="276" y="323"/>
                      </a:cxn>
                      <a:cxn ang="0">
                        <a:pos x="263" y="358"/>
                      </a:cxn>
                      <a:cxn ang="0">
                        <a:pos x="335" y="465"/>
                      </a:cxn>
                      <a:cxn ang="0">
                        <a:pos x="434" y="514"/>
                      </a:cxn>
                      <a:cxn ang="0">
                        <a:pos x="462" y="510"/>
                      </a:cxn>
                      <a:cxn ang="0">
                        <a:pos x="452" y="491"/>
                      </a:cxn>
                      <a:cxn ang="0">
                        <a:pos x="460" y="485"/>
                      </a:cxn>
                      <a:cxn ang="0">
                        <a:pos x="501" y="432"/>
                      </a:cxn>
                      <a:cxn ang="0">
                        <a:pos x="493" y="378"/>
                      </a:cxn>
                      <a:cxn ang="0">
                        <a:pos x="485" y="333"/>
                      </a:cxn>
                      <a:cxn ang="0">
                        <a:pos x="506" y="292"/>
                      </a:cxn>
                      <a:cxn ang="0">
                        <a:pos x="508" y="274"/>
                      </a:cxn>
                      <a:cxn ang="0">
                        <a:pos x="501" y="249"/>
                      </a:cxn>
                      <a:cxn ang="0">
                        <a:pos x="524" y="255"/>
                      </a:cxn>
                      <a:cxn ang="0">
                        <a:pos x="532" y="241"/>
                      </a:cxn>
                      <a:cxn ang="0">
                        <a:pos x="545" y="237"/>
                      </a:cxn>
                      <a:cxn ang="0">
                        <a:pos x="555" y="249"/>
                      </a:cxn>
                      <a:cxn ang="0">
                        <a:pos x="547" y="270"/>
                      </a:cxn>
                      <a:cxn ang="0">
                        <a:pos x="528" y="286"/>
                      </a:cxn>
                      <a:cxn ang="0">
                        <a:pos x="563" y="296"/>
                      </a:cxn>
                      <a:cxn ang="0">
                        <a:pos x="619" y="290"/>
                      </a:cxn>
                      <a:cxn ang="0">
                        <a:pos x="633" y="315"/>
                      </a:cxn>
                      <a:cxn ang="0">
                        <a:pos x="625" y="331"/>
                      </a:cxn>
                      <a:cxn ang="0">
                        <a:pos x="606" y="366"/>
                      </a:cxn>
                      <a:cxn ang="0">
                        <a:pos x="629" y="391"/>
                      </a:cxn>
                      <a:cxn ang="0">
                        <a:pos x="621" y="407"/>
                      </a:cxn>
                      <a:cxn ang="0">
                        <a:pos x="577" y="413"/>
                      </a:cxn>
                      <a:cxn ang="0">
                        <a:pos x="567" y="422"/>
                      </a:cxn>
                      <a:cxn ang="0">
                        <a:pos x="584" y="440"/>
                      </a:cxn>
                      <a:cxn ang="0">
                        <a:pos x="616" y="432"/>
                      </a:cxn>
                      <a:cxn ang="0">
                        <a:pos x="629" y="415"/>
                      </a:cxn>
                      <a:cxn ang="0">
                        <a:pos x="647" y="382"/>
                      </a:cxn>
                      <a:cxn ang="0">
                        <a:pos x="674" y="389"/>
                      </a:cxn>
                      <a:cxn ang="0">
                        <a:pos x="699" y="389"/>
                      </a:cxn>
                      <a:cxn ang="0">
                        <a:pos x="717" y="370"/>
                      </a:cxn>
                      <a:cxn ang="0">
                        <a:pos x="725" y="380"/>
                      </a:cxn>
                      <a:cxn ang="0">
                        <a:pos x="734" y="391"/>
                      </a:cxn>
                      <a:cxn ang="0">
                        <a:pos x="744" y="348"/>
                      </a:cxn>
                      <a:cxn ang="0">
                        <a:pos x="750" y="339"/>
                      </a:cxn>
                      <a:cxn ang="0">
                        <a:pos x="764" y="321"/>
                      </a:cxn>
                      <a:cxn ang="0">
                        <a:pos x="752" y="284"/>
                      </a:cxn>
                      <a:cxn ang="0">
                        <a:pos x="744" y="267"/>
                      </a:cxn>
                      <a:cxn ang="0">
                        <a:pos x="768" y="243"/>
                      </a:cxn>
                      <a:cxn ang="0">
                        <a:pos x="803" y="241"/>
                      </a:cxn>
                      <a:cxn ang="0">
                        <a:pos x="803" y="202"/>
                      </a:cxn>
                      <a:cxn ang="0">
                        <a:pos x="742" y="210"/>
                      </a:cxn>
                      <a:cxn ang="0">
                        <a:pos x="715" y="196"/>
                      </a:cxn>
                      <a:cxn ang="0">
                        <a:pos x="705" y="142"/>
                      </a:cxn>
                      <a:cxn ang="0">
                        <a:pos x="723" y="120"/>
                      </a:cxn>
                      <a:cxn ang="0">
                        <a:pos x="789" y="89"/>
                      </a:cxn>
                      <a:cxn ang="0">
                        <a:pos x="836" y="66"/>
                      </a:cxn>
                      <a:cxn ang="0">
                        <a:pos x="937" y="0"/>
                      </a:cxn>
                    </a:cxnLst>
                    <a:rect l="0" t="0" r="r" b="b"/>
                    <a:pathLst>
                      <a:path w="937" h="516">
                        <a:moveTo>
                          <a:pt x="0" y="288"/>
                        </a:moveTo>
                        <a:lnTo>
                          <a:pt x="41" y="292"/>
                        </a:lnTo>
                        <a:lnTo>
                          <a:pt x="39" y="292"/>
                        </a:lnTo>
                        <a:lnTo>
                          <a:pt x="39" y="290"/>
                        </a:lnTo>
                        <a:lnTo>
                          <a:pt x="39" y="288"/>
                        </a:lnTo>
                        <a:lnTo>
                          <a:pt x="41" y="286"/>
                        </a:lnTo>
                        <a:lnTo>
                          <a:pt x="45" y="284"/>
                        </a:lnTo>
                        <a:lnTo>
                          <a:pt x="50" y="282"/>
                        </a:lnTo>
                        <a:lnTo>
                          <a:pt x="56" y="280"/>
                        </a:lnTo>
                        <a:lnTo>
                          <a:pt x="58" y="280"/>
                        </a:lnTo>
                        <a:lnTo>
                          <a:pt x="60" y="280"/>
                        </a:lnTo>
                        <a:lnTo>
                          <a:pt x="62" y="282"/>
                        </a:lnTo>
                        <a:lnTo>
                          <a:pt x="66" y="284"/>
                        </a:lnTo>
                        <a:lnTo>
                          <a:pt x="72" y="288"/>
                        </a:lnTo>
                        <a:lnTo>
                          <a:pt x="82" y="292"/>
                        </a:lnTo>
                        <a:lnTo>
                          <a:pt x="99" y="296"/>
                        </a:lnTo>
                        <a:lnTo>
                          <a:pt x="113" y="298"/>
                        </a:lnTo>
                        <a:lnTo>
                          <a:pt x="121" y="298"/>
                        </a:lnTo>
                        <a:lnTo>
                          <a:pt x="126" y="296"/>
                        </a:lnTo>
                        <a:lnTo>
                          <a:pt x="128" y="294"/>
                        </a:lnTo>
                        <a:lnTo>
                          <a:pt x="126" y="290"/>
                        </a:lnTo>
                        <a:lnTo>
                          <a:pt x="128" y="288"/>
                        </a:lnTo>
                        <a:lnTo>
                          <a:pt x="130" y="286"/>
                        </a:lnTo>
                        <a:lnTo>
                          <a:pt x="138" y="286"/>
                        </a:lnTo>
                        <a:lnTo>
                          <a:pt x="146" y="288"/>
                        </a:lnTo>
                        <a:lnTo>
                          <a:pt x="154" y="294"/>
                        </a:lnTo>
                        <a:lnTo>
                          <a:pt x="158" y="300"/>
                        </a:lnTo>
                        <a:lnTo>
                          <a:pt x="163" y="309"/>
                        </a:lnTo>
                        <a:lnTo>
                          <a:pt x="167" y="317"/>
                        </a:lnTo>
                        <a:lnTo>
                          <a:pt x="171" y="323"/>
                        </a:lnTo>
                        <a:lnTo>
                          <a:pt x="175" y="327"/>
                        </a:lnTo>
                        <a:lnTo>
                          <a:pt x="181" y="329"/>
                        </a:lnTo>
                        <a:lnTo>
                          <a:pt x="189" y="329"/>
                        </a:lnTo>
                        <a:lnTo>
                          <a:pt x="200" y="329"/>
                        </a:lnTo>
                        <a:lnTo>
                          <a:pt x="210" y="331"/>
                        </a:lnTo>
                        <a:lnTo>
                          <a:pt x="220" y="331"/>
                        </a:lnTo>
                        <a:lnTo>
                          <a:pt x="230" y="333"/>
                        </a:lnTo>
                        <a:lnTo>
                          <a:pt x="236" y="333"/>
                        </a:lnTo>
                        <a:lnTo>
                          <a:pt x="243" y="333"/>
                        </a:lnTo>
                        <a:lnTo>
                          <a:pt x="245" y="333"/>
                        </a:lnTo>
                        <a:lnTo>
                          <a:pt x="247" y="327"/>
                        </a:lnTo>
                        <a:lnTo>
                          <a:pt x="247" y="321"/>
                        </a:lnTo>
                        <a:lnTo>
                          <a:pt x="251" y="313"/>
                        </a:lnTo>
                        <a:lnTo>
                          <a:pt x="253" y="306"/>
                        </a:lnTo>
                        <a:lnTo>
                          <a:pt x="257" y="302"/>
                        </a:lnTo>
                        <a:lnTo>
                          <a:pt x="263" y="298"/>
                        </a:lnTo>
                        <a:lnTo>
                          <a:pt x="269" y="300"/>
                        </a:lnTo>
                        <a:lnTo>
                          <a:pt x="273" y="306"/>
                        </a:lnTo>
                        <a:lnTo>
                          <a:pt x="276" y="313"/>
                        </a:lnTo>
                        <a:lnTo>
                          <a:pt x="276" y="323"/>
                        </a:lnTo>
                        <a:lnTo>
                          <a:pt x="273" y="333"/>
                        </a:lnTo>
                        <a:lnTo>
                          <a:pt x="269" y="343"/>
                        </a:lnTo>
                        <a:lnTo>
                          <a:pt x="267" y="352"/>
                        </a:lnTo>
                        <a:lnTo>
                          <a:pt x="265" y="356"/>
                        </a:lnTo>
                        <a:lnTo>
                          <a:pt x="263" y="358"/>
                        </a:lnTo>
                        <a:lnTo>
                          <a:pt x="284" y="372"/>
                        </a:lnTo>
                        <a:lnTo>
                          <a:pt x="284" y="393"/>
                        </a:lnTo>
                        <a:lnTo>
                          <a:pt x="308" y="432"/>
                        </a:lnTo>
                        <a:lnTo>
                          <a:pt x="331" y="444"/>
                        </a:lnTo>
                        <a:lnTo>
                          <a:pt x="335" y="465"/>
                        </a:lnTo>
                        <a:lnTo>
                          <a:pt x="409" y="510"/>
                        </a:lnTo>
                        <a:lnTo>
                          <a:pt x="411" y="510"/>
                        </a:lnTo>
                        <a:lnTo>
                          <a:pt x="417" y="512"/>
                        </a:lnTo>
                        <a:lnTo>
                          <a:pt x="425" y="512"/>
                        </a:lnTo>
                        <a:lnTo>
                          <a:pt x="434" y="514"/>
                        </a:lnTo>
                        <a:lnTo>
                          <a:pt x="444" y="516"/>
                        </a:lnTo>
                        <a:lnTo>
                          <a:pt x="452" y="516"/>
                        </a:lnTo>
                        <a:lnTo>
                          <a:pt x="458" y="516"/>
                        </a:lnTo>
                        <a:lnTo>
                          <a:pt x="462" y="514"/>
                        </a:lnTo>
                        <a:lnTo>
                          <a:pt x="462" y="510"/>
                        </a:lnTo>
                        <a:lnTo>
                          <a:pt x="462" y="508"/>
                        </a:lnTo>
                        <a:lnTo>
                          <a:pt x="460" y="504"/>
                        </a:lnTo>
                        <a:lnTo>
                          <a:pt x="458" y="500"/>
                        </a:lnTo>
                        <a:lnTo>
                          <a:pt x="454" y="495"/>
                        </a:lnTo>
                        <a:lnTo>
                          <a:pt x="452" y="491"/>
                        </a:lnTo>
                        <a:lnTo>
                          <a:pt x="450" y="489"/>
                        </a:lnTo>
                        <a:lnTo>
                          <a:pt x="448" y="489"/>
                        </a:lnTo>
                        <a:lnTo>
                          <a:pt x="450" y="489"/>
                        </a:lnTo>
                        <a:lnTo>
                          <a:pt x="454" y="487"/>
                        </a:lnTo>
                        <a:lnTo>
                          <a:pt x="460" y="485"/>
                        </a:lnTo>
                        <a:lnTo>
                          <a:pt x="469" y="479"/>
                        </a:lnTo>
                        <a:lnTo>
                          <a:pt x="477" y="473"/>
                        </a:lnTo>
                        <a:lnTo>
                          <a:pt x="487" y="463"/>
                        </a:lnTo>
                        <a:lnTo>
                          <a:pt x="495" y="448"/>
                        </a:lnTo>
                        <a:lnTo>
                          <a:pt x="501" y="432"/>
                        </a:lnTo>
                        <a:lnTo>
                          <a:pt x="506" y="415"/>
                        </a:lnTo>
                        <a:lnTo>
                          <a:pt x="506" y="403"/>
                        </a:lnTo>
                        <a:lnTo>
                          <a:pt x="503" y="393"/>
                        </a:lnTo>
                        <a:lnTo>
                          <a:pt x="499" y="385"/>
                        </a:lnTo>
                        <a:lnTo>
                          <a:pt x="493" y="378"/>
                        </a:lnTo>
                        <a:lnTo>
                          <a:pt x="487" y="370"/>
                        </a:lnTo>
                        <a:lnTo>
                          <a:pt x="483" y="360"/>
                        </a:lnTo>
                        <a:lnTo>
                          <a:pt x="483" y="350"/>
                        </a:lnTo>
                        <a:lnTo>
                          <a:pt x="483" y="341"/>
                        </a:lnTo>
                        <a:lnTo>
                          <a:pt x="485" y="333"/>
                        </a:lnTo>
                        <a:lnTo>
                          <a:pt x="489" y="323"/>
                        </a:lnTo>
                        <a:lnTo>
                          <a:pt x="493" y="313"/>
                        </a:lnTo>
                        <a:lnTo>
                          <a:pt x="497" y="304"/>
                        </a:lnTo>
                        <a:lnTo>
                          <a:pt x="501" y="296"/>
                        </a:lnTo>
                        <a:lnTo>
                          <a:pt x="506" y="292"/>
                        </a:lnTo>
                        <a:lnTo>
                          <a:pt x="512" y="290"/>
                        </a:lnTo>
                        <a:lnTo>
                          <a:pt x="514" y="290"/>
                        </a:lnTo>
                        <a:lnTo>
                          <a:pt x="514" y="286"/>
                        </a:lnTo>
                        <a:lnTo>
                          <a:pt x="512" y="280"/>
                        </a:lnTo>
                        <a:lnTo>
                          <a:pt x="508" y="274"/>
                        </a:lnTo>
                        <a:lnTo>
                          <a:pt x="503" y="267"/>
                        </a:lnTo>
                        <a:lnTo>
                          <a:pt x="499" y="259"/>
                        </a:lnTo>
                        <a:lnTo>
                          <a:pt x="497" y="253"/>
                        </a:lnTo>
                        <a:lnTo>
                          <a:pt x="499" y="249"/>
                        </a:lnTo>
                        <a:lnTo>
                          <a:pt x="501" y="249"/>
                        </a:lnTo>
                        <a:lnTo>
                          <a:pt x="506" y="249"/>
                        </a:lnTo>
                        <a:lnTo>
                          <a:pt x="510" y="251"/>
                        </a:lnTo>
                        <a:lnTo>
                          <a:pt x="516" y="253"/>
                        </a:lnTo>
                        <a:lnTo>
                          <a:pt x="520" y="255"/>
                        </a:lnTo>
                        <a:lnTo>
                          <a:pt x="524" y="255"/>
                        </a:lnTo>
                        <a:lnTo>
                          <a:pt x="528" y="253"/>
                        </a:lnTo>
                        <a:lnTo>
                          <a:pt x="528" y="249"/>
                        </a:lnTo>
                        <a:lnTo>
                          <a:pt x="528" y="245"/>
                        </a:lnTo>
                        <a:lnTo>
                          <a:pt x="530" y="243"/>
                        </a:lnTo>
                        <a:lnTo>
                          <a:pt x="532" y="241"/>
                        </a:lnTo>
                        <a:lnTo>
                          <a:pt x="534" y="239"/>
                        </a:lnTo>
                        <a:lnTo>
                          <a:pt x="536" y="237"/>
                        </a:lnTo>
                        <a:lnTo>
                          <a:pt x="540" y="237"/>
                        </a:lnTo>
                        <a:lnTo>
                          <a:pt x="543" y="237"/>
                        </a:lnTo>
                        <a:lnTo>
                          <a:pt x="545" y="237"/>
                        </a:lnTo>
                        <a:lnTo>
                          <a:pt x="547" y="239"/>
                        </a:lnTo>
                        <a:lnTo>
                          <a:pt x="551" y="241"/>
                        </a:lnTo>
                        <a:lnTo>
                          <a:pt x="553" y="243"/>
                        </a:lnTo>
                        <a:lnTo>
                          <a:pt x="555" y="247"/>
                        </a:lnTo>
                        <a:lnTo>
                          <a:pt x="555" y="249"/>
                        </a:lnTo>
                        <a:lnTo>
                          <a:pt x="557" y="253"/>
                        </a:lnTo>
                        <a:lnTo>
                          <a:pt x="557" y="257"/>
                        </a:lnTo>
                        <a:lnTo>
                          <a:pt x="555" y="261"/>
                        </a:lnTo>
                        <a:lnTo>
                          <a:pt x="553" y="265"/>
                        </a:lnTo>
                        <a:lnTo>
                          <a:pt x="547" y="270"/>
                        </a:lnTo>
                        <a:lnTo>
                          <a:pt x="540" y="272"/>
                        </a:lnTo>
                        <a:lnTo>
                          <a:pt x="536" y="276"/>
                        </a:lnTo>
                        <a:lnTo>
                          <a:pt x="530" y="278"/>
                        </a:lnTo>
                        <a:lnTo>
                          <a:pt x="528" y="282"/>
                        </a:lnTo>
                        <a:lnTo>
                          <a:pt x="528" y="286"/>
                        </a:lnTo>
                        <a:lnTo>
                          <a:pt x="530" y="290"/>
                        </a:lnTo>
                        <a:lnTo>
                          <a:pt x="536" y="294"/>
                        </a:lnTo>
                        <a:lnTo>
                          <a:pt x="545" y="296"/>
                        </a:lnTo>
                        <a:lnTo>
                          <a:pt x="553" y="298"/>
                        </a:lnTo>
                        <a:lnTo>
                          <a:pt x="563" y="296"/>
                        </a:lnTo>
                        <a:lnTo>
                          <a:pt x="573" y="296"/>
                        </a:lnTo>
                        <a:lnTo>
                          <a:pt x="586" y="294"/>
                        </a:lnTo>
                        <a:lnTo>
                          <a:pt x="596" y="292"/>
                        </a:lnTo>
                        <a:lnTo>
                          <a:pt x="608" y="290"/>
                        </a:lnTo>
                        <a:lnTo>
                          <a:pt x="619" y="290"/>
                        </a:lnTo>
                        <a:lnTo>
                          <a:pt x="627" y="294"/>
                        </a:lnTo>
                        <a:lnTo>
                          <a:pt x="631" y="298"/>
                        </a:lnTo>
                        <a:lnTo>
                          <a:pt x="633" y="304"/>
                        </a:lnTo>
                        <a:lnTo>
                          <a:pt x="633" y="311"/>
                        </a:lnTo>
                        <a:lnTo>
                          <a:pt x="633" y="315"/>
                        </a:lnTo>
                        <a:lnTo>
                          <a:pt x="633" y="319"/>
                        </a:lnTo>
                        <a:lnTo>
                          <a:pt x="633" y="321"/>
                        </a:lnTo>
                        <a:lnTo>
                          <a:pt x="631" y="323"/>
                        </a:lnTo>
                        <a:lnTo>
                          <a:pt x="629" y="327"/>
                        </a:lnTo>
                        <a:lnTo>
                          <a:pt x="625" y="331"/>
                        </a:lnTo>
                        <a:lnTo>
                          <a:pt x="621" y="337"/>
                        </a:lnTo>
                        <a:lnTo>
                          <a:pt x="616" y="343"/>
                        </a:lnTo>
                        <a:lnTo>
                          <a:pt x="612" y="352"/>
                        </a:lnTo>
                        <a:lnTo>
                          <a:pt x="608" y="358"/>
                        </a:lnTo>
                        <a:lnTo>
                          <a:pt x="606" y="366"/>
                        </a:lnTo>
                        <a:lnTo>
                          <a:pt x="608" y="372"/>
                        </a:lnTo>
                        <a:lnTo>
                          <a:pt x="612" y="378"/>
                        </a:lnTo>
                        <a:lnTo>
                          <a:pt x="619" y="382"/>
                        </a:lnTo>
                        <a:lnTo>
                          <a:pt x="625" y="387"/>
                        </a:lnTo>
                        <a:lnTo>
                          <a:pt x="629" y="391"/>
                        </a:lnTo>
                        <a:lnTo>
                          <a:pt x="631" y="393"/>
                        </a:lnTo>
                        <a:lnTo>
                          <a:pt x="631" y="397"/>
                        </a:lnTo>
                        <a:lnTo>
                          <a:pt x="631" y="399"/>
                        </a:lnTo>
                        <a:lnTo>
                          <a:pt x="629" y="401"/>
                        </a:lnTo>
                        <a:lnTo>
                          <a:pt x="621" y="407"/>
                        </a:lnTo>
                        <a:lnTo>
                          <a:pt x="612" y="411"/>
                        </a:lnTo>
                        <a:lnTo>
                          <a:pt x="602" y="413"/>
                        </a:lnTo>
                        <a:lnTo>
                          <a:pt x="594" y="413"/>
                        </a:lnTo>
                        <a:lnTo>
                          <a:pt x="584" y="413"/>
                        </a:lnTo>
                        <a:lnTo>
                          <a:pt x="577" y="413"/>
                        </a:lnTo>
                        <a:lnTo>
                          <a:pt x="571" y="411"/>
                        </a:lnTo>
                        <a:lnTo>
                          <a:pt x="569" y="411"/>
                        </a:lnTo>
                        <a:lnTo>
                          <a:pt x="569" y="413"/>
                        </a:lnTo>
                        <a:lnTo>
                          <a:pt x="569" y="417"/>
                        </a:lnTo>
                        <a:lnTo>
                          <a:pt x="567" y="422"/>
                        </a:lnTo>
                        <a:lnTo>
                          <a:pt x="567" y="426"/>
                        </a:lnTo>
                        <a:lnTo>
                          <a:pt x="569" y="432"/>
                        </a:lnTo>
                        <a:lnTo>
                          <a:pt x="571" y="436"/>
                        </a:lnTo>
                        <a:lnTo>
                          <a:pt x="577" y="440"/>
                        </a:lnTo>
                        <a:lnTo>
                          <a:pt x="584" y="440"/>
                        </a:lnTo>
                        <a:lnTo>
                          <a:pt x="592" y="440"/>
                        </a:lnTo>
                        <a:lnTo>
                          <a:pt x="600" y="438"/>
                        </a:lnTo>
                        <a:lnTo>
                          <a:pt x="606" y="436"/>
                        </a:lnTo>
                        <a:lnTo>
                          <a:pt x="612" y="434"/>
                        </a:lnTo>
                        <a:lnTo>
                          <a:pt x="616" y="432"/>
                        </a:lnTo>
                        <a:lnTo>
                          <a:pt x="621" y="430"/>
                        </a:lnTo>
                        <a:lnTo>
                          <a:pt x="623" y="428"/>
                        </a:lnTo>
                        <a:lnTo>
                          <a:pt x="623" y="426"/>
                        </a:lnTo>
                        <a:lnTo>
                          <a:pt x="625" y="422"/>
                        </a:lnTo>
                        <a:lnTo>
                          <a:pt x="629" y="415"/>
                        </a:lnTo>
                        <a:lnTo>
                          <a:pt x="631" y="407"/>
                        </a:lnTo>
                        <a:lnTo>
                          <a:pt x="635" y="401"/>
                        </a:lnTo>
                        <a:lnTo>
                          <a:pt x="639" y="393"/>
                        </a:lnTo>
                        <a:lnTo>
                          <a:pt x="643" y="387"/>
                        </a:lnTo>
                        <a:lnTo>
                          <a:pt x="647" y="382"/>
                        </a:lnTo>
                        <a:lnTo>
                          <a:pt x="651" y="380"/>
                        </a:lnTo>
                        <a:lnTo>
                          <a:pt x="655" y="380"/>
                        </a:lnTo>
                        <a:lnTo>
                          <a:pt x="662" y="382"/>
                        </a:lnTo>
                        <a:lnTo>
                          <a:pt x="668" y="385"/>
                        </a:lnTo>
                        <a:lnTo>
                          <a:pt x="674" y="389"/>
                        </a:lnTo>
                        <a:lnTo>
                          <a:pt x="680" y="391"/>
                        </a:lnTo>
                        <a:lnTo>
                          <a:pt x="686" y="393"/>
                        </a:lnTo>
                        <a:lnTo>
                          <a:pt x="690" y="393"/>
                        </a:lnTo>
                        <a:lnTo>
                          <a:pt x="695" y="391"/>
                        </a:lnTo>
                        <a:lnTo>
                          <a:pt x="699" y="389"/>
                        </a:lnTo>
                        <a:lnTo>
                          <a:pt x="703" y="385"/>
                        </a:lnTo>
                        <a:lnTo>
                          <a:pt x="707" y="380"/>
                        </a:lnTo>
                        <a:lnTo>
                          <a:pt x="709" y="376"/>
                        </a:lnTo>
                        <a:lnTo>
                          <a:pt x="713" y="372"/>
                        </a:lnTo>
                        <a:lnTo>
                          <a:pt x="717" y="370"/>
                        </a:lnTo>
                        <a:lnTo>
                          <a:pt x="721" y="368"/>
                        </a:lnTo>
                        <a:lnTo>
                          <a:pt x="723" y="370"/>
                        </a:lnTo>
                        <a:lnTo>
                          <a:pt x="725" y="372"/>
                        </a:lnTo>
                        <a:lnTo>
                          <a:pt x="725" y="376"/>
                        </a:lnTo>
                        <a:lnTo>
                          <a:pt x="725" y="380"/>
                        </a:lnTo>
                        <a:lnTo>
                          <a:pt x="725" y="387"/>
                        </a:lnTo>
                        <a:lnTo>
                          <a:pt x="725" y="391"/>
                        </a:lnTo>
                        <a:lnTo>
                          <a:pt x="727" y="393"/>
                        </a:lnTo>
                        <a:lnTo>
                          <a:pt x="729" y="393"/>
                        </a:lnTo>
                        <a:lnTo>
                          <a:pt x="734" y="391"/>
                        </a:lnTo>
                        <a:lnTo>
                          <a:pt x="736" y="382"/>
                        </a:lnTo>
                        <a:lnTo>
                          <a:pt x="738" y="374"/>
                        </a:lnTo>
                        <a:lnTo>
                          <a:pt x="740" y="364"/>
                        </a:lnTo>
                        <a:lnTo>
                          <a:pt x="742" y="356"/>
                        </a:lnTo>
                        <a:lnTo>
                          <a:pt x="744" y="348"/>
                        </a:lnTo>
                        <a:lnTo>
                          <a:pt x="744" y="341"/>
                        </a:lnTo>
                        <a:lnTo>
                          <a:pt x="744" y="339"/>
                        </a:lnTo>
                        <a:lnTo>
                          <a:pt x="746" y="339"/>
                        </a:lnTo>
                        <a:lnTo>
                          <a:pt x="748" y="339"/>
                        </a:lnTo>
                        <a:lnTo>
                          <a:pt x="750" y="339"/>
                        </a:lnTo>
                        <a:lnTo>
                          <a:pt x="752" y="337"/>
                        </a:lnTo>
                        <a:lnTo>
                          <a:pt x="756" y="335"/>
                        </a:lnTo>
                        <a:lnTo>
                          <a:pt x="760" y="331"/>
                        </a:lnTo>
                        <a:lnTo>
                          <a:pt x="762" y="327"/>
                        </a:lnTo>
                        <a:lnTo>
                          <a:pt x="764" y="321"/>
                        </a:lnTo>
                        <a:lnTo>
                          <a:pt x="764" y="313"/>
                        </a:lnTo>
                        <a:lnTo>
                          <a:pt x="762" y="304"/>
                        </a:lnTo>
                        <a:lnTo>
                          <a:pt x="758" y="296"/>
                        </a:lnTo>
                        <a:lnTo>
                          <a:pt x="754" y="290"/>
                        </a:lnTo>
                        <a:lnTo>
                          <a:pt x="752" y="284"/>
                        </a:lnTo>
                        <a:lnTo>
                          <a:pt x="748" y="280"/>
                        </a:lnTo>
                        <a:lnTo>
                          <a:pt x="746" y="278"/>
                        </a:lnTo>
                        <a:lnTo>
                          <a:pt x="744" y="276"/>
                        </a:lnTo>
                        <a:lnTo>
                          <a:pt x="744" y="272"/>
                        </a:lnTo>
                        <a:lnTo>
                          <a:pt x="744" y="267"/>
                        </a:lnTo>
                        <a:lnTo>
                          <a:pt x="744" y="261"/>
                        </a:lnTo>
                        <a:lnTo>
                          <a:pt x="748" y="255"/>
                        </a:lnTo>
                        <a:lnTo>
                          <a:pt x="752" y="251"/>
                        </a:lnTo>
                        <a:lnTo>
                          <a:pt x="758" y="245"/>
                        </a:lnTo>
                        <a:lnTo>
                          <a:pt x="768" y="243"/>
                        </a:lnTo>
                        <a:lnTo>
                          <a:pt x="779" y="241"/>
                        </a:lnTo>
                        <a:lnTo>
                          <a:pt x="787" y="239"/>
                        </a:lnTo>
                        <a:lnTo>
                          <a:pt x="795" y="239"/>
                        </a:lnTo>
                        <a:lnTo>
                          <a:pt x="799" y="239"/>
                        </a:lnTo>
                        <a:lnTo>
                          <a:pt x="803" y="241"/>
                        </a:lnTo>
                        <a:lnTo>
                          <a:pt x="805" y="241"/>
                        </a:lnTo>
                        <a:lnTo>
                          <a:pt x="807" y="243"/>
                        </a:lnTo>
                        <a:lnTo>
                          <a:pt x="812" y="198"/>
                        </a:lnTo>
                        <a:lnTo>
                          <a:pt x="810" y="200"/>
                        </a:lnTo>
                        <a:lnTo>
                          <a:pt x="803" y="202"/>
                        </a:lnTo>
                        <a:lnTo>
                          <a:pt x="793" y="204"/>
                        </a:lnTo>
                        <a:lnTo>
                          <a:pt x="781" y="206"/>
                        </a:lnTo>
                        <a:lnTo>
                          <a:pt x="768" y="208"/>
                        </a:lnTo>
                        <a:lnTo>
                          <a:pt x="754" y="208"/>
                        </a:lnTo>
                        <a:lnTo>
                          <a:pt x="742" y="210"/>
                        </a:lnTo>
                        <a:lnTo>
                          <a:pt x="729" y="208"/>
                        </a:lnTo>
                        <a:lnTo>
                          <a:pt x="725" y="206"/>
                        </a:lnTo>
                        <a:lnTo>
                          <a:pt x="721" y="204"/>
                        </a:lnTo>
                        <a:lnTo>
                          <a:pt x="717" y="200"/>
                        </a:lnTo>
                        <a:lnTo>
                          <a:pt x="715" y="196"/>
                        </a:lnTo>
                        <a:lnTo>
                          <a:pt x="711" y="185"/>
                        </a:lnTo>
                        <a:lnTo>
                          <a:pt x="707" y="173"/>
                        </a:lnTo>
                        <a:lnTo>
                          <a:pt x="707" y="161"/>
                        </a:lnTo>
                        <a:lnTo>
                          <a:pt x="705" y="150"/>
                        </a:lnTo>
                        <a:lnTo>
                          <a:pt x="705" y="142"/>
                        </a:lnTo>
                        <a:lnTo>
                          <a:pt x="705" y="140"/>
                        </a:lnTo>
                        <a:lnTo>
                          <a:pt x="707" y="138"/>
                        </a:lnTo>
                        <a:lnTo>
                          <a:pt x="711" y="134"/>
                        </a:lnTo>
                        <a:lnTo>
                          <a:pt x="715" y="126"/>
                        </a:lnTo>
                        <a:lnTo>
                          <a:pt x="723" y="120"/>
                        </a:lnTo>
                        <a:lnTo>
                          <a:pt x="734" y="111"/>
                        </a:lnTo>
                        <a:lnTo>
                          <a:pt x="744" y="103"/>
                        </a:lnTo>
                        <a:lnTo>
                          <a:pt x="758" y="97"/>
                        </a:lnTo>
                        <a:lnTo>
                          <a:pt x="773" y="93"/>
                        </a:lnTo>
                        <a:lnTo>
                          <a:pt x="789" y="89"/>
                        </a:lnTo>
                        <a:lnTo>
                          <a:pt x="803" y="85"/>
                        </a:lnTo>
                        <a:lnTo>
                          <a:pt x="814" y="78"/>
                        </a:lnTo>
                        <a:lnTo>
                          <a:pt x="824" y="74"/>
                        </a:lnTo>
                        <a:lnTo>
                          <a:pt x="832" y="70"/>
                        </a:lnTo>
                        <a:lnTo>
                          <a:pt x="836" y="66"/>
                        </a:lnTo>
                        <a:lnTo>
                          <a:pt x="840" y="64"/>
                        </a:lnTo>
                        <a:lnTo>
                          <a:pt x="840" y="62"/>
                        </a:lnTo>
                        <a:lnTo>
                          <a:pt x="879" y="29"/>
                        </a:lnTo>
                        <a:lnTo>
                          <a:pt x="908" y="2"/>
                        </a:lnTo>
                        <a:lnTo>
                          <a:pt x="937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80" name="Freeform 1052"/>
                  <p:cNvSpPr>
                    <a:spLocks/>
                  </p:cNvSpPr>
                  <p:nvPr/>
                </p:nvSpPr>
                <p:spPr bwMode="auto">
                  <a:xfrm>
                    <a:off x="588" y="2155"/>
                    <a:ext cx="236" cy="224"/>
                  </a:xfrm>
                  <a:custGeom>
                    <a:avLst/>
                    <a:gdLst/>
                    <a:ahLst/>
                    <a:cxnLst>
                      <a:cxn ang="0">
                        <a:pos x="0" y="224"/>
                      </a:cxn>
                      <a:cxn ang="0">
                        <a:pos x="45" y="224"/>
                      </a:cxn>
                      <a:cxn ang="0">
                        <a:pos x="51" y="207"/>
                      </a:cxn>
                      <a:cxn ang="0">
                        <a:pos x="107" y="211"/>
                      </a:cxn>
                      <a:cxn ang="0">
                        <a:pos x="121" y="201"/>
                      </a:cxn>
                      <a:cxn ang="0">
                        <a:pos x="127" y="187"/>
                      </a:cxn>
                      <a:cxn ang="0">
                        <a:pos x="166" y="195"/>
                      </a:cxn>
                      <a:cxn ang="0">
                        <a:pos x="178" y="148"/>
                      </a:cxn>
                      <a:cxn ang="0">
                        <a:pos x="176" y="148"/>
                      </a:cxn>
                      <a:cxn ang="0">
                        <a:pos x="170" y="143"/>
                      </a:cxn>
                      <a:cxn ang="0">
                        <a:pos x="162" y="139"/>
                      </a:cxn>
                      <a:cxn ang="0">
                        <a:pos x="152" y="135"/>
                      </a:cxn>
                      <a:cxn ang="0">
                        <a:pos x="143" y="131"/>
                      </a:cxn>
                      <a:cxn ang="0">
                        <a:pos x="135" y="125"/>
                      </a:cxn>
                      <a:cxn ang="0">
                        <a:pos x="131" y="121"/>
                      </a:cxn>
                      <a:cxn ang="0">
                        <a:pos x="129" y="117"/>
                      </a:cxn>
                      <a:cxn ang="0">
                        <a:pos x="131" y="113"/>
                      </a:cxn>
                      <a:cxn ang="0">
                        <a:pos x="133" y="113"/>
                      </a:cxn>
                      <a:cxn ang="0">
                        <a:pos x="135" y="111"/>
                      </a:cxn>
                      <a:cxn ang="0">
                        <a:pos x="141" y="111"/>
                      </a:cxn>
                      <a:cxn ang="0">
                        <a:pos x="148" y="108"/>
                      </a:cxn>
                      <a:cxn ang="0">
                        <a:pos x="156" y="106"/>
                      </a:cxn>
                      <a:cxn ang="0">
                        <a:pos x="166" y="100"/>
                      </a:cxn>
                      <a:cxn ang="0">
                        <a:pos x="180" y="92"/>
                      </a:cxn>
                      <a:cxn ang="0">
                        <a:pos x="193" y="82"/>
                      </a:cxn>
                      <a:cxn ang="0">
                        <a:pos x="205" y="78"/>
                      </a:cxn>
                      <a:cxn ang="0">
                        <a:pos x="213" y="74"/>
                      </a:cxn>
                      <a:cxn ang="0">
                        <a:pos x="222" y="74"/>
                      </a:cxn>
                      <a:cxn ang="0">
                        <a:pos x="226" y="74"/>
                      </a:cxn>
                      <a:cxn ang="0">
                        <a:pos x="230" y="76"/>
                      </a:cxn>
                      <a:cxn ang="0">
                        <a:pos x="232" y="76"/>
                      </a:cxn>
                      <a:cxn ang="0">
                        <a:pos x="234" y="78"/>
                      </a:cxn>
                      <a:cxn ang="0">
                        <a:pos x="236" y="55"/>
                      </a:cxn>
                      <a:cxn ang="0">
                        <a:pos x="183" y="59"/>
                      </a:cxn>
                      <a:cxn ang="0">
                        <a:pos x="183" y="57"/>
                      </a:cxn>
                      <a:cxn ang="0">
                        <a:pos x="183" y="55"/>
                      </a:cxn>
                      <a:cxn ang="0">
                        <a:pos x="183" y="51"/>
                      </a:cxn>
                      <a:cxn ang="0">
                        <a:pos x="183" y="47"/>
                      </a:cxn>
                      <a:cxn ang="0">
                        <a:pos x="185" y="43"/>
                      </a:cxn>
                      <a:cxn ang="0">
                        <a:pos x="185" y="39"/>
                      </a:cxn>
                      <a:cxn ang="0">
                        <a:pos x="187" y="37"/>
                      </a:cxn>
                      <a:cxn ang="0">
                        <a:pos x="189" y="32"/>
                      </a:cxn>
                      <a:cxn ang="0">
                        <a:pos x="187" y="28"/>
                      </a:cxn>
                      <a:cxn ang="0">
                        <a:pos x="187" y="24"/>
                      </a:cxn>
                      <a:cxn ang="0">
                        <a:pos x="185" y="20"/>
                      </a:cxn>
                      <a:cxn ang="0">
                        <a:pos x="183" y="18"/>
                      </a:cxn>
                      <a:cxn ang="0">
                        <a:pos x="180" y="14"/>
                      </a:cxn>
                      <a:cxn ang="0">
                        <a:pos x="178" y="12"/>
                      </a:cxn>
                      <a:cxn ang="0">
                        <a:pos x="217" y="0"/>
                      </a:cxn>
                    </a:cxnLst>
                    <a:rect l="0" t="0" r="r" b="b"/>
                    <a:pathLst>
                      <a:path w="236" h="224">
                        <a:moveTo>
                          <a:pt x="0" y="224"/>
                        </a:moveTo>
                        <a:lnTo>
                          <a:pt x="45" y="224"/>
                        </a:lnTo>
                        <a:lnTo>
                          <a:pt x="51" y="207"/>
                        </a:lnTo>
                        <a:lnTo>
                          <a:pt x="107" y="211"/>
                        </a:lnTo>
                        <a:lnTo>
                          <a:pt x="121" y="201"/>
                        </a:lnTo>
                        <a:lnTo>
                          <a:pt x="127" y="187"/>
                        </a:lnTo>
                        <a:lnTo>
                          <a:pt x="166" y="195"/>
                        </a:lnTo>
                        <a:lnTo>
                          <a:pt x="178" y="148"/>
                        </a:lnTo>
                        <a:lnTo>
                          <a:pt x="176" y="148"/>
                        </a:lnTo>
                        <a:lnTo>
                          <a:pt x="170" y="143"/>
                        </a:lnTo>
                        <a:lnTo>
                          <a:pt x="162" y="139"/>
                        </a:lnTo>
                        <a:lnTo>
                          <a:pt x="152" y="135"/>
                        </a:lnTo>
                        <a:lnTo>
                          <a:pt x="143" y="131"/>
                        </a:lnTo>
                        <a:lnTo>
                          <a:pt x="135" y="125"/>
                        </a:lnTo>
                        <a:lnTo>
                          <a:pt x="131" y="121"/>
                        </a:lnTo>
                        <a:lnTo>
                          <a:pt x="129" y="117"/>
                        </a:lnTo>
                        <a:lnTo>
                          <a:pt x="131" y="113"/>
                        </a:lnTo>
                        <a:lnTo>
                          <a:pt x="133" y="113"/>
                        </a:lnTo>
                        <a:lnTo>
                          <a:pt x="135" y="111"/>
                        </a:lnTo>
                        <a:lnTo>
                          <a:pt x="141" y="111"/>
                        </a:lnTo>
                        <a:lnTo>
                          <a:pt x="148" y="108"/>
                        </a:lnTo>
                        <a:lnTo>
                          <a:pt x="156" y="106"/>
                        </a:lnTo>
                        <a:lnTo>
                          <a:pt x="166" y="100"/>
                        </a:lnTo>
                        <a:lnTo>
                          <a:pt x="180" y="92"/>
                        </a:lnTo>
                        <a:lnTo>
                          <a:pt x="193" y="82"/>
                        </a:lnTo>
                        <a:lnTo>
                          <a:pt x="205" y="78"/>
                        </a:lnTo>
                        <a:lnTo>
                          <a:pt x="213" y="74"/>
                        </a:lnTo>
                        <a:lnTo>
                          <a:pt x="222" y="74"/>
                        </a:lnTo>
                        <a:lnTo>
                          <a:pt x="226" y="74"/>
                        </a:lnTo>
                        <a:lnTo>
                          <a:pt x="230" y="76"/>
                        </a:lnTo>
                        <a:lnTo>
                          <a:pt x="232" y="76"/>
                        </a:lnTo>
                        <a:lnTo>
                          <a:pt x="234" y="78"/>
                        </a:lnTo>
                        <a:lnTo>
                          <a:pt x="236" y="55"/>
                        </a:lnTo>
                        <a:lnTo>
                          <a:pt x="183" y="59"/>
                        </a:lnTo>
                        <a:lnTo>
                          <a:pt x="183" y="57"/>
                        </a:lnTo>
                        <a:lnTo>
                          <a:pt x="183" y="55"/>
                        </a:lnTo>
                        <a:lnTo>
                          <a:pt x="183" y="51"/>
                        </a:lnTo>
                        <a:lnTo>
                          <a:pt x="183" y="47"/>
                        </a:lnTo>
                        <a:lnTo>
                          <a:pt x="185" y="43"/>
                        </a:lnTo>
                        <a:lnTo>
                          <a:pt x="185" y="39"/>
                        </a:lnTo>
                        <a:lnTo>
                          <a:pt x="187" y="37"/>
                        </a:lnTo>
                        <a:lnTo>
                          <a:pt x="189" y="32"/>
                        </a:lnTo>
                        <a:lnTo>
                          <a:pt x="187" y="28"/>
                        </a:lnTo>
                        <a:lnTo>
                          <a:pt x="187" y="24"/>
                        </a:lnTo>
                        <a:lnTo>
                          <a:pt x="185" y="20"/>
                        </a:lnTo>
                        <a:lnTo>
                          <a:pt x="183" y="18"/>
                        </a:lnTo>
                        <a:lnTo>
                          <a:pt x="180" y="14"/>
                        </a:lnTo>
                        <a:lnTo>
                          <a:pt x="178" y="12"/>
                        </a:lnTo>
                        <a:lnTo>
                          <a:pt x="217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81" name="Freeform 1053"/>
                  <p:cNvSpPr>
                    <a:spLocks/>
                  </p:cNvSpPr>
                  <p:nvPr/>
                </p:nvSpPr>
                <p:spPr bwMode="auto">
                  <a:xfrm>
                    <a:off x="1339" y="1440"/>
                    <a:ext cx="816" cy="437"/>
                  </a:xfrm>
                  <a:custGeom>
                    <a:avLst/>
                    <a:gdLst/>
                    <a:ahLst/>
                    <a:cxnLst>
                      <a:cxn ang="0">
                        <a:pos x="64" y="41"/>
                      </a:cxn>
                      <a:cxn ang="0">
                        <a:pos x="95" y="61"/>
                      </a:cxn>
                      <a:cxn ang="0">
                        <a:pos x="107" y="84"/>
                      </a:cxn>
                      <a:cxn ang="0">
                        <a:pos x="91" y="148"/>
                      </a:cxn>
                      <a:cxn ang="0">
                        <a:pos x="62" y="176"/>
                      </a:cxn>
                      <a:cxn ang="0">
                        <a:pos x="64" y="181"/>
                      </a:cxn>
                      <a:cxn ang="0">
                        <a:pos x="46" y="211"/>
                      </a:cxn>
                      <a:cxn ang="0">
                        <a:pos x="17" y="213"/>
                      </a:cxn>
                      <a:cxn ang="0">
                        <a:pos x="13" y="281"/>
                      </a:cxn>
                      <a:cxn ang="0">
                        <a:pos x="3" y="318"/>
                      </a:cxn>
                      <a:cxn ang="0">
                        <a:pos x="13" y="365"/>
                      </a:cxn>
                      <a:cxn ang="0">
                        <a:pos x="42" y="390"/>
                      </a:cxn>
                      <a:cxn ang="0">
                        <a:pos x="70" y="398"/>
                      </a:cxn>
                      <a:cxn ang="0">
                        <a:pos x="83" y="374"/>
                      </a:cxn>
                      <a:cxn ang="0">
                        <a:pos x="76" y="343"/>
                      </a:cxn>
                      <a:cxn ang="0">
                        <a:pos x="62" y="318"/>
                      </a:cxn>
                      <a:cxn ang="0">
                        <a:pos x="48" y="240"/>
                      </a:cxn>
                      <a:cxn ang="0">
                        <a:pos x="87" y="226"/>
                      </a:cxn>
                      <a:cxn ang="0">
                        <a:pos x="76" y="257"/>
                      </a:cxn>
                      <a:cxn ang="0">
                        <a:pos x="89" y="259"/>
                      </a:cxn>
                      <a:cxn ang="0">
                        <a:pos x="111" y="252"/>
                      </a:cxn>
                      <a:cxn ang="0">
                        <a:pos x="136" y="265"/>
                      </a:cxn>
                      <a:cxn ang="0">
                        <a:pos x="138" y="240"/>
                      </a:cxn>
                      <a:cxn ang="0">
                        <a:pos x="159" y="254"/>
                      </a:cxn>
                      <a:cxn ang="0">
                        <a:pos x="179" y="267"/>
                      </a:cxn>
                      <a:cxn ang="0">
                        <a:pos x="224" y="267"/>
                      </a:cxn>
                      <a:cxn ang="0">
                        <a:pos x="228" y="238"/>
                      </a:cxn>
                      <a:cxn ang="0">
                        <a:pos x="263" y="228"/>
                      </a:cxn>
                      <a:cxn ang="0">
                        <a:pos x="270" y="244"/>
                      </a:cxn>
                      <a:cxn ang="0">
                        <a:pos x="257" y="281"/>
                      </a:cxn>
                      <a:cxn ang="0">
                        <a:pos x="341" y="283"/>
                      </a:cxn>
                      <a:cxn ang="0">
                        <a:pos x="370" y="289"/>
                      </a:cxn>
                      <a:cxn ang="0">
                        <a:pos x="393" y="271"/>
                      </a:cxn>
                      <a:cxn ang="0">
                        <a:pos x="442" y="265"/>
                      </a:cxn>
                      <a:cxn ang="0">
                        <a:pos x="471" y="296"/>
                      </a:cxn>
                      <a:cxn ang="0">
                        <a:pos x="565" y="314"/>
                      </a:cxn>
                      <a:cxn ang="0">
                        <a:pos x="578" y="335"/>
                      </a:cxn>
                      <a:cxn ang="0">
                        <a:pos x="571" y="367"/>
                      </a:cxn>
                      <a:cxn ang="0">
                        <a:pos x="580" y="386"/>
                      </a:cxn>
                      <a:cxn ang="0">
                        <a:pos x="588" y="421"/>
                      </a:cxn>
                      <a:cxn ang="0">
                        <a:pos x="670" y="312"/>
                      </a:cxn>
                      <a:cxn ang="0">
                        <a:pos x="647" y="265"/>
                      </a:cxn>
                      <a:cxn ang="0">
                        <a:pos x="697" y="226"/>
                      </a:cxn>
                      <a:cxn ang="0">
                        <a:pos x="726" y="195"/>
                      </a:cxn>
                      <a:cxn ang="0">
                        <a:pos x="732" y="172"/>
                      </a:cxn>
                      <a:cxn ang="0">
                        <a:pos x="793" y="178"/>
                      </a:cxn>
                      <a:cxn ang="0">
                        <a:pos x="816" y="150"/>
                      </a:cxn>
                      <a:cxn ang="0">
                        <a:pos x="804" y="127"/>
                      </a:cxn>
                      <a:cxn ang="0">
                        <a:pos x="787" y="127"/>
                      </a:cxn>
                      <a:cxn ang="0">
                        <a:pos x="760" y="105"/>
                      </a:cxn>
                      <a:cxn ang="0">
                        <a:pos x="738" y="76"/>
                      </a:cxn>
                      <a:cxn ang="0">
                        <a:pos x="740" y="51"/>
                      </a:cxn>
                      <a:cxn ang="0">
                        <a:pos x="771" y="43"/>
                      </a:cxn>
                      <a:cxn ang="0">
                        <a:pos x="765" y="14"/>
                      </a:cxn>
                      <a:cxn ang="0">
                        <a:pos x="742" y="0"/>
                      </a:cxn>
                    </a:cxnLst>
                    <a:rect l="0" t="0" r="r" b="b"/>
                    <a:pathLst>
                      <a:path w="816" h="437">
                        <a:moveTo>
                          <a:pt x="17" y="24"/>
                        </a:moveTo>
                        <a:lnTo>
                          <a:pt x="23" y="26"/>
                        </a:lnTo>
                        <a:lnTo>
                          <a:pt x="29" y="31"/>
                        </a:lnTo>
                        <a:lnTo>
                          <a:pt x="37" y="33"/>
                        </a:lnTo>
                        <a:lnTo>
                          <a:pt x="48" y="37"/>
                        </a:lnTo>
                        <a:lnTo>
                          <a:pt x="56" y="39"/>
                        </a:lnTo>
                        <a:lnTo>
                          <a:pt x="64" y="41"/>
                        </a:lnTo>
                        <a:lnTo>
                          <a:pt x="72" y="41"/>
                        </a:lnTo>
                        <a:lnTo>
                          <a:pt x="79" y="41"/>
                        </a:lnTo>
                        <a:lnTo>
                          <a:pt x="83" y="43"/>
                        </a:lnTo>
                        <a:lnTo>
                          <a:pt x="87" y="47"/>
                        </a:lnTo>
                        <a:lnTo>
                          <a:pt x="91" y="51"/>
                        </a:lnTo>
                        <a:lnTo>
                          <a:pt x="93" y="57"/>
                        </a:lnTo>
                        <a:lnTo>
                          <a:pt x="95" y="61"/>
                        </a:lnTo>
                        <a:lnTo>
                          <a:pt x="97" y="66"/>
                        </a:lnTo>
                        <a:lnTo>
                          <a:pt x="99" y="66"/>
                        </a:lnTo>
                        <a:lnTo>
                          <a:pt x="101" y="68"/>
                        </a:lnTo>
                        <a:lnTo>
                          <a:pt x="103" y="70"/>
                        </a:lnTo>
                        <a:lnTo>
                          <a:pt x="103" y="74"/>
                        </a:lnTo>
                        <a:lnTo>
                          <a:pt x="105" y="78"/>
                        </a:lnTo>
                        <a:lnTo>
                          <a:pt x="107" y="84"/>
                        </a:lnTo>
                        <a:lnTo>
                          <a:pt x="109" y="92"/>
                        </a:lnTo>
                        <a:lnTo>
                          <a:pt x="107" y="102"/>
                        </a:lnTo>
                        <a:lnTo>
                          <a:pt x="105" y="115"/>
                        </a:lnTo>
                        <a:lnTo>
                          <a:pt x="101" y="125"/>
                        </a:lnTo>
                        <a:lnTo>
                          <a:pt x="97" y="135"/>
                        </a:lnTo>
                        <a:lnTo>
                          <a:pt x="93" y="142"/>
                        </a:lnTo>
                        <a:lnTo>
                          <a:pt x="91" y="148"/>
                        </a:lnTo>
                        <a:lnTo>
                          <a:pt x="91" y="150"/>
                        </a:lnTo>
                        <a:lnTo>
                          <a:pt x="89" y="152"/>
                        </a:lnTo>
                        <a:lnTo>
                          <a:pt x="85" y="156"/>
                        </a:lnTo>
                        <a:lnTo>
                          <a:pt x="79" y="162"/>
                        </a:lnTo>
                        <a:lnTo>
                          <a:pt x="72" y="168"/>
                        </a:lnTo>
                        <a:lnTo>
                          <a:pt x="66" y="174"/>
                        </a:lnTo>
                        <a:lnTo>
                          <a:pt x="62" y="176"/>
                        </a:lnTo>
                        <a:lnTo>
                          <a:pt x="60" y="178"/>
                        </a:lnTo>
                        <a:lnTo>
                          <a:pt x="60" y="176"/>
                        </a:lnTo>
                        <a:lnTo>
                          <a:pt x="62" y="174"/>
                        </a:lnTo>
                        <a:lnTo>
                          <a:pt x="62" y="172"/>
                        </a:lnTo>
                        <a:lnTo>
                          <a:pt x="64" y="172"/>
                        </a:lnTo>
                        <a:lnTo>
                          <a:pt x="64" y="174"/>
                        </a:lnTo>
                        <a:lnTo>
                          <a:pt x="64" y="181"/>
                        </a:lnTo>
                        <a:lnTo>
                          <a:pt x="64" y="187"/>
                        </a:lnTo>
                        <a:lnTo>
                          <a:pt x="62" y="195"/>
                        </a:lnTo>
                        <a:lnTo>
                          <a:pt x="60" y="203"/>
                        </a:lnTo>
                        <a:lnTo>
                          <a:pt x="58" y="209"/>
                        </a:lnTo>
                        <a:lnTo>
                          <a:pt x="54" y="211"/>
                        </a:lnTo>
                        <a:lnTo>
                          <a:pt x="50" y="211"/>
                        </a:lnTo>
                        <a:lnTo>
                          <a:pt x="46" y="211"/>
                        </a:lnTo>
                        <a:lnTo>
                          <a:pt x="42" y="209"/>
                        </a:lnTo>
                        <a:lnTo>
                          <a:pt x="37" y="207"/>
                        </a:lnTo>
                        <a:lnTo>
                          <a:pt x="33" y="205"/>
                        </a:lnTo>
                        <a:lnTo>
                          <a:pt x="29" y="205"/>
                        </a:lnTo>
                        <a:lnTo>
                          <a:pt x="25" y="205"/>
                        </a:lnTo>
                        <a:lnTo>
                          <a:pt x="21" y="207"/>
                        </a:lnTo>
                        <a:lnTo>
                          <a:pt x="17" y="213"/>
                        </a:lnTo>
                        <a:lnTo>
                          <a:pt x="15" y="222"/>
                        </a:lnTo>
                        <a:lnTo>
                          <a:pt x="15" y="234"/>
                        </a:lnTo>
                        <a:lnTo>
                          <a:pt x="13" y="246"/>
                        </a:lnTo>
                        <a:lnTo>
                          <a:pt x="13" y="259"/>
                        </a:lnTo>
                        <a:lnTo>
                          <a:pt x="13" y="271"/>
                        </a:lnTo>
                        <a:lnTo>
                          <a:pt x="13" y="277"/>
                        </a:lnTo>
                        <a:lnTo>
                          <a:pt x="13" y="281"/>
                        </a:lnTo>
                        <a:lnTo>
                          <a:pt x="11" y="285"/>
                        </a:lnTo>
                        <a:lnTo>
                          <a:pt x="9" y="291"/>
                        </a:lnTo>
                        <a:lnTo>
                          <a:pt x="5" y="298"/>
                        </a:lnTo>
                        <a:lnTo>
                          <a:pt x="3" y="304"/>
                        </a:lnTo>
                        <a:lnTo>
                          <a:pt x="0" y="310"/>
                        </a:lnTo>
                        <a:lnTo>
                          <a:pt x="0" y="314"/>
                        </a:lnTo>
                        <a:lnTo>
                          <a:pt x="3" y="318"/>
                        </a:lnTo>
                        <a:lnTo>
                          <a:pt x="7" y="322"/>
                        </a:lnTo>
                        <a:lnTo>
                          <a:pt x="9" y="330"/>
                        </a:lnTo>
                        <a:lnTo>
                          <a:pt x="11" y="337"/>
                        </a:lnTo>
                        <a:lnTo>
                          <a:pt x="11" y="347"/>
                        </a:lnTo>
                        <a:lnTo>
                          <a:pt x="13" y="355"/>
                        </a:lnTo>
                        <a:lnTo>
                          <a:pt x="13" y="361"/>
                        </a:lnTo>
                        <a:lnTo>
                          <a:pt x="13" y="365"/>
                        </a:lnTo>
                        <a:lnTo>
                          <a:pt x="13" y="367"/>
                        </a:lnTo>
                        <a:lnTo>
                          <a:pt x="15" y="370"/>
                        </a:lnTo>
                        <a:lnTo>
                          <a:pt x="19" y="372"/>
                        </a:lnTo>
                        <a:lnTo>
                          <a:pt x="23" y="376"/>
                        </a:lnTo>
                        <a:lnTo>
                          <a:pt x="29" y="382"/>
                        </a:lnTo>
                        <a:lnTo>
                          <a:pt x="35" y="386"/>
                        </a:lnTo>
                        <a:lnTo>
                          <a:pt x="42" y="390"/>
                        </a:lnTo>
                        <a:lnTo>
                          <a:pt x="48" y="392"/>
                        </a:lnTo>
                        <a:lnTo>
                          <a:pt x="54" y="394"/>
                        </a:lnTo>
                        <a:lnTo>
                          <a:pt x="58" y="394"/>
                        </a:lnTo>
                        <a:lnTo>
                          <a:pt x="62" y="394"/>
                        </a:lnTo>
                        <a:lnTo>
                          <a:pt x="66" y="396"/>
                        </a:lnTo>
                        <a:lnTo>
                          <a:pt x="68" y="396"/>
                        </a:lnTo>
                        <a:lnTo>
                          <a:pt x="70" y="398"/>
                        </a:lnTo>
                        <a:lnTo>
                          <a:pt x="74" y="400"/>
                        </a:lnTo>
                        <a:lnTo>
                          <a:pt x="76" y="400"/>
                        </a:lnTo>
                        <a:lnTo>
                          <a:pt x="79" y="400"/>
                        </a:lnTo>
                        <a:lnTo>
                          <a:pt x="81" y="398"/>
                        </a:lnTo>
                        <a:lnTo>
                          <a:pt x="83" y="392"/>
                        </a:lnTo>
                        <a:lnTo>
                          <a:pt x="83" y="384"/>
                        </a:lnTo>
                        <a:lnTo>
                          <a:pt x="83" y="374"/>
                        </a:lnTo>
                        <a:lnTo>
                          <a:pt x="83" y="363"/>
                        </a:lnTo>
                        <a:lnTo>
                          <a:pt x="83" y="355"/>
                        </a:lnTo>
                        <a:lnTo>
                          <a:pt x="83" y="349"/>
                        </a:lnTo>
                        <a:lnTo>
                          <a:pt x="83" y="347"/>
                        </a:lnTo>
                        <a:lnTo>
                          <a:pt x="81" y="345"/>
                        </a:lnTo>
                        <a:lnTo>
                          <a:pt x="79" y="345"/>
                        </a:lnTo>
                        <a:lnTo>
                          <a:pt x="76" y="343"/>
                        </a:lnTo>
                        <a:lnTo>
                          <a:pt x="74" y="341"/>
                        </a:lnTo>
                        <a:lnTo>
                          <a:pt x="72" y="339"/>
                        </a:lnTo>
                        <a:lnTo>
                          <a:pt x="68" y="335"/>
                        </a:lnTo>
                        <a:lnTo>
                          <a:pt x="64" y="333"/>
                        </a:lnTo>
                        <a:lnTo>
                          <a:pt x="62" y="328"/>
                        </a:lnTo>
                        <a:lnTo>
                          <a:pt x="62" y="322"/>
                        </a:lnTo>
                        <a:lnTo>
                          <a:pt x="62" y="318"/>
                        </a:lnTo>
                        <a:lnTo>
                          <a:pt x="62" y="314"/>
                        </a:lnTo>
                        <a:lnTo>
                          <a:pt x="64" y="310"/>
                        </a:lnTo>
                        <a:lnTo>
                          <a:pt x="64" y="308"/>
                        </a:lnTo>
                        <a:lnTo>
                          <a:pt x="64" y="306"/>
                        </a:lnTo>
                        <a:lnTo>
                          <a:pt x="50" y="277"/>
                        </a:lnTo>
                        <a:lnTo>
                          <a:pt x="46" y="240"/>
                        </a:lnTo>
                        <a:lnTo>
                          <a:pt x="48" y="240"/>
                        </a:lnTo>
                        <a:lnTo>
                          <a:pt x="50" y="238"/>
                        </a:lnTo>
                        <a:lnTo>
                          <a:pt x="56" y="234"/>
                        </a:lnTo>
                        <a:lnTo>
                          <a:pt x="60" y="232"/>
                        </a:lnTo>
                        <a:lnTo>
                          <a:pt x="68" y="228"/>
                        </a:lnTo>
                        <a:lnTo>
                          <a:pt x="74" y="226"/>
                        </a:lnTo>
                        <a:lnTo>
                          <a:pt x="81" y="226"/>
                        </a:lnTo>
                        <a:lnTo>
                          <a:pt x="87" y="226"/>
                        </a:lnTo>
                        <a:lnTo>
                          <a:pt x="89" y="228"/>
                        </a:lnTo>
                        <a:lnTo>
                          <a:pt x="89" y="230"/>
                        </a:lnTo>
                        <a:lnTo>
                          <a:pt x="91" y="232"/>
                        </a:lnTo>
                        <a:lnTo>
                          <a:pt x="89" y="234"/>
                        </a:lnTo>
                        <a:lnTo>
                          <a:pt x="87" y="242"/>
                        </a:lnTo>
                        <a:lnTo>
                          <a:pt x="83" y="248"/>
                        </a:lnTo>
                        <a:lnTo>
                          <a:pt x="76" y="257"/>
                        </a:lnTo>
                        <a:lnTo>
                          <a:pt x="74" y="263"/>
                        </a:lnTo>
                        <a:lnTo>
                          <a:pt x="72" y="267"/>
                        </a:lnTo>
                        <a:lnTo>
                          <a:pt x="74" y="271"/>
                        </a:lnTo>
                        <a:lnTo>
                          <a:pt x="81" y="271"/>
                        </a:lnTo>
                        <a:lnTo>
                          <a:pt x="83" y="267"/>
                        </a:lnTo>
                        <a:lnTo>
                          <a:pt x="85" y="265"/>
                        </a:lnTo>
                        <a:lnTo>
                          <a:pt x="89" y="259"/>
                        </a:lnTo>
                        <a:lnTo>
                          <a:pt x="91" y="254"/>
                        </a:lnTo>
                        <a:lnTo>
                          <a:pt x="93" y="250"/>
                        </a:lnTo>
                        <a:lnTo>
                          <a:pt x="95" y="246"/>
                        </a:lnTo>
                        <a:lnTo>
                          <a:pt x="97" y="244"/>
                        </a:lnTo>
                        <a:lnTo>
                          <a:pt x="101" y="244"/>
                        </a:lnTo>
                        <a:lnTo>
                          <a:pt x="105" y="246"/>
                        </a:lnTo>
                        <a:lnTo>
                          <a:pt x="111" y="252"/>
                        </a:lnTo>
                        <a:lnTo>
                          <a:pt x="115" y="257"/>
                        </a:lnTo>
                        <a:lnTo>
                          <a:pt x="122" y="263"/>
                        </a:lnTo>
                        <a:lnTo>
                          <a:pt x="126" y="267"/>
                        </a:lnTo>
                        <a:lnTo>
                          <a:pt x="130" y="269"/>
                        </a:lnTo>
                        <a:lnTo>
                          <a:pt x="134" y="271"/>
                        </a:lnTo>
                        <a:lnTo>
                          <a:pt x="136" y="267"/>
                        </a:lnTo>
                        <a:lnTo>
                          <a:pt x="136" y="265"/>
                        </a:lnTo>
                        <a:lnTo>
                          <a:pt x="138" y="259"/>
                        </a:lnTo>
                        <a:lnTo>
                          <a:pt x="138" y="254"/>
                        </a:lnTo>
                        <a:lnTo>
                          <a:pt x="138" y="248"/>
                        </a:lnTo>
                        <a:lnTo>
                          <a:pt x="138" y="244"/>
                        </a:lnTo>
                        <a:lnTo>
                          <a:pt x="138" y="242"/>
                        </a:lnTo>
                        <a:lnTo>
                          <a:pt x="136" y="240"/>
                        </a:lnTo>
                        <a:lnTo>
                          <a:pt x="138" y="240"/>
                        </a:lnTo>
                        <a:lnTo>
                          <a:pt x="140" y="240"/>
                        </a:lnTo>
                        <a:lnTo>
                          <a:pt x="142" y="242"/>
                        </a:lnTo>
                        <a:lnTo>
                          <a:pt x="146" y="242"/>
                        </a:lnTo>
                        <a:lnTo>
                          <a:pt x="150" y="244"/>
                        </a:lnTo>
                        <a:lnTo>
                          <a:pt x="154" y="246"/>
                        </a:lnTo>
                        <a:lnTo>
                          <a:pt x="157" y="250"/>
                        </a:lnTo>
                        <a:lnTo>
                          <a:pt x="159" y="254"/>
                        </a:lnTo>
                        <a:lnTo>
                          <a:pt x="159" y="257"/>
                        </a:lnTo>
                        <a:lnTo>
                          <a:pt x="159" y="261"/>
                        </a:lnTo>
                        <a:lnTo>
                          <a:pt x="159" y="265"/>
                        </a:lnTo>
                        <a:lnTo>
                          <a:pt x="161" y="267"/>
                        </a:lnTo>
                        <a:lnTo>
                          <a:pt x="167" y="269"/>
                        </a:lnTo>
                        <a:lnTo>
                          <a:pt x="173" y="269"/>
                        </a:lnTo>
                        <a:lnTo>
                          <a:pt x="179" y="267"/>
                        </a:lnTo>
                        <a:lnTo>
                          <a:pt x="185" y="265"/>
                        </a:lnTo>
                        <a:lnTo>
                          <a:pt x="189" y="263"/>
                        </a:lnTo>
                        <a:lnTo>
                          <a:pt x="196" y="261"/>
                        </a:lnTo>
                        <a:lnTo>
                          <a:pt x="200" y="257"/>
                        </a:lnTo>
                        <a:lnTo>
                          <a:pt x="202" y="257"/>
                        </a:lnTo>
                        <a:lnTo>
                          <a:pt x="202" y="254"/>
                        </a:lnTo>
                        <a:lnTo>
                          <a:pt x="224" y="267"/>
                        </a:lnTo>
                        <a:lnTo>
                          <a:pt x="222" y="265"/>
                        </a:lnTo>
                        <a:lnTo>
                          <a:pt x="220" y="263"/>
                        </a:lnTo>
                        <a:lnTo>
                          <a:pt x="220" y="261"/>
                        </a:lnTo>
                        <a:lnTo>
                          <a:pt x="220" y="257"/>
                        </a:lnTo>
                        <a:lnTo>
                          <a:pt x="220" y="250"/>
                        </a:lnTo>
                        <a:lnTo>
                          <a:pt x="224" y="244"/>
                        </a:lnTo>
                        <a:lnTo>
                          <a:pt x="228" y="238"/>
                        </a:lnTo>
                        <a:lnTo>
                          <a:pt x="235" y="234"/>
                        </a:lnTo>
                        <a:lnTo>
                          <a:pt x="241" y="230"/>
                        </a:lnTo>
                        <a:lnTo>
                          <a:pt x="247" y="228"/>
                        </a:lnTo>
                        <a:lnTo>
                          <a:pt x="253" y="226"/>
                        </a:lnTo>
                        <a:lnTo>
                          <a:pt x="259" y="226"/>
                        </a:lnTo>
                        <a:lnTo>
                          <a:pt x="263" y="226"/>
                        </a:lnTo>
                        <a:lnTo>
                          <a:pt x="263" y="228"/>
                        </a:lnTo>
                        <a:lnTo>
                          <a:pt x="263" y="232"/>
                        </a:lnTo>
                        <a:lnTo>
                          <a:pt x="263" y="238"/>
                        </a:lnTo>
                        <a:lnTo>
                          <a:pt x="263" y="244"/>
                        </a:lnTo>
                        <a:lnTo>
                          <a:pt x="263" y="248"/>
                        </a:lnTo>
                        <a:lnTo>
                          <a:pt x="265" y="252"/>
                        </a:lnTo>
                        <a:lnTo>
                          <a:pt x="267" y="248"/>
                        </a:lnTo>
                        <a:lnTo>
                          <a:pt x="270" y="244"/>
                        </a:lnTo>
                        <a:lnTo>
                          <a:pt x="267" y="246"/>
                        </a:lnTo>
                        <a:lnTo>
                          <a:pt x="267" y="250"/>
                        </a:lnTo>
                        <a:lnTo>
                          <a:pt x="263" y="259"/>
                        </a:lnTo>
                        <a:lnTo>
                          <a:pt x="261" y="267"/>
                        </a:lnTo>
                        <a:lnTo>
                          <a:pt x="259" y="273"/>
                        </a:lnTo>
                        <a:lnTo>
                          <a:pt x="257" y="279"/>
                        </a:lnTo>
                        <a:lnTo>
                          <a:pt x="257" y="281"/>
                        </a:lnTo>
                        <a:lnTo>
                          <a:pt x="286" y="287"/>
                        </a:lnTo>
                        <a:lnTo>
                          <a:pt x="292" y="263"/>
                        </a:lnTo>
                        <a:lnTo>
                          <a:pt x="337" y="267"/>
                        </a:lnTo>
                        <a:lnTo>
                          <a:pt x="337" y="269"/>
                        </a:lnTo>
                        <a:lnTo>
                          <a:pt x="337" y="273"/>
                        </a:lnTo>
                        <a:lnTo>
                          <a:pt x="339" y="277"/>
                        </a:lnTo>
                        <a:lnTo>
                          <a:pt x="341" y="283"/>
                        </a:lnTo>
                        <a:lnTo>
                          <a:pt x="343" y="289"/>
                        </a:lnTo>
                        <a:lnTo>
                          <a:pt x="346" y="296"/>
                        </a:lnTo>
                        <a:lnTo>
                          <a:pt x="350" y="300"/>
                        </a:lnTo>
                        <a:lnTo>
                          <a:pt x="356" y="300"/>
                        </a:lnTo>
                        <a:lnTo>
                          <a:pt x="360" y="298"/>
                        </a:lnTo>
                        <a:lnTo>
                          <a:pt x="366" y="294"/>
                        </a:lnTo>
                        <a:lnTo>
                          <a:pt x="370" y="289"/>
                        </a:lnTo>
                        <a:lnTo>
                          <a:pt x="372" y="287"/>
                        </a:lnTo>
                        <a:lnTo>
                          <a:pt x="376" y="283"/>
                        </a:lnTo>
                        <a:lnTo>
                          <a:pt x="378" y="279"/>
                        </a:lnTo>
                        <a:lnTo>
                          <a:pt x="380" y="277"/>
                        </a:lnTo>
                        <a:lnTo>
                          <a:pt x="385" y="275"/>
                        </a:lnTo>
                        <a:lnTo>
                          <a:pt x="389" y="273"/>
                        </a:lnTo>
                        <a:lnTo>
                          <a:pt x="393" y="271"/>
                        </a:lnTo>
                        <a:lnTo>
                          <a:pt x="399" y="269"/>
                        </a:lnTo>
                        <a:lnTo>
                          <a:pt x="407" y="265"/>
                        </a:lnTo>
                        <a:lnTo>
                          <a:pt x="413" y="265"/>
                        </a:lnTo>
                        <a:lnTo>
                          <a:pt x="422" y="263"/>
                        </a:lnTo>
                        <a:lnTo>
                          <a:pt x="428" y="263"/>
                        </a:lnTo>
                        <a:lnTo>
                          <a:pt x="436" y="263"/>
                        </a:lnTo>
                        <a:lnTo>
                          <a:pt x="442" y="265"/>
                        </a:lnTo>
                        <a:lnTo>
                          <a:pt x="448" y="269"/>
                        </a:lnTo>
                        <a:lnTo>
                          <a:pt x="454" y="271"/>
                        </a:lnTo>
                        <a:lnTo>
                          <a:pt x="461" y="275"/>
                        </a:lnTo>
                        <a:lnTo>
                          <a:pt x="463" y="279"/>
                        </a:lnTo>
                        <a:lnTo>
                          <a:pt x="465" y="283"/>
                        </a:lnTo>
                        <a:lnTo>
                          <a:pt x="467" y="289"/>
                        </a:lnTo>
                        <a:lnTo>
                          <a:pt x="471" y="296"/>
                        </a:lnTo>
                        <a:lnTo>
                          <a:pt x="477" y="302"/>
                        </a:lnTo>
                        <a:lnTo>
                          <a:pt x="485" y="308"/>
                        </a:lnTo>
                        <a:lnTo>
                          <a:pt x="491" y="312"/>
                        </a:lnTo>
                        <a:lnTo>
                          <a:pt x="498" y="316"/>
                        </a:lnTo>
                        <a:lnTo>
                          <a:pt x="504" y="320"/>
                        </a:lnTo>
                        <a:lnTo>
                          <a:pt x="537" y="324"/>
                        </a:lnTo>
                        <a:lnTo>
                          <a:pt x="565" y="314"/>
                        </a:lnTo>
                        <a:lnTo>
                          <a:pt x="567" y="314"/>
                        </a:lnTo>
                        <a:lnTo>
                          <a:pt x="567" y="316"/>
                        </a:lnTo>
                        <a:lnTo>
                          <a:pt x="569" y="318"/>
                        </a:lnTo>
                        <a:lnTo>
                          <a:pt x="571" y="320"/>
                        </a:lnTo>
                        <a:lnTo>
                          <a:pt x="574" y="324"/>
                        </a:lnTo>
                        <a:lnTo>
                          <a:pt x="576" y="328"/>
                        </a:lnTo>
                        <a:lnTo>
                          <a:pt x="578" y="335"/>
                        </a:lnTo>
                        <a:lnTo>
                          <a:pt x="580" y="339"/>
                        </a:lnTo>
                        <a:lnTo>
                          <a:pt x="580" y="345"/>
                        </a:lnTo>
                        <a:lnTo>
                          <a:pt x="578" y="349"/>
                        </a:lnTo>
                        <a:lnTo>
                          <a:pt x="578" y="355"/>
                        </a:lnTo>
                        <a:lnTo>
                          <a:pt x="576" y="359"/>
                        </a:lnTo>
                        <a:lnTo>
                          <a:pt x="574" y="363"/>
                        </a:lnTo>
                        <a:lnTo>
                          <a:pt x="571" y="367"/>
                        </a:lnTo>
                        <a:lnTo>
                          <a:pt x="569" y="372"/>
                        </a:lnTo>
                        <a:lnTo>
                          <a:pt x="569" y="376"/>
                        </a:lnTo>
                        <a:lnTo>
                          <a:pt x="571" y="380"/>
                        </a:lnTo>
                        <a:lnTo>
                          <a:pt x="574" y="382"/>
                        </a:lnTo>
                        <a:lnTo>
                          <a:pt x="576" y="384"/>
                        </a:lnTo>
                        <a:lnTo>
                          <a:pt x="578" y="384"/>
                        </a:lnTo>
                        <a:lnTo>
                          <a:pt x="580" y="386"/>
                        </a:lnTo>
                        <a:lnTo>
                          <a:pt x="582" y="388"/>
                        </a:lnTo>
                        <a:lnTo>
                          <a:pt x="584" y="390"/>
                        </a:lnTo>
                        <a:lnTo>
                          <a:pt x="582" y="394"/>
                        </a:lnTo>
                        <a:lnTo>
                          <a:pt x="582" y="402"/>
                        </a:lnTo>
                        <a:lnTo>
                          <a:pt x="584" y="409"/>
                        </a:lnTo>
                        <a:lnTo>
                          <a:pt x="586" y="415"/>
                        </a:lnTo>
                        <a:lnTo>
                          <a:pt x="588" y="421"/>
                        </a:lnTo>
                        <a:lnTo>
                          <a:pt x="590" y="425"/>
                        </a:lnTo>
                        <a:lnTo>
                          <a:pt x="592" y="429"/>
                        </a:lnTo>
                        <a:lnTo>
                          <a:pt x="594" y="433"/>
                        </a:lnTo>
                        <a:lnTo>
                          <a:pt x="639" y="437"/>
                        </a:lnTo>
                        <a:lnTo>
                          <a:pt x="664" y="380"/>
                        </a:lnTo>
                        <a:lnTo>
                          <a:pt x="674" y="316"/>
                        </a:lnTo>
                        <a:lnTo>
                          <a:pt x="670" y="312"/>
                        </a:lnTo>
                        <a:lnTo>
                          <a:pt x="666" y="306"/>
                        </a:lnTo>
                        <a:lnTo>
                          <a:pt x="660" y="298"/>
                        </a:lnTo>
                        <a:lnTo>
                          <a:pt x="656" y="289"/>
                        </a:lnTo>
                        <a:lnTo>
                          <a:pt x="652" y="281"/>
                        </a:lnTo>
                        <a:lnTo>
                          <a:pt x="647" y="275"/>
                        </a:lnTo>
                        <a:lnTo>
                          <a:pt x="645" y="271"/>
                        </a:lnTo>
                        <a:lnTo>
                          <a:pt x="647" y="265"/>
                        </a:lnTo>
                        <a:lnTo>
                          <a:pt x="652" y="259"/>
                        </a:lnTo>
                        <a:lnTo>
                          <a:pt x="658" y="252"/>
                        </a:lnTo>
                        <a:lnTo>
                          <a:pt x="664" y="246"/>
                        </a:lnTo>
                        <a:lnTo>
                          <a:pt x="672" y="240"/>
                        </a:lnTo>
                        <a:lnTo>
                          <a:pt x="682" y="234"/>
                        </a:lnTo>
                        <a:lnTo>
                          <a:pt x="691" y="230"/>
                        </a:lnTo>
                        <a:lnTo>
                          <a:pt x="697" y="226"/>
                        </a:lnTo>
                        <a:lnTo>
                          <a:pt x="703" y="224"/>
                        </a:lnTo>
                        <a:lnTo>
                          <a:pt x="709" y="220"/>
                        </a:lnTo>
                        <a:lnTo>
                          <a:pt x="715" y="213"/>
                        </a:lnTo>
                        <a:lnTo>
                          <a:pt x="719" y="207"/>
                        </a:lnTo>
                        <a:lnTo>
                          <a:pt x="721" y="203"/>
                        </a:lnTo>
                        <a:lnTo>
                          <a:pt x="723" y="197"/>
                        </a:lnTo>
                        <a:lnTo>
                          <a:pt x="726" y="195"/>
                        </a:lnTo>
                        <a:lnTo>
                          <a:pt x="726" y="193"/>
                        </a:lnTo>
                        <a:lnTo>
                          <a:pt x="726" y="191"/>
                        </a:lnTo>
                        <a:lnTo>
                          <a:pt x="726" y="187"/>
                        </a:lnTo>
                        <a:lnTo>
                          <a:pt x="726" y="183"/>
                        </a:lnTo>
                        <a:lnTo>
                          <a:pt x="728" y="178"/>
                        </a:lnTo>
                        <a:lnTo>
                          <a:pt x="730" y="174"/>
                        </a:lnTo>
                        <a:lnTo>
                          <a:pt x="732" y="172"/>
                        </a:lnTo>
                        <a:lnTo>
                          <a:pt x="738" y="172"/>
                        </a:lnTo>
                        <a:lnTo>
                          <a:pt x="744" y="172"/>
                        </a:lnTo>
                        <a:lnTo>
                          <a:pt x="752" y="172"/>
                        </a:lnTo>
                        <a:lnTo>
                          <a:pt x="762" y="174"/>
                        </a:lnTo>
                        <a:lnTo>
                          <a:pt x="773" y="176"/>
                        </a:lnTo>
                        <a:lnTo>
                          <a:pt x="783" y="176"/>
                        </a:lnTo>
                        <a:lnTo>
                          <a:pt x="793" y="178"/>
                        </a:lnTo>
                        <a:lnTo>
                          <a:pt x="799" y="178"/>
                        </a:lnTo>
                        <a:lnTo>
                          <a:pt x="806" y="178"/>
                        </a:lnTo>
                        <a:lnTo>
                          <a:pt x="810" y="176"/>
                        </a:lnTo>
                        <a:lnTo>
                          <a:pt x="814" y="172"/>
                        </a:lnTo>
                        <a:lnTo>
                          <a:pt x="816" y="166"/>
                        </a:lnTo>
                        <a:lnTo>
                          <a:pt x="816" y="158"/>
                        </a:lnTo>
                        <a:lnTo>
                          <a:pt x="816" y="150"/>
                        </a:lnTo>
                        <a:lnTo>
                          <a:pt x="816" y="144"/>
                        </a:lnTo>
                        <a:lnTo>
                          <a:pt x="814" y="137"/>
                        </a:lnTo>
                        <a:lnTo>
                          <a:pt x="814" y="131"/>
                        </a:lnTo>
                        <a:lnTo>
                          <a:pt x="812" y="129"/>
                        </a:lnTo>
                        <a:lnTo>
                          <a:pt x="810" y="127"/>
                        </a:lnTo>
                        <a:lnTo>
                          <a:pt x="806" y="127"/>
                        </a:lnTo>
                        <a:lnTo>
                          <a:pt x="804" y="127"/>
                        </a:lnTo>
                        <a:lnTo>
                          <a:pt x="799" y="129"/>
                        </a:lnTo>
                        <a:lnTo>
                          <a:pt x="797" y="129"/>
                        </a:lnTo>
                        <a:lnTo>
                          <a:pt x="795" y="131"/>
                        </a:lnTo>
                        <a:lnTo>
                          <a:pt x="793" y="131"/>
                        </a:lnTo>
                        <a:lnTo>
                          <a:pt x="793" y="129"/>
                        </a:lnTo>
                        <a:lnTo>
                          <a:pt x="791" y="127"/>
                        </a:lnTo>
                        <a:lnTo>
                          <a:pt x="787" y="127"/>
                        </a:lnTo>
                        <a:lnTo>
                          <a:pt x="783" y="125"/>
                        </a:lnTo>
                        <a:lnTo>
                          <a:pt x="779" y="123"/>
                        </a:lnTo>
                        <a:lnTo>
                          <a:pt x="775" y="121"/>
                        </a:lnTo>
                        <a:lnTo>
                          <a:pt x="769" y="119"/>
                        </a:lnTo>
                        <a:lnTo>
                          <a:pt x="765" y="115"/>
                        </a:lnTo>
                        <a:lnTo>
                          <a:pt x="762" y="109"/>
                        </a:lnTo>
                        <a:lnTo>
                          <a:pt x="760" y="105"/>
                        </a:lnTo>
                        <a:lnTo>
                          <a:pt x="758" y="98"/>
                        </a:lnTo>
                        <a:lnTo>
                          <a:pt x="758" y="94"/>
                        </a:lnTo>
                        <a:lnTo>
                          <a:pt x="758" y="92"/>
                        </a:lnTo>
                        <a:lnTo>
                          <a:pt x="756" y="90"/>
                        </a:lnTo>
                        <a:lnTo>
                          <a:pt x="752" y="86"/>
                        </a:lnTo>
                        <a:lnTo>
                          <a:pt x="746" y="82"/>
                        </a:lnTo>
                        <a:lnTo>
                          <a:pt x="738" y="76"/>
                        </a:lnTo>
                        <a:lnTo>
                          <a:pt x="732" y="70"/>
                        </a:lnTo>
                        <a:lnTo>
                          <a:pt x="726" y="63"/>
                        </a:lnTo>
                        <a:lnTo>
                          <a:pt x="721" y="59"/>
                        </a:lnTo>
                        <a:lnTo>
                          <a:pt x="723" y="55"/>
                        </a:lnTo>
                        <a:lnTo>
                          <a:pt x="728" y="53"/>
                        </a:lnTo>
                        <a:lnTo>
                          <a:pt x="732" y="51"/>
                        </a:lnTo>
                        <a:lnTo>
                          <a:pt x="740" y="51"/>
                        </a:lnTo>
                        <a:lnTo>
                          <a:pt x="746" y="51"/>
                        </a:lnTo>
                        <a:lnTo>
                          <a:pt x="754" y="53"/>
                        </a:lnTo>
                        <a:lnTo>
                          <a:pt x="760" y="53"/>
                        </a:lnTo>
                        <a:lnTo>
                          <a:pt x="767" y="53"/>
                        </a:lnTo>
                        <a:lnTo>
                          <a:pt x="771" y="51"/>
                        </a:lnTo>
                        <a:lnTo>
                          <a:pt x="771" y="49"/>
                        </a:lnTo>
                        <a:lnTo>
                          <a:pt x="771" y="43"/>
                        </a:lnTo>
                        <a:lnTo>
                          <a:pt x="771" y="37"/>
                        </a:lnTo>
                        <a:lnTo>
                          <a:pt x="771" y="31"/>
                        </a:lnTo>
                        <a:lnTo>
                          <a:pt x="769" y="24"/>
                        </a:lnTo>
                        <a:lnTo>
                          <a:pt x="769" y="20"/>
                        </a:lnTo>
                        <a:lnTo>
                          <a:pt x="767" y="16"/>
                        </a:lnTo>
                        <a:lnTo>
                          <a:pt x="767" y="14"/>
                        </a:lnTo>
                        <a:lnTo>
                          <a:pt x="765" y="14"/>
                        </a:lnTo>
                        <a:lnTo>
                          <a:pt x="762" y="16"/>
                        </a:lnTo>
                        <a:lnTo>
                          <a:pt x="758" y="16"/>
                        </a:lnTo>
                        <a:lnTo>
                          <a:pt x="754" y="14"/>
                        </a:lnTo>
                        <a:lnTo>
                          <a:pt x="750" y="14"/>
                        </a:lnTo>
                        <a:lnTo>
                          <a:pt x="746" y="12"/>
                        </a:lnTo>
                        <a:lnTo>
                          <a:pt x="744" y="6"/>
                        </a:lnTo>
                        <a:lnTo>
                          <a:pt x="742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82" name="Freeform 1054"/>
                  <p:cNvSpPr>
                    <a:spLocks/>
                  </p:cNvSpPr>
                  <p:nvPr/>
                </p:nvSpPr>
                <p:spPr bwMode="auto">
                  <a:xfrm>
                    <a:off x="2083" y="2044"/>
                    <a:ext cx="366" cy="88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41" y="43"/>
                      </a:cxn>
                      <a:cxn ang="0">
                        <a:pos x="70" y="37"/>
                      </a:cxn>
                      <a:cxn ang="0">
                        <a:pos x="105" y="37"/>
                      </a:cxn>
                      <a:cxn ang="0">
                        <a:pos x="136" y="16"/>
                      </a:cxn>
                      <a:cxn ang="0">
                        <a:pos x="150" y="30"/>
                      </a:cxn>
                      <a:cxn ang="0">
                        <a:pos x="140" y="51"/>
                      </a:cxn>
                      <a:cxn ang="0">
                        <a:pos x="144" y="82"/>
                      </a:cxn>
                      <a:cxn ang="0">
                        <a:pos x="177" y="82"/>
                      </a:cxn>
                      <a:cxn ang="0">
                        <a:pos x="191" y="74"/>
                      </a:cxn>
                      <a:cxn ang="0">
                        <a:pos x="228" y="72"/>
                      </a:cxn>
                      <a:cxn ang="0">
                        <a:pos x="232" y="88"/>
                      </a:cxn>
                      <a:cxn ang="0">
                        <a:pos x="257" y="74"/>
                      </a:cxn>
                      <a:cxn ang="0">
                        <a:pos x="255" y="72"/>
                      </a:cxn>
                      <a:cxn ang="0">
                        <a:pos x="255" y="63"/>
                      </a:cxn>
                      <a:cxn ang="0">
                        <a:pos x="255" y="53"/>
                      </a:cxn>
                      <a:cxn ang="0">
                        <a:pos x="253" y="41"/>
                      </a:cxn>
                      <a:cxn ang="0">
                        <a:pos x="253" y="28"/>
                      </a:cxn>
                      <a:cxn ang="0">
                        <a:pos x="253" y="18"/>
                      </a:cxn>
                      <a:cxn ang="0">
                        <a:pos x="255" y="8"/>
                      </a:cxn>
                      <a:cxn ang="0">
                        <a:pos x="259" y="2"/>
                      </a:cxn>
                      <a:cxn ang="0">
                        <a:pos x="263" y="0"/>
                      </a:cxn>
                      <a:cxn ang="0">
                        <a:pos x="269" y="4"/>
                      </a:cxn>
                      <a:cxn ang="0">
                        <a:pos x="273" y="8"/>
                      </a:cxn>
                      <a:cxn ang="0">
                        <a:pos x="277" y="14"/>
                      </a:cxn>
                      <a:cxn ang="0">
                        <a:pos x="281" y="20"/>
                      </a:cxn>
                      <a:cxn ang="0">
                        <a:pos x="285" y="26"/>
                      </a:cxn>
                      <a:cxn ang="0">
                        <a:pos x="288" y="33"/>
                      </a:cxn>
                      <a:cxn ang="0">
                        <a:pos x="329" y="41"/>
                      </a:cxn>
                      <a:cxn ang="0">
                        <a:pos x="341" y="47"/>
                      </a:cxn>
                      <a:cxn ang="0">
                        <a:pos x="366" y="45"/>
                      </a:cxn>
                    </a:cxnLst>
                    <a:rect l="0" t="0" r="r" b="b"/>
                    <a:pathLst>
                      <a:path w="366" h="88">
                        <a:moveTo>
                          <a:pt x="0" y="14"/>
                        </a:moveTo>
                        <a:lnTo>
                          <a:pt x="41" y="43"/>
                        </a:lnTo>
                        <a:lnTo>
                          <a:pt x="70" y="37"/>
                        </a:lnTo>
                        <a:lnTo>
                          <a:pt x="105" y="37"/>
                        </a:lnTo>
                        <a:lnTo>
                          <a:pt x="136" y="16"/>
                        </a:lnTo>
                        <a:lnTo>
                          <a:pt x="150" y="30"/>
                        </a:lnTo>
                        <a:lnTo>
                          <a:pt x="140" y="51"/>
                        </a:lnTo>
                        <a:lnTo>
                          <a:pt x="144" y="82"/>
                        </a:lnTo>
                        <a:lnTo>
                          <a:pt x="177" y="82"/>
                        </a:lnTo>
                        <a:lnTo>
                          <a:pt x="191" y="74"/>
                        </a:lnTo>
                        <a:lnTo>
                          <a:pt x="228" y="72"/>
                        </a:lnTo>
                        <a:lnTo>
                          <a:pt x="232" y="88"/>
                        </a:lnTo>
                        <a:lnTo>
                          <a:pt x="257" y="74"/>
                        </a:lnTo>
                        <a:lnTo>
                          <a:pt x="255" y="72"/>
                        </a:lnTo>
                        <a:lnTo>
                          <a:pt x="255" y="63"/>
                        </a:lnTo>
                        <a:lnTo>
                          <a:pt x="255" y="53"/>
                        </a:lnTo>
                        <a:lnTo>
                          <a:pt x="253" y="41"/>
                        </a:lnTo>
                        <a:lnTo>
                          <a:pt x="253" y="28"/>
                        </a:lnTo>
                        <a:lnTo>
                          <a:pt x="253" y="18"/>
                        </a:lnTo>
                        <a:lnTo>
                          <a:pt x="255" y="8"/>
                        </a:lnTo>
                        <a:lnTo>
                          <a:pt x="259" y="2"/>
                        </a:lnTo>
                        <a:lnTo>
                          <a:pt x="263" y="0"/>
                        </a:lnTo>
                        <a:lnTo>
                          <a:pt x="269" y="4"/>
                        </a:lnTo>
                        <a:lnTo>
                          <a:pt x="273" y="8"/>
                        </a:lnTo>
                        <a:lnTo>
                          <a:pt x="277" y="14"/>
                        </a:lnTo>
                        <a:lnTo>
                          <a:pt x="281" y="20"/>
                        </a:lnTo>
                        <a:lnTo>
                          <a:pt x="285" y="26"/>
                        </a:lnTo>
                        <a:lnTo>
                          <a:pt x="288" y="33"/>
                        </a:lnTo>
                        <a:lnTo>
                          <a:pt x="329" y="41"/>
                        </a:lnTo>
                        <a:lnTo>
                          <a:pt x="341" y="47"/>
                        </a:lnTo>
                        <a:lnTo>
                          <a:pt x="366" y="45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83" name="Freeform 1055"/>
                  <p:cNvSpPr>
                    <a:spLocks/>
                  </p:cNvSpPr>
                  <p:nvPr/>
                </p:nvSpPr>
                <p:spPr bwMode="auto">
                  <a:xfrm>
                    <a:off x="2323" y="1569"/>
                    <a:ext cx="273" cy="666"/>
                  </a:xfrm>
                  <a:custGeom>
                    <a:avLst/>
                    <a:gdLst/>
                    <a:ahLst/>
                    <a:cxnLst>
                      <a:cxn ang="0">
                        <a:pos x="273" y="8"/>
                      </a:cxn>
                      <a:cxn ang="0">
                        <a:pos x="271" y="23"/>
                      </a:cxn>
                      <a:cxn ang="0">
                        <a:pos x="265" y="39"/>
                      </a:cxn>
                      <a:cxn ang="0">
                        <a:pos x="259" y="52"/>
                      </a:cxn>
                      <a:cxn ang="0">
                        <a:pos x="218" y="105"/>
                      </a:cxn>
                      <a:cxn ang="0">
                        <a:pos x="224" y="136"/>
                      </a:cxn>
                      <a:cxn ang="0">
                        <a:pos x="241" y="195"/>
                      </a:cxn>
                      <a:cxn ang="0">
                        <a:pos x="232" y="232"/>
                      </a:cxn>
                      <a:cxn ang="0">
                        <a:pos x="202" y="259"/>
                      </a:cxn>
                      <a:cxn ang="0">
                        <a:pos x="191" y="257"/>
                      </a:cxn>
                      <a:cxn ang="0">
                        <a:pos x="181" y="257"/>
                      </a:cxn>
                      <a:cxn ang="0">
                        <a:pos x="177" y="259"/>
                      </a:cxn>
                      <a:cxn ang="0">
                        <a:pos x="181" y="263"/>
                      </a:cxn>
                      <a:cxn ang="0">
                        <a:pos x="181" y="269"/>
                      </a:cxn>
                      <a:cxn ang="0">
                        <a:pos x="177" y="273"/>
                      </a:cxn>
                      <a:cxn ang="0">
                        <a:pos x="173" y="275"/>
                      </a:cxn>
                      <a:cxn ang="0">
                        <a:pos x="167" y="273"/>
                      </a:cxn>
                      <a:cxn ang="0">
                        <a:pos x="156" y="271"/>
                      </a:cxn>
                      <a:cxn ang="0">
                        <a:pos x="142" y="269"/>
                      </a:cxn>
                      <a:cxn ang="0">
                        <a:pos x="128" y="275"/>
                      </a:cxn>
                      <a:cxn ang="0">
                        <a:pos x="117" y="286"/>
                      </a:cxn>
                      <a:cxn ang="0">
                        <a:pos x="113" y="296"/>
                      </a:cxn>
                      <a:cxn ang="0">
                        <a:pos x="111" y="304"/>
                      </a:cxn>
                      <a:cxn ang="0">
                        <a:pos x="99" y="304"/>
                      </a:cxn>
                      <a:cxn ang="0">
                        <a:pos x="70" y="323"/>
                      </a:cxn>
                      <a:cxn ang="0">
                        <a:pos x="37" y="339"/>
                      </a:cxn>
                      <a:cxn ang="0">
                        <a:pos x="0" y="345"/>
                      </a:cxn>
                      <a:cxn ang="0">
                        <a:pos x="62" y="397"/>
                      </a:cxn>
                      <a:cxn ang="0">
                        <a:pos x="111" y="487"/>
                      </a:cxn>
                      <a:cxn ang="0">
                        <a:pos x="136" y="534"/>
                      </a:cxn>
                      <a:cxn ang="0">
                        <a:pos x="206" y="584"/>
                      </a:cxn>
                      <a:cxn ang="0">
                        <a:pos x="208" y="631"/>
                      </a:cxn>
                      <a:cxn ang="0">
                        <a:pos x="243" y="666"/>
                      </a:cxn>
                    </a:cxnLst>
                    <a:rect l="0" t="0" r="r" b="b"/>
                    <a:pathLst>
                      <a:path w="273" h="666">
                        <a:moveTo>
                          <a:pt x="273" y="0"/>
                        </a:moveTo>
                        <a:lnTo>
                          <a:pt x="273" y="8"/>
                        </a:lnTo>
                        <a:lnTo>
                          <a:pt x="273" y="15"/>
                        </a:lnTo>
                        <a:lnTo>
                          <a:pt x="271" y="23"/>
                        </a:lnTo>
                        <a:lnTo>
                          <a:pt x="267" y="33"/>
                        </a:lnTo>
                        <a:lnTo>
                          <a:pt x="265" y="39"/>
                        </a:lnTo>
                        <a:lnTo>
                          <a:pt x="261" y="45"/>
                        </a:lnTo>
                        <a:lnTo>
                          <a:pt x="259" y="52"/>
                        </a:lnTo>
                        <a:lnTo>
                          <a:pt x="220" y="68"/>
                        </a:lnTo>
                        <a:lnTo>
                          <a:pt x="218" y="105"/>
                        </a:lnTo>
                        <a:lnTo>
                          <a:pt x="228" y="105"/>
                        </a:lnTo>
                        <a:lnTo>
                          <a:pt x="224" y="136"/>
                        </a:lnTo>
                        <a:lnTo>
                          <a:pt x="243" y="148"/>
                        </a:lnTo>
                        <a:lnTo>
                          <a:pt x="241" y="195"/>
                        </a:lnTo>
                        <a:lnTo>
                          <a:pt x="230" y="208"/>
                        </a:lnTo>
                        <a:lnTo>
                          <a:pt x="232" y="232"/>
                        </a:lnTo>
                        <a:lnTo>
                          <a:pt x="204" y="259"/>
                        </a:lnTo>
                        <a:lnTo>
                          <a:pt x="202" y="259"/>
                        </a:lnTo>
                        <a:lnTo>
                          <a:pt x="197" y="257"/>
                        </a:lnTo>
                        <a:lnTo>
                          <a:pt x="191" y="257"/>
                        </a:lnTo>
                        <a:lnTo>
                          <a:pt x="187" y="257"/>
                        </a:lnTo>
                        <a:lnTo>
                          <a:pt x="181" y="257"/>
                        </a:lnTo>
                        <a:lnTo>
                          <a:pt x="177" y="257"/>
                        </a:lnTo>
                        <a:lnTo>
                          <a:pt x="177" y="259"/>
                        </a:lnTo>
                        <a:lnTo>
                          <a:pt x="179" y="261"/>
                        </a:lnTo>
                        <a:lnTo>
                          <a:pt x="181" y="263"/>
                        </a:lnTo>
                        <a:lnTo>
                          <a:pt x="183" y="265"/>
                        </a:lnTo>
                        <a:lnTo>
                          <a:pt x="181" y="269"/>
                        </a:lnTo>
                        <a:lnTo>
                          <a:pt x="179" y="271"/>
                        </a:lnTo>
                        <a:lnTo>
                          <a:pt x="177" y="273"/>
                        </a:lnTo>
                        <a:lnTo>
                          <a:pt x="175" y="273"/>
                        </a:lnTo>
                        <a:lnTo>
                          <a:pt x="173" y="275"/>
                        </a:lnTo>
                        <a:lnTo>
                          <a:pt x="171" y="275"/>
                        </a:lnTo>
                        <a:lnTo>
                          <a:pt x="167" y="273"/>
                        </a:lnTo>
                        <a:lnTo>
                          <a:pt x="163" y="271"/>
                        </a:lnTo>
                        <a:lnTo>
                          <a:pt x="156" y="271"/>
                        </a:lnTo>
                        <a:lnTo>
                          <a:pt x="148" y="269"/>
                        </a:lnTo>
                        <a:lnTo>
                          <a:pt x="142" y="269"/>
                        </a:lnTo>
                        <a:lnTo>
                          <a:pt x="134" y="271"/>
                        </a:lnTo>
                        <a:lnTo>
                          <a:pt x="128" y="275"/>
                        </a:lnTo>
                        <a:lnTo>
                          <a:pt x="121" y="280"/>
                        </a:lnTo>
                        <a:lnTo>
                          <a:pt x="117" y="286"/>
                        </a:lnTo>
                        <a:lnTo>
                          <a:pt x="115" y="290"/>
                        </a:lnTo>
                        <a:lnTo>
                          <a:pt x="113" y="296"/>
                        </a:lnTo>
                        <a:lnTo>
                          <a:pt x="111" y="300"/>
                        </a:lnTo>
                        <a:lnTo>
                          <a:pt x="111" y="304"/>
                        </a:lnTo>
                        <a:lnTo>
                          <a:pt x="111" y="306"/>
                        </a:lnTo>
                        <a:lnTo>
                          <a:pt x="99" y="304"/>
                        </a:lnTo>
                        <a:lnTo>
                          <a:pt x="93" y="317"/>
                        </a:lnTo>
                        <a:lnTo>
                          <a:pt x="70" y="323"/>
                        </a:lnTo>
                        <a:lnTo>
                          <a:pt x="56" y="339"/>
                        </a:lnTo>
                        <a:lnTo>
                          <a:pt x="37" y="339"/>
                        </a:lnTo>
                        <a:lnTo>
                          <a:pt x="23" y="325"/>
                        </a:lnTo>
                        <a:lnTo>
                          <a:pt x="0" y="345"/>
                        </a:lnTo>
                        <a:lnTo>
                          <a:pt x="13" y="393"/>
                        </a:lnTo>
                        <a:lnTo>
                          <a:pt x="62" y="397"/>
                        </a:lnTo>
                        <a:lnTo>
                          <a:pt x="43" y="427"/>
                        </a:lnTo>
                        <a:lnTo>
                          <a:pt x="111" y="487"/>
                        </a:lnTo>
                        <a:lnTo>
                          <a:pt x="126" y="505"/>
                        </a:lnTo>
                        <a:lnTo>
                          <a:pt x="136" y="534"/>
                        </a:lnTo>
                        <a:lnTo>
                          <a:pt x="179" y="577"/>
                        </a:lnTo>
                        <a:lnTo>
                          <a:pt x="206" y="584"/>
                        </a:lnTo>
                        <a:lnTo>
                          <a:pt x="212" y="602"/>
                        </a:lnTo>
                        <a:lnTo>
                          <a:pt x="208" y="631"/>
                        </a:lnTo>
                        <a:lnTo>
                          <a:pt x="232" y="645"/>
                        </a:lnTo>
                        <a:lnTo>
                          <a:pt x="243" y="666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84" name="Freeform 1056"/>
                  <p:cNvSpPr>
                    <a:spLocks/>
                  </p:cNvSpPr>
                  <p:nvPr/>
                </p:nvSpPr>
                <p:spPr bwMode="auto">
                  <a:xfrm>
                    <a:off x="2592" y="1458"/>
                    <a:ext cx="105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3" y="19"/>
                      </a:cxn>
                      <a:cxn ang="0">
                        <a:pos x="25" y="19"/>
                      </a:cxn>
                      <a:cxn ang="0">
                        <a:pos x="25" y="21"/>
                      </a:cxn>
                      <a:cxn ang="0">
                        <a:pos x="29" y="23"/>
                      </a:cxn>
                      <a:cxn ang="0">
                        <a:pos x="31" y="25"/>
                      </a:cxn>
                      <a:cxn ang="0">
                        <a:pos x="35" y="25"/>
                      </a:cxn>
                      <a:cxn ang="0">
                        <a:pos x="41" y="27"/>
                      </a:cxn>
                      <a:cxn ang="0">
                        <a:pos x="48" y="27"/>
                      </a:cxn>
                      <a:cxn ang="0">
                        <a:pos x="56" y="25"/>
                      </a:cxn>
                      <a:cxn ang="0">
                        <a:pos x="62" y="23"/>
                      </a:cxn>
                      <a:cxn ang="0">
                        <a:pos x="68" y="19"/>
                      </a:cxn>
                      <a:cxn ang="0">
                        <a:pos x="72" y="15"/>
                      </a:cxn>
                      <a:cxn ang="0">
                        <a:pos x="74" y="13"/>
                      </a:cxn>
                      <a:cxn ang="0">
                        <a:pos x="74" y="11"/>
                      </a:cxn>
                      <a:cxn ang="0">
                        <a:pos x="74" y="8"/>
                      </a:cxn>
                      <a:cxn ang="0">
                        <a:pos x="74" y="6"/>
                      </a:cxn>
                      <a:cxn ang="0">
                        <a:pos x="105" y="0"/>
                      </a:cxn>
                    </a:cxnLst>
                    <a:rect l="0" t="0" r="r" b="b"/>
                    <a:pathLst>
                      <a:path w="105" h="27">
                        <a:moveTo>
                          <a:pt x="0" y="27"/>
                        </a:moveTo>
                        <a:lnTo>
                          <a:pt x="23" y="19"/>
                        </a:lnTo>
                        <a:lnTo>
                          <a:pt x="25" y="19"/>
                        </a:lnTo>
                        <a:lnTo>
                          <a:pt x="25" y="21"/>
                        </a:lnTo>
                        <a:lnTo>
                          <a:pt x="29" y="23"/>
                        </a:lnTo>
                        <a:lnTo>
                          <a:pt x="31" y="25"/>
                        </a:lnTo>
                        <a:lnTo>
                          <a:pt x="35" y="25"/>
                        </a:lnTo>
                        <a:lnTo>
                          <a:pt x="41" y="27"/>
                        </a:lnTo>
                        <a:lnTo>
                          <a:pt x="48" y="27"/>
                        </a:lnTo>
                        <a:lnTo>
                          <a:pt x="56" y="25"/>
                        </a:lnTo>
                        <a:lnTo>
                          <a:pt x="62" y="23"/>
                        </a:lnTo>
                        <a:lnTo>
                          <a:pt x="68" y="19"/>
                        </a:lnTo>
                        <a:lnTo>
                          <a:pt x="72" y="15"/>
                        </a:lnTo>
                        <a:lnTo>
                          <a:pt x="74" y="13"/>
                        </a:lnTo>
                        <a:lnTo>
                          <a:pt x="74" y="11"/>
                        </a:lnTo>
                        <a:lnTo>
                          <a:pt x="74" y="8"/>
                        </a:lnTo>
                        <a:lnTo>
                          <a:pt x="74" y="6"/>
                        </a:lnTo>
                        <a:lnTo>
                          <a:pt x="105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85" name="Freeform 1057"/>
                  <p:cNvSpPr>
                    <a:spLocks/>
                  </p:cNvSpPr>
                  <p:nvPr/>
                </p:nvSpPr>
                <p:spPr bwMode="auto">
                  <a:xfrm>
                    <a:off x="2785" y="1526"/>
                    <a:ext cx="387" cy="216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2" y="76"/>
                      </a:cxn>
                      <a:cxn ang="0">
                        <a:pos x="62" y="74"/>
                      </a:cxn>
                      <a:cxn ang="0">
                        <a:pos x="72" y="72"/>
                      </a:cxn>
                      <a:cxn ang="0">
                        <a:pos x="87" y="70"/>
                      </a:cxn>
                      <a:cxn ang="0">
                        <a:pos x="93" y="66"/>
                      </a:cxn>
                      <a:cxn ang="0">
                        <a:pos x="83" y="62"/>
                      </a:cxn>
                      <a:cxn ang="0">
                        <a:pos x="87" y="66"/>
                      </a:cxn>
                      <a:cxn ang="0">
                        <a:pos x="99" y="72"/>
                      </a:cxn>
                      <a:cxn ang="0">
                        <a:pos x="109" y="76"/>
                      </a:cxn>
                      <a:cxn ang="0">
                        <a:pos x="111" y="78"/>
                      </a:cxn>
                      <a:cxn ang="0">
                        <a:pos x="113" y="74"/>
                      </a:cxn>
                      <a:cxn ang="0">
                        <a:pos x="120" y="70"/>
                      </a:cxn>
                      <a:cxn ang="0">
                        <a:pos x="126" y="66"/>
                      </a:cxn>
                      <a:cxn ang="0">
                        <a:pos x="134" y="68"/>
                      </a:cxn>
                      <a:cxn ang="0">
                        <a:pos x="142" y="72"/>
                      </a:cxn>
                      <a:cxn ang="0">
                        <a:pos x="148" y="78"/>
                      </a:cxn>
                      <a:cxn ang="0">
                        <a:pos x="152" y="82"/>
                      </a:cxn>
                      <a:cxn ang="0">
                        <a:pos x="159" y="84"/>
                      </a:cxn>
                      <a:cxn ang="0">
                        <a:pos x="169" y="86"/>
                      </a:cxn>
                      <a:cxn ang="0">
                        <a:pos x="183" y="86"/>
                      </a:cxn>
                      <a:cxn ang="0">
                        <a:pos x="196" y="86"/>
                      </a:cxn>
                      <a:cxn ang="0">
                        <a:pos x="202" y="80"/>
                      </a:cxn>
                      <a:cxn ang="0">
                        <a:pos x="206" y="76"/>
                      </a:cxn>
                      <a:cxn ang="0">
                        <a:pos x="206" y="70"/>
                      </a:cxn>
                      <a:cxn ang="0">
                        <a:pos x="208" y="68"/>
                      </a:cxn>
                      <a:cxn ang="0">
                        <a:pos x="251" y="47"/>
                      </a:cxn>
                      <a:cxn ang="0">
                        <a:pos x="274" y="45"/>
                      </a:cxn>
                      <a:cxn ang="0">
                        <a:pos x="278" y="51"/>
                      </a:cxn>
                      <a:cxn ang="0">
                        <a:pos x="284" y="60"/>
                      </a:cxn>
                      <a:cxn ang="0">
                        <a:pos x="292" y="68"/>
                      </a:cxn>
                      <a:cxn ang="0">
                        <a:pos x="300" y="74"/>
                      </a:cxn>
                      <a:cxn ang="0">
                        <a:pos x="302" y="82"/>
                      </a:cxn>
                      <a:cxn ang="0">
                        <a:pos x="300" y="92"/>
                      </a:cxn>
                      <a:cxn ang="0">
                        <a:pos x="298" y="99"/>
                      </a:cxn>
                      <a:cxn ang="0">
                        <a:pos x="298" y="101"/>
                      </a:cxn>
                      <a:cxn ang="0">
                        <a:pos x="311" y="99"/>
                      </a:cxn>
                      <a:cxn ang="0">
                        <a:pos x="327" y="97"/>
                      </a:cxn>
                      <a:cxn ang="0">
                        <a:pos x="341" y="95"/>
                      </a:cxn>
                      <a:cxn ang="0">
                        <a:pos x="348" y="97"/>
                      </a:cxn>
                      <a:cxn ang="0">
                        <a:pos x="356" y="103"/>
                      </a:cxn>
                      <a:cxn ang="0">
                        <a:pos x="362" y="111"/>
                      </a:cxn>
                      <a:cxn ang="0">
                        <a:pos x="366" y="119"/>
                      </a:cxn>
                      <a:cxn ang="0">
                        <a:pos x="370" y="140"/>
                      </a:cxn>
                      <a:cxn ang="0">
                        <a:pos x="387" y="162"/>
                      </a:cxn>
                      <a:cxn ang="0">
                        <a:pos x="368" y="216"/>
                      </a:cxn>
                    </a:cxnLst>
                    <a:rect l="0" t="0" r="r" b="b"/>
                    <a:pathLst>
                      <a:path w="387" h="216">
                        <a:moveTo>
                          <a:pt x="13" y="0"/>
                        </a:moveTo>
                        <a:lnTo>
                          <a:pt x="0" y="21"/>
                        </a:lnTo>
                        <a:lnTo>
                          <a:pt x="13" y="39"/>
                        </a:lnTo>
                        <a:lnTo>
                          <a:pt x="2" y="76"/>
                        </a:lnTo>
                        <a:lnTo>
                          <a:pt x="60" y="74"/>
                        </a:lnTo>
                        <a:lnTo>
                          <a:pt x="62" y="74"/>
                        </a:lnTo>
                        <a:lnTo>
                          <a:pt x="66" y="74"/>
                        </a:lnTo>
                        <a:lnTo>
                          <a:pt x="72" y="72"/>
                        </a:lnTo>
                        <a:lnTo>
                          <a:pt x="81" y="72"/>
                        </a:lnTo>
                        <a:lnTo>
                          <a:pt x="87" y="70"/>
                        </a:lnTo>
                        <a:lnTo>
                          <a:pt x="91" y="68"/>
                        </a:lnTo>
                        <a:lnTo>
                          <a:pt x="93" y="66"/>
                        </a:lnTo>
                        <a:lnTo>
                          <a:pt x="89" y="64"/>
                        </a:lnTo>
                        <a:lnTo>
                          <a:pt x="83" y="62"/>
                        </a:lnTo>
                        <a:lnTo>
                          <a:pt x="83" y="64"/>
                        </a:lnTo>
                        <a:lnTo>
                          <a:pt x="87" y="66"/>
                        </a:lnTo>
                        <a:lnTo>
                          <a:pt x="93" y="68"/>
                        </a:lnTo>
                        <a:lnTo>
                          <a:pt x="99" y="72"/>
                        </a:lnTo>
                        <a:lnTo>
                          <a:pt x="103" y="74"/>
                        </a:lnTo>
                        <a:lnTo>
                          <a:pt x="109" y="76"/>
                        </a:lnTo>
                        <a:lnTo>
                          <a:pt x="109" y="78"/>
                        </a:lnTo>
                        <a:lnTo>
                          <a:pt x="111" y="78"/>
                        </a:lnTo>
                        <a:lnTo>
                          <a:pt x="111" y="76"/>
                        </a:lnTo>
                        <a:lnTo>
                          <a:pt x="113" y="74"/>
                        </a:lnTo>
                        <a:lnTo>
                          <a:pt x="115" y="72"/>
                        </a:lnTo>
                        <a:lnTo>
                          <a:pt x="120" y="70"/>
                        </a:lnTo>
                        <a:lnTo>
                          <a:pt x="122" y="68"/>
                        </a:lnTo>
                        <a:lnTo>
                          <a:pt x="126" y="66"/>
                        </a:lnTo>
                        <a:lnTo>
                          <a:pt x="130" y="66"/>
                        </a:lnTo>
                        <a:lnTo>
                          <a:pt x="134" y="68"/>
                        </a:lnTo>
                        <a:lnTo>
                          <a:pt x="138" y="70"/>
                        </a:lnTo>
                        <a:lnTo>
                          <a:pt x="142" y="72"/>
                        </a:lnTo>
                        <a:lnTo>
                          <a:pt x="144" y="74"/>
                        </a:lnTo>
                        <a:lnTo>
                          <a:pt x="148" y="78"/>
                        </a:lnTo>
                        <a:lnTo>
                          <a:pt x="150" y="80"/>
                        </a:lnTo>
                        <a:lnTo>
                          <a:pt x="152" y="82"/>
                        </a:lnTo>
                        <a:lnTo>
                          <a:pt x="154" y="82"/>
                        </a:lnTo>
                        <a:lnTo>
                          <a:pt x="159" y="84"/>
                        </a:lnTo>
                        <a:lnTo>
                          <a:pt x="163" y="84"/>
                        </a:lnTo>
                        <a:lnTo>
                          <a:pt x="169" y="86"/>
                        </a:lnTo>
                        <a:lnTo>
                          <a:pt x="177" y="86"/>
                        </a:lnTo>
                        <a:lnTo>
                          <a:pt x="183" y="86"/>
                        </a:lnTo>
                        <a:lnTo>
                          <a:pt x="189" y="86"/>
                        </a:lnTo>
                        <a:lnTo>
                          <a:pt x="196" y="86"/>
                        </a:lnTo>
                        <a:lnTo>
                          <a:pt x="200" y="84"/>
                        </a:lnTo>
                        <a:lnTo>
                          <a:pt x="202" y="80"/>
                        </a:lnTo>
                        <a:lnTo>
                          <a:pt x="204" y="78"/>
                        </a:lnTo>
                        <a:lnTo>
                          <a:pt x="206" y="76"/>
                        </a:lnTo>
                        <a:lnTo>
                          <a:pt x="206" y="72"/>
                        </a:lnTo>
                        <a:lnTo>
                          <a:pt x="206" y="70"/>
                        </a:lnTo>
                        <a:lnTo>
                          <a:pt x="208" y="70"/>
                        </a:lnTo>
                        <a:lnTo>
                          <a:pt x="208" y="68"/>
                        </a:lnTo>
                        <a:lnTo>
                          <a:pt x="233" y="68"/>
                        </a:lnTo>
                        <a:lnTo>
                          <a:pt x="251" y="47"/>
                        </a:lnTo>
                        <a:lnTo>
                          <a:pt x="272" y="43"/>
                        </a:lnTo>
                        <a:lnTo>
                          <a:pt x="274" y="45"/>
                        </a:lnTo>
                        <a:lnTo>
                          <a:pt x="274" y="47"/>
                        </a:lnTo>
                        <a:lnTo>
                          <a:pt x="278" y="51"/>
                        </a:lnTo>
                        <a:lnTo>
                          <a:pt x="280" y="56"/>
                        </a:lnTo>
                        <a:lnTo>
                          <a:pt x="284" y="60"/>
                        </a:lnTo>
                        <a:lnTo>
                          <a:pt x="288" y="66"/>
                        </a:lnTo>
                        <a:lnTo>
                          <a:pt x="292" y="68"/>
                        </a:lnTo>
                        <a:lnTo>
                          <a:pt x="296" y="72"/>
                        </a:lnTo>
                        <a:lnTo>
                          <a:pt x="300" y="74"/>
                        </a:lnTo>
                        <a:lnTo>
                          <a:pt x="302" y="78"/>
                        </a:lnTo>
                        <a:lnTo>
                          <a:pt x="302" y="82"/>
                        </a:lnTo>
                        <a:lnTo>
                          <a:pt x="300" y="86"/>
                        </a:lnTo>
                        <a:lnTo>
                          <a:pt x="300" y="92"/>
                        </a:lnTo>
                        <a:lnTo>
                          <a:pt x="298" y="97"/>
                        </a:lnTo>
                        <a:lnTo>
                          <a:pt x="298" y="99"/>
                        </a:lnTo>
                        <a:lnTo>
                          <a:pt x="296" y="101"/>
                        </a:lnTo>
                        <a:lnTo>
                          <a:pt x="298" y="101"/>
                        </a:lnTo>
                        <a:lnTo>
                          <a:pt x="304" y="99"/>
                        </a:lnTo>
                        <a:lnTo>
                          <a:pt x="311" y="99"/>
                        </a:lnTo>
                        <a:lnTo>
                          <a:pt x="319" y="99"/>
                        </a:lnTo>
                        <a:lnTo>
                          <a:pt x="327" y="97"/>
                        </a:lnTo>
                        <a:lnTo>
                          <a:pt x="335" y="97"/>
                        </a:lnTo>
                        <a:lnTo>
                          <a:pt x="341" y="95"/>
                        </a:lnTo>
                        <a:lnTo>
                          <a:pt x="346" y="95"/>
                        </a:lnTo>
                        <a:lnTo>
                          <a:pt x="348" y="97"/>
                        </a:lnTo>
                        <a:lnTo>
                          <a:pt x="352" y="99"/>
                        </a:lnTo>
                        <a:lnTo>
                          <a:pt x="356" y="103"/>
                        </a:lnTo>
                        <a:lnTo>
                          <a:pt x="360" y="107"/>
                        </a:lnTo>
                        <a:lnTo>
                          <a:pt x="362" y="111"/>
                        </a:lnTo>
                        <a:lnTo>
                          <a:pt x="364" y="115"/>
                        </a:lnTo>
                        <a:lnTo>
                          <a:pt x="366" y="119"/>
                        </a:lnTo>
                        <a:lnTo>
                          <a:pt x="368" y="119"/>
                        </a:lnTo>
                        <a:lnTo>
                          <a:pt x="370" y="140"/>
                        </a:lnTo>
                        <a:lnTo>
                          <a:pt x="376" y="144"/>
                        </a:lnTo>
                        <a:lnTo>
                          <a:pt x="387" y="162"/>
                        </a:lnTo>
                        <a:lnTo>
                          <a:pt x="372" y="187"/>
                        </a:lnTo>
                        <a:lnTo>
                          <a:pt x="368" y="216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86" name="Freeform 1058"/>
                  <p:cNvSpPr>
                    <a:spLocks/>
                  </p:cNvSpPr>
                  <p:nvPr/>
                </p:nvSpPr>
                <p:spPr bwMode="auto">
                  <a:xfrm>
                    <a:off x="3133" y="1672"/>
                    <a:ext cx="178" cy="181"/>
                  </a:xfrm>
                  <a:custGeom>
                    <a:avLst/>
                    <a:gdLst/>
                    <a:ahLst/>
                    <a:cxnLst>
                      <a:cxn ang="0">
                        <a:pos x="178" y="0"/>
                      </a:cxn>
                      <a:cxn ang="0">
                        <a:pos x="170" y="49"/>
                      </a:cxn>
                      <a:cxn ang="0">
                        <a:pos x="168" y="53"/>
                      </a:cxn>
                      <a:cxn ang="0">
                        <a:pos x="162" y="64"/>
                      </a:cxn>
                      <a:cxn ang="0">
                        <a:pos x="152" y="80"/>
                      </a:cxn>
                      <a:cxn ang="0">
                        <a:pos x="141" y="98"/>
                      </a:cxn>
                      <a:cxn ang="0">
                        <a:pos x="131" y="117"/>
                      </a:cxn>
                      <a:cxn ang="0">
                        <a:pos x="121" y="133"/>
                      </a:cxn>
                      <a:cxn ang="0">
                        <a:pos x="113" y="146"/>
                      </a:cxn>
                      <a:cxn ang="0">
                        <a:pos x="106" y="150"/>
                      </a:cxn>
                      <a:cxn ang="0">
                        <a:pos x="100" y="152"/>
                      </a:cxn>
                      <a:cxn ang="0">
                        <a:pos x="94" y="150"/>
                      </a:cxn>
                      <a:cxn ang="0">
                        <a:pos x="86" y="148"/>
                      </a:cxn>
                      <a:cxn ang="0">
                        <a:pos x="78" y="146"/>
                      </a:cxn>
                      <a:cxn ang="0">
                        <a:pos x="69" y="142"/>
                      </a:cxn>
                      <a:cxn ang="0">
                        <a:pos x="61" y="138"/>
                      </a:cxn>
                      <a:cxn ang="0">
                        <a:pos x="57" y="135"/>
                      </a:cxn>
                      <a:cxn ang="0">
                        <a:pos x="55" y="135"/>
                      </a:cxn>
                      <a:cxn ang="0">
                        <a:pos x="37" y="142"/>
                      </a:cxn>
                      <a:cxn ang="0">
                        <a:pos x="26" y="168"/>
                      </a:cxn>
                      <a:cxn ang="0">
                        <a:pos x="0" y="181"/>
                      </a:cxn>
                    </a:cxnLst>
                    <a:rect l="0" t="0" r="r" b="b"/>
                    <a:pathLst>
                      <a:path w="178" h="181">
                        <a:moveTo>
                          <a:pt x="178" y="0"/>
                        </a:moveTo>
                        <a:lnTo>
                          <a:pt x="170" y="49"/>
                        </a:lnTo>
                        <a:lnTo>
                          <a:pt x="168" y="53"/>
                        </a:lnTo>
                        <a:lnTo>
                          <a:pt x="162" y="64"/>
                        </a:lnTo>
                        <a:lnTo>
                          <a:pt x="152" y="80"/>
                        </a:lnTo>
                        <a:lnTo>
                          <a:pt x="141" y="98"/>
                        </a:lnTo>
                        <a:lnTo>
                          <a:pt x="131" y="117"/>
                        </a:lnTo>
                        <a:lnTo>
                          <a:pt x="121" y="133"/>
                        </a:lnTo>
                        <a:lnTo>
                          <a:pt x="113" y="146"/>
                        </a:lnTo>
                        <a:lnTo>
                          <a:pt x="106" y="150"/>
                        </a:lnTo>
                        <a:lnTo>
                          <a:pt x="100" y="152"/>
                        </a:lnTo>
                        <a:lnTo>
                          <a:pt x="94" y="150"/>
                        </a:lnTo>
                        <a:lnTo>
                          <a:pt x="86" y="148"/>
                        </a:lnTo>
                        <a:lnTo>
                          <a:pt x="78" y="146"/>
                        </a:lnTo>
                        <a:lnTo>
                          <a:pt x="69" y="142"/>
                        </a:lnTo>
                        <a:lnTo>
                          <a:pt x="61" y="138"/>
                        </a:lnTo>
                        <a:lnTo>
                          <a:pt x="57" y="135"/>
                        </a:lnTo>
                        <a:lnTo>
                          <a:pt x="55" y="135"/>
                        </a:lnTo>
                        <a:lnTo>
                          <a:pt x="37" y="142"/>
                        </a:lnTo>
                        <a:lnTo>
                          <a:pt x="26" y="168"/>
                        </a:lnTo>
                        <a:lnTo>
                          <a:pt x="0" y="181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87" name="Freeform 1059"/>
                  <p:cNvSpPr>
                    <a:spLocks/>
                  </p:cNvSpPr>
                  <p:nvPr/>
                </p:nvSpPr>
                <p:spPr bwMode="auto">
                  <a:xfrm>
                    <a:off x="3098" y="1265"/>
                    <a:ext cx="523" cy="448"/>
                  </a:xfrm>
                  <a:custGeom>
                    <a:avLst/>
                    <a:gdLst/>
                    <a:ahLst/>
                    <a:cxnLst>
                      <a:cxn ang="0">
                        <a:pos x="341" y="384"/>
                      </a:cxn>
                      <a:cxn ang="0">
                        <a:pos x="277" y="388"/>
                      </a:cxn>
                      <a:cxn ang="0">
                        <a:pos x="273" y="390"/>
                      </a:cxn>
                      <a:cxn ang="0">
                        <a:pos x="269" y="397"/>
                      </a:cxn>
                      <a:cxn ang="0">
                        <a:pos x="263" y="405"/>
                      </a:cxn>
                      <a:cxn ang="0">
                        <a:pos x="260" y="415"/>
                      </a:cxn>
                      <a:cxn ang="0">
                        <a:pos x="256" y="427"/>
                      </a:cxn>
                      <a:cxn ang="0">
                        <a:pos x="250" y="438"/>
                      </a:cxn>
                      <a:cxn ang="0">
                        <a:pos x="246" y="446"/>
                      </a:cxn>
                      <a:cxn ang="0">
                        <a:pos x="230" y="448"/>
                      </a:cxn>
                      <a:cxn ang="0">
                        <a:pos x="230" y="423"/>
                      </a:cxn>
                      <a:cxn ang="0">
                        <a:pos x="226" y="417"/>
                      </a:cxn>
                      <a:cxn ang="0">
                        <a:pos x="217" y="407"/>
                      </a:cxn>
                      <a:cxn ang="0">
                        <a:pos x="215" y="395"/>
                      </a:cxn>
                      <a:cxn ang="0">
                        <a:pos x="219" y="384"/>
                      </a:cxn>
                      <a:cxn ang="0">
                        <a:pos x="238" y="370"/>
                      </a:cxn>
                      <a:cxn ang="0">
                        <a:pos x="258" y="356"/>
                      </a:cxn>
                      <a:cxn ang="0">
                        <a:pos x="273" y="347"/>
                      </a:cxn>
                      <a:cxn ang="0">
                        <a:pos x="291" y="300"/>
                      </a:cxn>
                      <a:cxn ang="0">
                        <a:pos x="302" y="271"/>
                      </a:cxn>
                      <a:cxn ang="0">
                        <a:pos x="367" y="220"/>
                      </a:cxn>
                      <a:cxn ang="0">
                        <a:pos x="421" y="162"/>
                      </a:cxn>
                      <a:cxn ang="0">
                        <a:pos x="484" y="121"/>
                      </a:cxn>
                      <a:cxn ang="0">
                        <a:pos x="523" y="62"/>
                      </a:cxn>
                      <a:cxn ang="0">
                        <a:pos x="493" y="64"/>
                      </a:cxn>
                      <a:cxn ang="0">
                        <a:pos x="486" y="58"/>
                      </a:cxn>
                      <a:cxn ang="0">
                        <a:pos x="480" y="45"/>
                      </a:cxn>
                      <a:cxn ang="0">
                        <a:pos x="478" y="35"/>
                      </a:cxn>
                      <a:cxn ang="0">
                        <a:pos x="486" y="29"/>
                      </a:cxn>
                      <a:cxn ang="0">
                        <a:pos x="493" y="25"/>
                      </a:cxn>
                      <a:cxn ang="0">
                        <a:pos x="497" y="19"/>
                      </a:cxn>
                      <a:cxn ang="0">
                        <a:pos x="499" y="17"/>
                      </a:cxn>
                      <a:cxn ang="0">
                        <a:pos x="433" y="25"/>
                      </a:cxn>
                      <a:cxn ang="0">
                        <a:pos x="427" y="29"/>
                      </a:cxn>
                      <a:cxn ang="0">
                        <a:pos x="415" y="39"/>
                      </a:cxn>
                      <a:cxn ang="0">
                        <a:pos x="400" y="47"/>
                      </a:cxn>
                      <a:cxn ang="0">
                        <a:pos x="386" y="54"/>
                      </a:cxn>
                      <a:cxn ang="0">
                        <a:pos x="369" y="60"/>
                      </a:cxn>
                      <a:cxn ang="0">
                        <a:pos x="351" y="70"/>
                      </a:cxn>
                      <a:cxn ang="0">
                        <a:pos x="334" y="78"/>
                      </a:cxn>
                      <a:cxn ang="0">
                        <a:pos x="328" y="82"/>
                      </a:cxn>
                      <a:cxn ang="0">
                        <a:pos x="248" y="167"/>
                      </a:cxn>
                      <a:cxn ang="0">
                        <a:pos x="240" y="173"/>
                      </a:cxn>
                      <a:cxn ang="0">
                        <a:pos x="217" y="185"/>
                      </a:cxn>
                      <a:cxn ang="0">
                        <a:pos x="191" y="195"/>
                      </a:cxn>
                      <a:cxn ang="0">
                        <a:pos x="168" y="197"/>
                      </a:cxn>
                      <a:cxn ang="0">
                        <a:pos x="145" y="195"/>
                      </a:cxn>
                      <a:cxn ang="0">
                        <a:pos x="121" y="193"/>
                      </a:cxn>
                      <a:cxn ang="0">
                        <a:pos x="102" y="195"/>
                      </a:cxn>
                      <a:cxn ang="0">
                        <a:pos x="98" y="195"/>
                      </a:cxn>
                      <a:cxn ang="0">
                        <a:pos x="102" y="195"/>
                      </a:cxn>
                      <a:cxn ang="0">
                        <a:pos x="104" y="199"/>
                      </a:cxn>
                      <a:cxn ang="0">
                        <a:pos x="96" y="206"/>
                      </a:cxn>
                      <a:cxn ang="0">
                        <a:pos x="88" y="212"/>
                      </a:cxn>
                      <a:cxn ang="0">
                        <a:pos x="94" y="210"/>
                      </a:cxn>
                      <a:cxn ang="0">
                        <a:pos x="88" y="210"/>
                      </a:cxn>
                      <a:cxn ang="0">
                        <a:pos x="76" y="212"/>
                      </a:cxn>
                      <a:cxn ang="0">
                        <a:pos x="65" y="214"/>
                      </a:cxn>
                      <a:cxn ang="0">
                        <a:pos x="0" y="224"/>
                      </a:cxn>
                    </a:cxnLst>
                    <a:rect l="0" t="0" r="r" b="b"/>
                    <a:pathLst>
                      <a:path w="523" h="448">
                        <a:moveTo>
                          <a:pt x="419" y="399"/>
                        </a:moveTo>
                        <a:lnTo>
                          <a:pt x="341" y="384"/>
                        </a:lnTo>
                        <a:lnTo>
                          <a:pt x="306" y="399"/>
                        </a:lnTo>
                        <a:lnTo>
                          <a:pt x="277" y="388"/>
                        </a:lnTo>
                        <a:lnTo>
                          <a:pt x="275" y="388"/>
                        </a:lnTo>
                        <a:lnTo>
                          <a:pt x="273" y="390"/>
                        </a:lnTo>
                        <a:lnTo>
                          <a:pt x="271" y="393"/>
                        </a:lnTo>
                        <a:lnTo>
                          <a:pt x="269" y="397"/>
                        </a:lnTo>
                        <a:lnTo>
                          <a:pt x="265" y="401"/>
                        </a:lnTo>
                        <a:lnTo>
                          <a:pt x="263" y="405"/>
                        </a:lnTo>
                        <a:lnTo>
                          <a:pt x="260" y="411"/>
                        </a:lnTo>
                        <a:lnTo>
                          <a:pt x="260" y="415"/>
                        </a:lnTo>
                        <a:lnTo>
                          <a:pt x="258" y="421"/>
                        </a:lnTo>
                        <a:lnTo>
                          <a:pt x="256" y="427"/>
                        </a:lnTo>
                        <a:lnTo>
                          <a:pt x="254" y="434"/>
                        </a:lnTo>
                        <a:lnTo>
                          <a:pt x="250" y="438"/>
                        </a:lnTo>
                        <a:lnTo>
                          <a:pt x="248" y="442"/>
                        </a:lnTo>
                        <a:lnTo>
                          <a:pt x="246" y="446"/>
                        </a:lnTo>
                        <a:lnTo>
                          <a:pt x="244" y="448"/>
                        </a:lnTo>
                        <a:lnTo>
                          <a:pt x="230" y="448"/>
                        </a:lnTo>
                        <a:lnTo>
                          <a:pt x="230" y="425"/>
                        </a:lnTo>
                        <a:lnTo>
                          <a:pt x="230" y="423"/>
                        </a:lnTo>
                        <a:lnTo>
                          <a:pt x="228" y="421"/>
                        </a:lnTo>
                        <a:lnTo>
                          <a:pt x="226" y="417"/>
                        </a:lnTo>
                        <a:lnTo>
                          <a:pt x="221" y="411"/>
                        </a:lnTo>
                        <a:lnTo>
                          <a:pt x="217" y="407"/>
                        </a:lnTo>
                        <a:lnTo>
                          <a:pt x="215" y="401"/>
                        </a:lnTo>
                        <a:lnTo>
                          <a:pt x="215" y="395"/>
                        </a:lnTo>
                        <a:lnTo>
                          <a:pt x="215" y="388"/>
                        </a:lnTo>
                        <a:lnTo>
                          <a:pt x="219" y="384"/>
                        </a:lnTo>
                        <a:lnTo>
                          <a:pt x="228" y="376"/>
                        </a:lnTo>
                        <a:lnTo>
                          <a:pt x="238" y="370"/>
                        </a:lnTo>
                        <a:lnTo>
                          <a:pt x="248" y="362"/>
                        </a:lnTo>
                        <a:lnTo>
                          <a:pt x="258" y="356"/>
                        </a:lnTo>
                        <a:lnTo>
                          <a:pt x="267" y="349"/>
                        </a:lnTo>
                        <a:lnTo>
                          <a:pt x="273" y="347"/>
                        </a:lnTo>
                        <a:lnTo>
                          <a:pt x="277" y="345"/>
                        </a:lnTo>
                        <a:lnTo>
                          <a:pt x="291" y="300"/>
                        </a:lnTo>
                        <a:lnTo>
                          <a:pt x="297" y="300"/>
                        </a:lnTo>
                        <a:lnTo>
                          <a:pt x="302" y="271"/>
                        </a:lnTo>
                        <a:lnTo>
                          <a:pt x="334" y="230"/>
                        </a:lnTo>
                        <a:lnTo>
                          <a:pt x="367" y="220"/>
                        </a:lnTo>
                        <a:lnTo>
                          <a:pt x="373" y="185"/>
                        </a:lnTo>
                        <a:lnTo>
                          <a:pt x="421" y="162"/>
                        </a:lnTo>
                        <a:lnTo>
                          <a:pt x="447" y="128"/>
                        </a:lnTo>
                        <a:lnTo>
                          <a:pt x="484" y="121"/>
                        </a:lnTo>
                        <a:lnTo>
                          <a:pt x="501" y="107"/>
                        </a:lnTo>
                        <a:lnTo>
                          <a:pt x="523" y="62"/>
                        </a:lnTo>
                        <a:lnTo>
                          <a:pt x="495" y="66"/>
                        </a:lnTo>
                        <a:lnTo>
                          <a:pt x="493" y="64"/>
                        </a:lnTo>
                        <a:lnTo>
                          <a:pt x="491" y="62"/>
                        </a:lnTo>
                        <a:lnTo>
                          <a:pt x="486" y="58"/>
                        </a:lnTo>
                        <a:lnTo>
                          <a:pt x="482" y="52"/>
                        </a:lnTo>
                        <a:lnTo>
                          <a:pt x="480" y="45"/>
                        </a:lnTo>
                        <a:lnTo>
                          <a:pt x="478" y="41"/>
                        </a:lnTo>
                        <a:lnTo>
                          <a:pt x="478" y="35"/>
                        </a:lnTo>
                        <a:lnTo>
                          <a:pt x="482" y="33"/>
                        </a:lnTo>
                        <a:lnTo>
                          <a:pt x="486" y="29"/>
                        </a:lnTo>
                        <a:lnTo>
                          <a:pt x="491" y="27"/>
                        </a:lnTo>
                        <a:lnTo>
                          <a:pt x="493" y="25"/>
                        </a:lnTo>
                        <a:lnTo>
                          <a:pt x="495" y="21"/>
                        </a:lnTo>
                        <a:lnTo>
                          <a:pt x="497" y="19"/>
                        </a:lnTo>
                        <a:lnTo>
                          <a:pt x="497" y="17"/>
                        </a:lnTo>
                        <a:lnTo>
                          <a:pt x="499" y="17"/>
                        </a:lnTo>
                        <a:lnTo>
                          <a:pt x="497" y="0"/>
                        </a:lnTo>
                        <a:lnTo>
                          <a:pt x="433" y="25"/>
                        </a:lnTo>
                        <a:lnTo>
                          <a:pt x="431" y="27"/>
                        </a:lnTo>
                        <a:lnTo>
                          <a:pt x="427" y="29"/>
                        </a:lnTo>
                        <a:lnTo>
                          <a:pt x="423" y="33"/>
                        </a:lnTo>
                        <a:lnTo>
                          <a:pt x="415" y="39"/>
                        </a:lnTo>
                        <a:lnTo>
                          <a:pt x="408" y="43"/>
                        </a:lnTo>
                        <a:lnTo>
                          <a:pt x="400" y="47"/>
                        </a:lnTo>
                        <a:lnTo>
                          <a:pt x="392" y="52"/>
                        </a:lnTo>
                        <a:lnTo>
                          <a:pt x="386" y="54"/>
                        </a:lnTo>
                        <a:lnTo>
                          <a:pt x="378" y="56"/>
                        </a:lnTo>
                        <a:lnTo>
                          <a:pt x="369" y="60"/>
                        </a:lnTo>
                        <a:lnTo>
                          <a:pt x="359" y="66"/>
                        </a:lnTo>
                        <a:lnTo>
                          <a:pt x="351" y="70"/>
                        </a:lnTo>
                        <a:lnTo>
                          <a:pt x="343" y="74"/>
                        </a:lnTo>
                        <a:lnTo>
                          <a:pt x="334" y="78"/>
                        </a:lnTo>
                        <a:lnTo>
                          <a:pt x="330" y="82"/>
                        </a:lnTo>
                        <a:lnTo>
                          <a:pt x="328" y="82"/>
                        </a:lnTo>
                        <a:lnTo>
                          <a:pt x="279" y="128"/>
                        </a:lnTo>
                        <a:lnTo>
                          <a:pt x="248" y="167"/>
                        </a:lnTo>
                        <a:lnTo>
                          <a:pt x="246" y="169"/>
                        </a:lnTo>
                        <a:lnTo>
                          <a:pt x="240" y="173"/>
                        </a:lnTo>
                        <a:lnTo>
                          <a:pt x="230" y="179"/>
                        </a:lnTo>
                        <a:lnTo>
                          <a:pt x="217" y="185"/>
                        </a:lnTo>
                        <a:lnTo>
                          <a:pt x="205" y="191"/>
                        </a:lnTo>
                        <a:lnTo>
                          <a:pt x="191" y="195"/>
                        </a:lnTo>
                        <a:lnTo>
                          <a:pt x="178" y="199"/>
                        </a:lnTo>
                        <a:lnTo>
                          <a:pt x="168" y="197"/>
                        </a:lnTo>
                        <a:lnTo>
                          <a:pt x="158" y="195"/>
                        </a:lnTo>
                        <a:lnTo>
                          <a:pt x="145" y="195"/>
                        </a:lnTo>
                        <a:lnTo>
                          <a:pt x="133" y="193"/>
                        </a:lnTo>
                        <a:lnTo>
                          <a:pt x="121" y="193"/>
                        </a:lnTo>
                        <a:lnTo>
                          <a:pt x="109" y="195"/>
                        </a:lnTo>
                        <a:lnTo>
                          <a:pt x="102" y="195"/>
                        </a:lnTo>
                        <a:lnTo>
                          <a:pt x="100" y="195"/>
                        </a:lnTo>
                        <a:lnTo>
                          <a:pt x="98" y="195"/>
                        </a:lnTo>
                        <a:lnTo>
                          <a:pt x="100" y="195"/>
                        </a:lnTo>
                        <a:lnTo>
                          <a:pt x="102" y="195"/>
                        </a:lnTo>
                        <a:lnTo>
                          <a:pt x="104" y="197"/>
                        </a:lnTo>
                        <a:lnTo>
                          <a:pt x="104" y="199"/>
                        </a:lnTo>
                        <a:lnTo>
                          <a:pt x="102" y="201"/>
                        </a:lnTo>
                        <a:lnTo>
                          <a:pt x="96" y="206"/>
                        </a:lnTo>
                        <a:lnTo>
                          <a:pt x="92" y="208"/>
                        </a:lnTo>
                        <a:lnTo>
                          <a:pt x="88" y="212"/>
                        </a:lnTo>
                        <a:lnTo>
                          <a:pt x="90" y="212"/>
                        </a:lnTo>
                        <a:lnTo>
                          <a:pt x="94" y="210"/>
                        </a:lnTo>
                        <a:lnTo>
                          <a:pt x="92" y="210"/>
                        </a:lnTo>
                        <a:lnTo>
                          <a:pt x="88" y="210"/>
                        </a:lnTo>
                        <a:lnTo>
                          <a:pt x="82" y="210"/>
                        </a:lnTo>
                        <a:lnTo>
                          <a:pt x="76" y="212"/>
                        </a:lnTo>
                        <a:lnTo>
                          <a:pt x="69" y="214"/>
                        </a:lnTo>
                        <a:lnTo>
                          <a:pt x="65" y="214"/>
                        </a:lnTo>
                        <a:lnTo>
                          <a:pt x="63" y="214"/>
                        </a:lnTo>
                        <a:lnTo>
                          <a:pt x="0" y="224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88" name="Freeform 1060"/>
                  <p:cNvSpPr>
                    <a:spLocks/>
                  </p:cNvSpPr>
                  <p:nvPr/>
                </p:nvSpPr>
                <p:spPr bwMode="auto">
                  <a:xfrm>
                    <a:off x="3574" y="1395"/>
                    <a:ext cx="35" cy="8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4" y="2"/>
                      </a:cxn>
                      <a:cxn ang="0">
                        <a:pos x="4" y="4"/>
                      </a:cxn>
                      <a:cxn ang="0">
                        <a:pos x="2" y="6"/>
                      </a:cxn>
                      <a:cxn ang="0">
                        <a:pos x="2" y="12"/>
                      </a:cxn>
                      <a:cxn ang="0">
                        <a:pos x="0" y="18"/>
                      </a:cxn>
                      <a:cxn ang="0">
                        <a:pos x="0" y="26"/>
                      </a:cxn>
                      <a:cxn ang="0">
                        <a:pos x="2" y="37"/>
                      </a:cxn>
                      <a:cxn ang="0">
                        <a:pos x="4" y="49"/>
                      </a:cxn>
                      <a:cxn ang="0">
                        <a:pos x="8" y="61"/>
                      </a:cxn>
                      <a:cxn ang="0">
                        <a:pos x="15" y="69"/>
                      </a:cxn>
                      <a:cxn ang="0">
                        <a:pos x="19" y="76"/>
                      </a:cxn>
                      <a:cxn ang="0">
                        <a:pos x="23" y="80"/>
                      </a:cxn>
                      <a:cxn ang="0">
                        <a:pos x="27" y="82"/>
                      </a:cxn>
                      <a:cxn ang="0">
                        <a:pos x="31" y="82"/>
                      </a:cxn>
                      <a:cxn ang="0">
                        <a:pos x="33" y="84"/>
                      </a:cxn>
                      <a:cxn ang="0">
                        <a:pos x="35" y="84"/>
                      </a:cxn>
                    </a:cxnLst>
                    <a:rect l="0" t="0" r="r" b="b"/>
                    <a:pathLst>
                      <a:path w="35" h="84">
                        <a:moveTo>
                          <a:pt x="4" y="0"/>
                        </a:moveTo>
                        <a:lnTo>
                          <a:pt x="4" y="2"/>
                        </a:lnTo>
                        <a:lnTo>
                          <a:pt x="4" y="4"/>
                        </a:lnTo>
                        <a:lnTo>
                          <a:pt x="2" y="6"/>
                        </a:lnTo>
                        <a:lnTo>
                          <a:pt x="2" y="12"/>
                        </a:lnTo>
                        <a:lnTo>
                          <a:pt x="0" y="18"/>
                        </a:lnTo>
                        <a:lnTo>
                          <a:pt x="0" y="26"/>
                        </a:lnTo>
                        <a:lnTo>
                          <a:pt x="2" y="37"/>
                        </a:lnTo>
                        <a:lnTo>
                          <a:pt x="4" y="49"/>
                        </a:lnTo>
                        <a:lnTo>
                          <a:pt x="8" y="61"/>
                        </a:lnTo>
                        <a:lnTo>
                          <a:pt x="15" y="69"/>
                        </a:lnTo>
                        <a:lnTo>
                          <a:pt x="19" y="76"/>
                        </a:lnTo>
                        <a:lnTo>
                          <a:pt x="23" y="80"/>
                        </a:lnTo>
                        <a:lnTo>
                          <a:pt x="27" y="82"/>
                        </a:lnTo>
                        <a:lnTo>
                          <a:pt x="31" y="82"/>
                        </a:lnTo>
                        <a:lnTo>
                          <a:pt x="33" y="84"/>
                        </a:lnTo>
                        <a:lnTo>
                          <a:pt x="35" y="84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89" name="Freeform 1061"/>
                  <p:cNvSpPr>
                    <a:spLocks/>
                  </p:cNvSpPr>
                  <p:nvPr/>
                </p:nvSpPr>
                <p:spPr bwMode="auto">
                  <a:xfrm>
                    <a:off x="1738" y="2074"/>
                    <a:ext cx="349" cy="682"/>
                  </a:xfrm>
                  <a:custGeom>
                    <a:avLst/>
                    <a:gdLst/>
                    <a:ahLst/>
                    <a:cxnLst>
                      <a:cxn ang="0">
                        <a:pos x="6" y="672"/>
                      </a:cxn>
                      <a:cxn ang="0">
                        <a:pos x="10" y="670"/>
                      </a:cxn>
                      <a:cxn ang="0">
                        <a:pos x="14" y="668"/>
                      </a:cxn>
                      <a:cxn ang="0">
                        <a:pos x="23" y="664"/>
                      </a:cxn>
                      <a:cxn ang="0">
                        <a:pos x="29" y="658"/>
                      </a:cxn>
                      <a:cxn ang="0">
                        <a:pos x="31" y="650"/>
                      </a:cxn>
                      <a:cxn ang="0">
                        <a:pos x="27" y="637"/>
                      </a:cxn>
                      <a:cxn ang="0">
                        <a:pos x="25" y="625"/>
                      </a:cxn>
                      <a:cxn ang="0">
                        <a:pos x="29" y="617"/>
                      </a:cxn>
                      <a:cxn ang="0">
                        <a:pos x="39" y="611"/>
                      </a:cxn>
                      <a:cxn ang="0">
                        <a:pos x="49" y="602"/>
                      </a:cxn>
                      <a:cxn ang="0">
                        <a:pos x="55" y="596"/>
                      </a:cxn>
                      <a:cxn ang="0">
                        <a:pos x="119" y="520"/>
                      </a:cxn>
                      <a:cxn ang="0">
                        <a:pos x="113" y="459"/>
                      </a:cxn>
                      <a:cxn ang="0">
                        <a:pos x="99" y="393"/>
                      </a:cxn>
                      <a:cxn ang="0">
                        <a:pos x="76" y="362"/>
                      </a:cxn>
                      <a:cxn ang="0">
                        <a:pos x="127" y="360"/>
                      </a:cxn>
                      <a:cxn ang="0">
                        <a:pos x="129" y="368"/>
                      </a:cxn>
                      <a:cxn ang="0">
                        <a:pos x="131" y="376"/>
                      </a:cxn>
                      <a:cxn ang="0">
                        <a:pos x="138" y="383"/>
                      </a:cxn>
                      <a:cxn ang="0">
                        <a:pos x="142" y="381"/>
                      </a:cxn>
                      <a:cxn ang="0">
                        <a:pos x="148" y="376"/>
                      </a:cxn>
                      <a:cxn ang="0">
                        <a:pos x="152" y="374"/>
                      </a:cxn>
                      <a:cxn ang="0">
                        <a:pos x="156" y="376"/>
                      </a:cxn>
                      <a:cxn ang="0">
                        <a:pos x="164" y="383"/>
                      </a:cxn>
                      <a:cxn ang="0">
                        <a:pos x="175" y="389"/>
                      </a:cxn>
                      <a:cxn ang="0">
                        <a:pos x="183" y="389"/>
                      </a:cxn>
                      <a:cxn ang="0">
                        <a:pos x="185" y="383"/>
                      </a:cxn>
                      <a:cxn ang="0">
                        <a:pos x="185" y="376"/>
                      </a:cxn>
                      <a:cxn ang="0">
                        <a:pos x="185" y="372"/>
                      </a:cxn>
                      <a:cxn ang="0">
                        <a:pos x="185" y="368"/>
                      </a:cxn>
                      <a:cxn ang="0">
                        <a:pos x="183" y="362"/>
                      </a:cxn>
                      <a:cxn ang="0">
                        <a:pos x="177" y="356"/>
                      </a:cxn>
                      <a:cxn ang="0">
                        <a:pos x="160" y="352"/>
                      </a:cxn>
                      <a:cxn ang="0">
                        <a:pos x="146" y="348"/>
                      </a:cxn>
                      <a:cxn ang="0">
                        <a:pos x="144" y="339"/>
                      </a:cxn>
                      <a:cxn ang="0">
                        <a:pos x="146" y="333"/>
                      </a:cxn>
                      <a:cxn ang="0">
                        <a:pos x="150" y="331"/>
                      </a:cxn>
                      <a:cxn ang="0">
                        <a:pos x="146" y="290"/>
                      </a:cxn>
                      <a:cxn ang="0">
                        <a:pos x="148" y="282"/>
                      </a:cxn>
                      <a:cxn ang="0">
                        <a:pos x="150" y="259"/>
                      </a:cxn>
                      <a:cxn ang="0">
                        <a:pos x="154" y="239"/>
                      </a:cxn>
                      <a:cxn ang="0">
                        <a:pos x="158" y="224"/>
                      </a:cxn>
                      <a:cxn ang="0">
                        <a:pos x="164" y="218"/>
                      </a:cxn>
                      <a:cxn ang="0">
                        <a:pos x="175" y="210"/>
                      </a:cxn>
                      <a:cxn ang="0">
                        <a:pos x="185" y="206"/>
                      </a:cxn>
                      <a:cxn ang="0">
                        <a:pos x="189" y="202"/>
                      </a:cxn>
                      <a:cxn ang="0">
                        <a:pos x="195" y="202"/>
                      </a:cxn>
                      <a:cxn ang="0">
                        <a:pos x="207" y="202"/>
                      </a:cxn>
                      <a:cxn ang="0">
                        <a:pos x="222" y="202"/>
                      </a:cxn>
                      <a:cxn ang="0">
                        <a:pos x="236" y="202"/>
                      </a:cxn>
                      <a:cxn ang="0">
                        <a:pos x="248" y="196"/>
                      </a:cxn>
                      <a:cxn ang="0">
                        <a:pos x="255" y="187"/>
                      </a:cxn>
                      <a:cxn ang="0">
                        <a:pos x="259" y="181"/>
                      </a:cxn>
                      <a:cxn ang="0">
                        <a:pos x="292" y="116"/>
                      </a:cxn>
                      <a:cxn ang="0">
                        <a:pos x="283" y="50"/>
                      </a:cxn>
                      <a:cxn ang="0">
                        <a:pos x="324" y="21"/>
                      </a:cxn>
                    </a:cxnLst>
                    <a:rect l="0" t="0" r="r" b="b"/>
                    <a:pathLst>
                      <a:path w="349" h="682">
                        <a:moveTo>
                          <a:pt x="0" y="682"/>
                        </a:moveTo>
                        <a:lnTo>
                          <a:pt x="6" y="672"/>
                        </a:lnTo>
                        <a:lnTo>
                          <a:pt x="8" y="672"/>
                        </a:lnTo>
                        <a:lnTo>
                          <a:pt x="10" y="670"/>
                        </a:lnTo>
                        <a:lnTo>
                          <a:pt x="12" y="670"/>
                        </a:lnTo>
                        <a:lnTo>
                          <a:pt x="14" y="668"/>
                        </a:lnTo>
                        <a:lnTo>
                          <a:pt x="18" y="666"/>
                        </a:lnTo>
                        <a:lnTo>
                          <a:pt x="23" y="664"/>
                        </a:lnTo>
                        <a:lnTo>
                          <a:pt x="27" y="660"/>
                        </a:lnTo>
                        <a:lnTo>
                          <a:pt x="29" y="658"/>
                        </a:lnTo>
                        <a:lnTo>
                          <a:pt x="31" y="654"/>
                        </a:lnTo>
                        <a:lnTo>
                          <a:pt x="31" y="650"/>
                        </a:lnTo>
                        <a:lnTo>
                          <a:pt x="29" y="643"/>
                        </a:lnTo>
                        <a:lnTo>
                          <a:pt x="27" y="637"/>
                        </a:lnTo>
                        <a:lnTo>
                          <a:pt x="25" y="631"/>
                        </a:lnTo>
                        <a:lnTo>
                          <a:pt x="25" y="625"/>
                        </a:lnTo>
                        <a:lnTo>
                          <a:pt x="25" y="621"/>
                        </a:lnTo>
                        <a:lnTo>
                          <a:pt x="29" y="617"/>
                        </a:lnTo>
                        <a:lnTo>
                          <a:pt x="35" y="615"/>
                        </a:lnTo>
                        <a:lnTo>
                          <a:pt x="39" y="611"/>
                        </a:lnTo>
                        <a:lnTo>
                          <a:pt x="45" y="606"/>
                        </a:lnTo>
                        <a:lnTo>
                          <a:pt x="49" y="602"/>
                        </a:lnTo>
                        <a:lnTo>
                          <a:pt x="53" y="598"/>
                        </a:lnTo>
                        <a:lnTo>
                          <a:pt x="55" y="596"/>
                        </a:lnTo>
                        <a:lnTo>
                          <a:pt x="57" y="592"/>
                        </a:lnTo>
                        <a:lnTo>
                          <a:pt x="119" y="520"/>
                        </a:lnTo>
                        <a:lnTo>
                          <a:pt x="119" y="487"/>
                        </a:lnTo>
                        <a:lnTo>
                          <a:pt x="113" y="459"/>
                        </a:lnTo>
                        <a:lnTo>
                          <a:pt x="94" y="424"/>
                        </a:lnTo>
                        <a:lnTo>
                          <a:pt x="99" y="393"/>
                        </a:lnTo>
                        <a:lnTo>
                          <a:pt x="72" y="374"/>
                        </a:lnTo>
                        <a:lnTo>
                          <a:pt x="76" y="362"/>
                        </a:lnTo>
                        <a:lnTo>
                          <a:pt x="127" y="356"/>
                        </a:lnTo>
                        <a:lnTo>
                          <a:pt x="127" y="360"/>
                        </a:lnTo>
                        <a:lnTo>
                          <a:pt x="127" y="364"/>
                        </a:lnTo>
                        <a:lnTo>
                          <a:pt x="129" y="368"/>
                        </a:lnTo>
                        <a:lnTo>
                          <a:pt x="129" y="372"/>
                        </a:lnTo>
                        <a:lnTo>
                          <a:pt x="131" y="376"/>
                        </a:lnTo>
                        <a:lnTo>
                          <a:pt x="133" y="381"/>
                        </a:lnTo>
                        <a:lnTo>
                          <a:pt x="138" y="383"/>
                        </a:lnTo>
                        <a:lnTo>
                          <a:pt x="140" y="381"/>
                        </a:lnTo>
                        <a:lnTo>
                          <a:pt x="142" y="381"/>
                        </a:lnTo>
                        <a:lnTo>
                          <a:pt x="146" y="378"/>
                        </a:lnTo>
                        <a:lnTo>
                          <a:pt x="148" y="376"/>
                        </a:lnTo>
                        <a:lnTo>
                          <a:pt x="150" y="376"/>
                        </a:lnTo>
                        <a:lnTo>
                          <a:pt x="152" y="374"/>
                        </a:lnTo>
                        <a:lnTo>
                          <a:pt x="154" y="374"/>
                        </a:lnTo>
                        <a:lnTo>
                          <a:pt x="156" y="376"/>
                        </a:lnTo>
                        <a:lnTo>
                          <a:pt x="160" y="381"/>
                        </a:lnTo>
                        <a:lnTo>
                          <a:pt x="164" y="383"/>
                        </a:lnTo>
                        <a:lnTo>
                          <a:pt x="170" y="387"/>
                        </a:lnTo>
                        <a:lnTo>
                          <a:pt x="175" y="389"/>
                        </a:lnTo>
                        <a:lnTo>
                          <a:pt x="179" y="389"/>
                        </a:lnTo>
                        <a:lnTo>
                          <a:pt x="183" y="389"/>
                        </a:lnTo>
                        <a:lnTo>
                          <a:pt x="183" y="387"/>
                        </a:lnTo>
                        <a:lnTo>
                          <a:pt x="185" y="383"/>
                        </a:lnTo>
                        <a:lnTo>
                          <a:pt x="185" y="381"/>
                        </a:lnTo>
                        <a:lnTo>
                          <a:pt x="185" y="376"/>
                        </a:lnTo>
                        <a:lnTo>
                          <a:pt x="187" y="374"/>
                        </a:lnTo>
                        <a:lnTo>
                          <a:pt x="185" y="372"/>
                        </a:lnTo>
                        <a:lnTo>
                          <a:pt x="185" y="370"/>
                        </a:lnTo>
                        <a:lnTo>
                          <a:pt x="185" y="368"/>
                        </a:lnTo>
                        <a:lnTo>
                          <a:pt x="185" y="366"/>
                        </a:lnTo>
                        <a:lnTo>
                          <a:pt x="183" y="362"/>
                        </a:lnTo>
                        <a:lnTo>
                          <a:pt x="181" y="360"/>
                        </a:lnTo>
                        <a:lnTo>
                          <a:pt x="177" y="356"/>
                        </a:lnTo>
                        <a:lnTo>
                          <a:pt x="168" y="354"/>
                        </a:lnTo>
                        <a:lnTo>
                          <a:pt x="160" y="352"/>
                        </a:lnTo>
                        <a:lnTo>
                          <a:pt x="150" y="350"/>
                        </a:lnTo>
                        <a:lnTo>
                          <a:pt x="146" y="348"/>
                        </a:lnTo>
                        <a:lnTo>
                          <a:pt x="144" y="344"/>
                        </a:lnTo>
                        <a:lnTo>
                          <a:pt x="144" y="339"/>
                        </a:lnTo>
                        <a:lnTo>
                          <a:pt x="146" y="335"/>
                        </a:lnTo>
                        <a:lnTo>
                          <a:pt x="146" y="333"/>
                        </a:lnTo>
                        <a:lnTo>
                          <a:pt x="148" y="331"/>
                        </a:lnTo>
                        <a:lnTo>
                          <a:pt x="150" y="331"/>
                        </a:lnTo>
                        <a:lnTo>
                          <a:pt x="160" y="313"/>
                        </a:lnTo>
                        <a:lnTo>
                          <a:pt x="146" y="290"/>
                        </a:lnTo>
                        <a:lnTo>
                          <a:pt x="146" y="288"/>
                        </a:lnTo>
                        <a:lnTo>
                          <a:pt x="148" y="282"/>
                        </a:lnTo>
                        <a:lnTo>
                          <a:pt x="148" y="272"/>
                        </a:lnTo>
                        <a:lnTo>
                          <a:pt x="150" y="259"/>
                        </a:lnTo>
                        <a:lnTo>
                          <a:pt x="152" y="249"/>
                        </a:lnTo>
                        <a:lnTo>
                          <a:pt x="154" y="239"/>
                        </a:lnTo>
                        <a:lnTo>
                          <a:pt x="156" y="231"/>
                        </a:lnTo>
                        <a:lnTo>
                          <a:pt x="158" y="224"/>
                        </a:lnTo>
                        <a:lnTo>
                          <a:pt x="160" y="222"/>
                        </a:lnTo>
                        <a:lnTo>
                          <a:pt x="164" y="218"/>
                        </a:lnTo>
                        <a:lnTo>
                          <a:pt x="168" y="214"/>
                        </a:lnTo>
                        <a:lnTo>
                          <a:pt x="175" y="210"/>
                        </a:lnTo>
                        <a:lnTo>
                          <a:pt x="181" y="208"/>
                        </a:lnTo>
                        <a:lnTo>
                          <a:pt x="185" y="206"/>
                        </a:lnTo>
                        <a:lnTo>
                          <a:pt x="187" y="204"/>
                        </a:lnTo>
                        <a:lnTo>
                          <a:pt x="189" y="202"/>
                        </a:lnTo>
                        <a:lnTo>
                          <a:pt x="191" y="202"/>
                        </a:lnTo>
                        <a:lnTo>
                          <a:pt x="195" y="202"/>
                        </a:lnTo>
                        <a:lnTo>
                          <a:pt x="201" y="202"/>
                        </a:lnTo>
                        <a:lnTo>
                          <a:pt x="207" y="202"/>
                        </a:lnTo>
                        <a:lnTo>
                          <a:pt x="214" y="202"/>
                        </a:lnTo>
                        <a:lnTo>
                          <a:pt x="222" y="202"/>
                        </a:lnTo>
                        <a:lnTo>
                          <a:pt x="228" y="202"/>
                        </a:lnTo>
                        <a:lnTo>
                          <a:pt x="236" y="202"/>
                        </a:lnTo>
                        <a:lnTo>
                          <a:pt x="242" y="200"/>
                        </a:lnTo>
                        <a:lnTo>
                          <a:pt x="248" y="196"/>
                        </a:lnTo>
                        <a:lnTo>
                          <a:pt x="253" y="192"/>
                        </a:lnTo>
                        <a:lnTo>
                          <a:pt x="255" y="187"/>
                        </a:lnTo>
                        <a:lnTo>
                          <a:pt x="257" y="185"/>
                        </a:lnTo>
                        <a:lnTo>
                          <a:pt x="259" y="181"/>
                        </a:lnTo>
                        <a:lnTo>
                          <a:pt x="269" y="140"/>
                        </a:lnTo>
                        <a:lnTo>
                          <a:pt x="292" y="116"/>
                        </a:lnTo>
                        <a:lnTo>
                          <a:pt x="292" y="76"/>
                        </a:lnTo>
                        <a:lnTo>
                          <a:pt x="283" y="50"/>
                        </a:lnTo>
                        <a:lnTo>
                          <a:pt x="308" y="35"/>
                        </a:lnTo>
                        <a:lnTo>
                          <a:pt x="324" y="21"/>
                        </a:lnTo>
                        <a:lnTo>
                          <a:pt x="349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90" name="Freeform 1062"/>
                  <p:cNvSpPr>
                    <a:spLocks/>
                  </p:cNvSpPr>
                  <p:nvPr/>
                </p:nvSpPr>
                <p:spPr bwMode="auto">
                  <a:xfrm>
                    <a:off x="1598" y="2549"/>
                    <a:ext cx="594" cy="218"/>
                  </a:xfrm>
                  <a:custGeom>
                    <a:avLst/>
                    <a:gdLst/>
                    <a:ahLst/>
                    <a:cxnLst>
                      <a:cxn ang="0">
                        <a:pos x="506" y="62"/>
                      </a:cxn>
                      <a:cxn ang="0">
                        <a:pos x="462" y="33"/>
                      </a:cxn>
                      <a:cxn ang="0">
                        <a:pos x="415" y="8"/>
                      </a:cxn>
                      <a:cxn ang="0">
                        <a:pos x="395" y="49"/>
                      </a:cxn>
                      <a:cxn ang="0">
                        <a:pos x="378" y="101"/>
                      </a:cxn>
                      <a:cxn ang="0">
                        <a:pos x="372" y="109"/>
                      </a:cxn>
                      <a:cxn ang="0">
                        <a:pos x="360" y="125"/>
                      </a:cxn>
                      <a:cxn ang="0">
                        <a:pos x="343" y="142"/>
                      </a:cxn>
                      <a:cxn ang="0">
                        <a:pos x="331" y="148"/>
                      </a:cxn>
                      <a:cxn ang="0">
                        <a:pos x="323" y="142"/>
                      </a:cxn>
                      <a:cxn ang="0">
                        <a:pos x="319" y="131"/>
                      </a:cxn>
                      <a:cxn ang="0">
                        <a:pos x="315" y="121"/>
                      </a:cxn>
                      <a:cxn ang="0">
                        <a:pos x="315" y="117"/>
                      </a:cxn>
                      <a:cxn ang="0">
                        <a:pos x="312" y="111"/>
                      </a:cxn>
                      <a:cxn ang="0">
                        <a:pos x="310" y="105"/>
                      </a:cxn>
                      <a:cxn ang="0">
                        <a:pos x="306" y="99"/>
                      </a:cxn>
                      <a:cxn ang="0">
                        <a:pos x="298" y="94"/>
                      </a:cxn>
                      <a:cxn ang="0">
                        <a:pos x="292" y="99"/>
                      </a:cxn>
                      <a:cxn ang="0">
                        <a:pos x="286" y="107"/>
                      </a:cxn>
                      <a:cxn ang="0">
                        <a:pos x="284" y="113"/>
                      </a:cxn>
                      <a:cxn ang="0">
                        <a:pos x="290" y="131"/>
                      </a:cxn>
                      <a:cxn ang="0">
                        <a:pos x="288" y="173"/>
                      </a:cxn>
                      <a:cxn ang="0">
                        <a:pos x="278" y="179"/>
                      </a:cxn>
                      <a:cxn ang="0">
                        <a:pos x="259" y="183"/>
                      </a:cxn>
                      <a:cxn ang="0">
                        <a:pos x="236" y="183"/>
                      </a:cxn>
                      <a:cxn ang="0">
                        <a:pos x="216" y="183"/>
                      </a:cxn>
                      <a:cxn ang="0">
                        <a:pos x="202" y="193"/>
                      </a:cxn>
                      <a:cxn ang="0">
                        <a:pos x="195" y="205"/>
                      </a:cxn>
                      <a:cxn ang="0">
                        <a:pos x="193" y="210"/>
                      </a:cxn>
                      <a:cxn ang="0">
                        <a:pos x="185" y="212"/>
                      </a:cxn>
                      <a:cxn ang="0">
                        <a:pos x="167" y="216"/>
                      </a:cxn>
                      <a:cxn ang="0">
                        <a:pos x="144" y="218"/>
                      </a:cxn>
                      <a:cxn ang="0">
                        <a:pos x="123" y="214"/>
                      </a:cxn>
                      <a:cxn ang="0">
                        <a:pos x="107" y="205"/>
                      </a:cxn>
                      <a:cxn ang="0">
                        <a:pos x="97" y="195"/>
                      </a:cxn>
                      <a:cxn ang="0">
                        <a:pos x="89" y="187"/>
                      </a:cxn>
                      <a:cxn ang="0">
                        <a:pos x="87" y="181"/>
                      </a:cxn>
                      <a:cxn ang="0">
                        <a:pos x="89" y="175"/>
                      </a:cxn>
                      <a:cxn ang="0">
                        <a:pos x="91" y="162"/>
                      </a:cxn>
                      <a:cxn ang="0">
                        <a:pos x="93" y="150"/>
                      </a:cxn>
                      <a:cxn ang="0">
                        <a:pos x="89" y="138"/>
                      </a:cxn>
                      <a:cxn ang="0">
                        <a:pos x="80" y="125"/>
                      </a:cxn>
                      <a:cxn ang="0">
                        <a:pos x="68" y="115"/>
                      </a:cxn>
                      <a:cxn ang="0">
                        <a:pos x="58" y="109"/>
                      </a:cxn>
                      <a:cxn ang="0">
                        <a:pos x="58" y="103"/>
                      </a:cxn>
                      <a:cxn ang="0">
                        <a:pos x="56" y="92"/>
                      </a:cxn>
                      <a:cxn ang="0">
                        <a:pos x="54" y="80"/>
                      </a:cxn>
                      <a:cxn ang="0">
                        <a:pos x="50" y="74"/>
                      </a:cxn>
                      <a:cxn ang="0">
                        <a:pos x="39" y="70"/>
                      </a:cxn>
                      <a:cxn ang="0">
                        <a:pos x="23" y="68"/>
                      </a:cxn>
                      <a:cxn ang="0">
                        <a:pos x="8" y="66"/>
                      </a:cxn>
                      <a:cxn ang="0">
                        <a:pos x="0" y="66"/>
                      </a:cxn>
                    </a:cxnLst>
                    <a:rect l="0" t="0" r="r" b="b"/>
                    <a:pathLst>
                      <a:path w="594" h="218">
                        <a:moveTo>
                          <a:pt x="594" y="49"/>
                        </a:moveTo>
                        <a:lnTo>
                          <a:pt x="506" y="62"/>
                        </a:lnTo>
                        <a:lnTo>
                          <a:pt x="473" y="58"/>
                        </a:lnTo>
                        <a:lnTo>
                          <a:pt x="462" y="33"/>
                        </a:lnTo>
                        <a:lnTo>
                          <a:pt x="454" y="0"/>
                        </a:lnTo>
                        <a:lnTo>
                          <a:pt x="415" y="8"/>
                        </a:lnTo>
                        <a:lnTo>
                          <a:pt x="415" y="41"/>
                        </a:lnTo>
                        <a:lnTo>
                          <a:pt x="395" y="49"/>
                        </a:lnTo>
                        <a:lnTo>
                          <a:pt x="378" y="68"/>
                        </a:lnTo>
                        <a:lnTo>
                          <a:pt x="378" y="101"/>
                        </a:lnTo>
                        <a:lnTo>
                          <a:pt x="376" y="103"/>
                        </a:lnTo>
                        <a:lnTo>
                          <a:pt x="372" y="109"/>
                        </a:lnTo>
                        <a:lnTo>
                          <a:pt x="366" y="115"/>
                        </a:lnTo>
                        <a:lnTo>
                          <a:pt x="360" y="125"/>
                        </a:lnTo>
                        <a:lnTo>
                          <a:pt x="351" y="134"/>
                        </a:lnTo>
                        <a:lnTo>
                          <a:pt x="343" y="142"/>
                        </a:lnTo>
                        <a:lnTo>
                          <a:pt x="337" y="148"/>
                        </a:lnTo>
                        <a:lnTo>
                          <a:pt x="331" y="148"/>
                        </a:lnTo>
                        <a:lnTo>
                          <a:pt x="327" y="146"/>
                        </a:lnTo>
                        <a:lnTo>
                          <a:pt x="323" y="142"/>
                        </a:lnTo>
                        <a:lnTo>
                          <a:pt x="321" y="138"/>
                        </a:lnTo>
                        <a:lnTo>
                          <a:pt x="319" y="131"/>
                        </a:lnTo>
                        <a:lnTo>
                          <a:pt x="317" y="127"/>
                        </a:lnTo>
                        <a:lnTo>
                          <a:pt x="315" y="121"/>
                        </a:lnTo>
                        <a:lnTo>
                          <a:pt x="315" y="119"/>
                        </a:lnTo>
                        <a:lnTo>
                          <a:pt x="315" y="117"/>
                        </a:lnTo>
                        <a:lnTo>
                          <a:pt x="315" y="115"/>
                        </a:lnTo>
                        <a:lnTo>
                          <a:pt x="312" y="111"/>
                        </a:lnTo>
                        <a:lnTo>
                          <a:pt x="312" y="109"/>
                        </a:lnTo>
                        <a:lnTo>
                          <a:pt x="310" y="105"/>
                        </a:lnTo>
                        <a:lnTo>
                          <a:pt x="308" y="101"/>
                        </a:lnTo>
                        <a:lnTo>
                          <a:pt x="306" y="99"/>
                        </a:lnTo>
                        <a:lnTo>
                          <a:pt x="302" y="97"/>
                        </a:lnTo>
                        <a:lnTo>
                          <a:pt x="298" y="94"/>
                        </a:lnTo>
                        <a:lnTo>
                          <a:pt x="294" y="97"/>
                        </a:lnTo>
                        <a:lnTo>
                          <a:pt x="292" y="99"/>
                        </a:lnTo>
                        <a:lnTo>
                          <a:pt x="290" y="103"/>
                        </a:lnTo>
                        <a:lnTo>
                          <a:pt x="286" y="107"/>
                        </a:lnTo>
                        <a:lnTo>
                          <a:pt x="284" y="111"/>
                        </a:lnTo>
                        <a:lnTo>
                          <a:pt x="284" y="113"/>
                        </a:lnTo>
                        <a:lnTo>
                          <a:pt x="284" y="115"/>
                        </a:lnTo>
                        <a:lnTo>
                          <a:pt x="290" y="131"/>
                        </a:lnTo>
                        <a:lnTo>
                          <a:pt x="290" y="168"/>
                        </a:lnTo>
                        <a:lnTo>
                          <a:pt x="288" y="173"/>
                        </a:lnTo>
                        <a:lnTo>
                          <a:pt x="284" y="175"/>
                        </a:lnTo>
                        <a:lnTo>
                          <a:pt x="278" y="179"/>
                        </a:lnTo>
                        <a:lnTo>
                          <a:pt x="269" y="181"/>
                        </a:lnTo>
                        <a:lnTo>
                          <a:pt x="259" y="183"/>
                        </a:lnTo>
                        <a:lnTo>
                          <a:pt x="249" y="185"/>
                        </a:lnTo>
                        <a:lnTo>
                          <a:pt x="236" y="183"/>
                        </a:lnTo>
                        <a:lnTo>
                          <a:pt x="224" y="181"/>
                        </a:lnTo>
                        <a:lnTo>
                          <a:pt x="216" y="183"/>
                        </a:lnTo>
                        <a:lnTo>
                          <a:pt x="208" y="187"/>
                        </a:lnTo>
                        <a:lnTo>
                          <a:pt x="202" y="193"/>
                        </a:lnTo>
                        <a:lnTo>
                          <a:pt x="197" y="199"/>
                        </a:lnTo>
                        <a:lnTo>
                          <a:pt x="195" y="205"/>
                        </a:lnTo>
                        <a:lnTo>
                          <a:pt x="193" y="207"/>
                        </a:lnTo>
                        <a:lnTo>
                          <a:pt x="193" y="210"/>
                        </a:lnTo>
                        <a:lnTo>
                          <a:pt x="191" y="210"/>
                        </a:lnTo>
                        <a:lnTo>
                          <a:pt x="185" y="212"/>
                        </a:lnTo>
                        <a:lnTo>
                          <a:pt x="177" y="214"/>
                        </a:lnTo>
                        <a:lnTo>
                          <a:pt x="167" y="216"/>
                        </a:lnTo>
                        <a:lnTo>
                          <a:pt x="154" y="216"/>
                        </a:lnTo>
                        <a:lnTo>
                          <a:pt x="144" y="218"/>
                        </a:lnTo>
                        <a:lnTo>
                          <a:pt x="132" y="216"/>
                        </a:lnTo>
                        <a:lnTo>
                          <a:pt x="123" y="214"/>
                        </a:lnTo>
                        <a:lnTo>
                          <a:pt x="115" y="212"/>
                        </a:lnTo>
                        <a:lnTo>
                          <a:pt x="107" y="205"/>
                        </a:lnTo>
                        <a:lnTo>
                          <a:pt x="101" y="201"/>
                        </a:lnTo>
                        <a:lnTo>
                          <a:pt x="97" y="195"/>
                        </a:lnTo>
                        <a:lnTo>
                          <a:pt x="93" y="191"/>
                        </a:lnTo>
                        <a:lnTo>
                          <a:pt x="89" y="187"/>
                        </a:lnTo>
                        <a:lnTo>
                          <a:pt x="87" y="183"/>
                        </a:lnTo>
                        <a:lnTo>
                          <a:pt x="87" y="181"/>
                        </a:lnTo>
                        <a:lnTo>
                          <a:pt x="87" y="179"/>
                        </a:lnTo>
                        <a:lnTo>
                          <a:pt x="89" y="175"/>
                        </a:lnTo>
                        <a:lnTo>
                          <a:pt x="91" y="168"/>
                        </a:lnTo>
                        <a:lnTo>
                          <a:pt x="91" y="162"/>
                        </a:lnTo>
                        <a:lnTo>
                          <a:pt x="91" y="156"/>
                        </a:lnTo>
                        <a:lnTo>
                          <a:pt x="93" y="150"/>
                        </a:lnTo>
                        <a:lnTo>
                          <a:pt x="91" y="144"/>
                        </a:lnTo>
                        <a:lnTo>
                          <a:pt x="89" y="138"/>
                        </a:lnTo>
                        <a:lnTo>
                          <a:pt x="84" y="131"/>
                        </a:lnTo>
                        <a:lnTo>
                          <a:pt x="80" y="125"/>
                        </a:lnTo>
                        <a:lnTo>
                          <a:pt x="74" y="121"/>
                        </a:lnTo>
                        <a:lnTo>
                          <a:pt x="68" y="115"/>
                        </a:lnTo>
                        <a:lnTo>
                          <a:pt x="62" y="111"/>
                        </a:lnTo>
                        <a:lnTo>
                          <a:pt x="58" y="109"/>
                        </a:lnTo>
                        <a:lnTo>
                          <a:pt x="58" y="107"/>
                        </a:lnTo>
                        <a:lnTo>
                          <a:pt x="58" y="103"/>
                        </a:lnTo>
                        <a:lnTo>
                          <a:pt x="56" y="99"/>
                        </a:lnTo>
                        <a:lnTo>
                          <a:pt x="56" y="92"/>
                        </a:lnTo>
                        <a:lnTo>
                          <a:pt x="54" y="86"/>
                        </a:lnTo>
                        <a:lnTo>
                          <a:pt x="54" y="80"/>
                        </a:lnTo>
                        <a:lnTo>
                          <a:pt x="52" y="76"/>
                        </a:lnTo>
                        <a:lnTo>
                          <a:pt x="50" y="74"/>
                        </a:lnTo>
                        <a:lnTo>
                          <a:pt x="45" y="72"/>
                        </a:lnTo>
                        <a:lnTo>
                          <a:pt x="39" y="70"/>
                        </a:lnTo>
                        <a:lnTo>
                          <a:pt x="33" y="68"/>
                        </a:lnTo>
                        <a:lnTo>
                          <a:pt x="23" y="68"/>
                        </a:lnTo>
                        <a:lnTo>
                          <a:pt x="15" y="68"/>
                        </a:lnTo>
                        <a:lnTo>
                          <a:pt x="8" y="66"/>
                        </a:lnTo>
                        <a:lnTo>
                          <a:pt x="2" y="66"/>
                        </a:lnTo>
                        <a:lnTo>
                          <a:pt x="0" y="66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91" name="Freeform 1063"/>
                  <p:cNvSpPr>
                    <a:spLocks/>
                  </p:cNvSpPr>
                  <p:nvPr/>
                </p:nvSpPr>
                <p:spPr bwMode="auto">
                  <a:xfrm>
                    <a:off x="678" y="3034"/>
                    <a:ext cx="107" cy="131"/>
                  </a:xfrm>
                  <a:custGeom>
                    <a:avLst/>
                    <a:gdLst/>
                    <a:ahLst/>
                    <a:cxnLst>
                      <a:cxn ang="0">
                        <a:pos x="35" y="131"/>
                      </a:cxn>
                      <a:cxn ang="0">
                        <a:pos x="93" y="117"/>
                      </a:cxn>
                      <a:cxn ang="0">
                        <a:pos x="93" y="84"/>
                      </a:cxn>
                      <a:cxn ang="0">
                        <a:pos x="107" y="51"/>
                      </a:cxn>
                      <a:cxn ang="0">
                        <a:pos x="99" y="18"/>
                      </a:cxn>
                      <a:cxn ang="0">
                        <a:pos x="60" y="0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107" h="131">
                        <a:moveTo>
                          <a:pt x="35" y="131"/>
                        </a:moveTo>
                        <a:lnTo>
                          <a:pt x="93" y="117"/>
                        </a:lnTo>
                        <a:lnTo>
                          <a:pt x="93" y="84"/>
                        </a:lnTo>
                        <a:lnTo>
                          <a:pt x="107" y="51"/>
                        </a:lnTo>
                        <a:lnTo>
                          <a:pt x="99" y="18"/>
                        </a:lnTo>
                        <a:lnTo>
                          <a:pt x="60" y="0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92" name="Freeform 1064"/>
                  <p:cNvSpPr>
                    <a:spLocks/>
                  </p:cNvSpPr>
                  <p:nvPr/>
                </p:nvSpPr>
                <p:spPr bwMode="auto">
                  <a:xfrm>
                    <a:off x="752" y="1976"/>
                    <a:ext cx="935" cy="1068"/>
                  </a:xfrm>
                  <a:custGeom>
                    <a:avLst/>
                    <a:gdLst/>
                    <a:ahLst/>
                    <a:cxnLst>
                      <a:cxn ang="0">
                        <a:pos x="23" y="1068"/>
                      </a:cxn>
                      <a:cxn ang="0">
                        <a:pos x="45" y="1047"/>
                      </a:cxn>
                      <a:cxn ang="0">
                        <a:pos x="43" y="1004"/>
                      </a:cxn>
                      <a:cxn ang="0">
                        <a:pos x="27" y="959"/>
                      </a:cxn>
                      <a:cxn ang="0">
                        <a:pos x="74" y="930"/>
                      </a:cxn>
                      <a:cxn ang="0">
                        <a:pos x="121" y="898"/>
                      </a:cxn>
                      <a:cxn ang="0">
                        <a:pos x="150" y="916"/>
                      </a:cxn>
                      <a:cxn ang="0">
                        <a:pos x="175" y="891"/>
                      </a:cxn>
                      <a:cxn ang="0">
                        <a:pos x="210" y="873"/>
                      </a:cxn>
                      <a:cxn ang="0">
                        <a:pos x="230" y="828"/>
                      </a:cxn>
                      <a:cxn ang="0">
                        <a:pos x="257" y="834"/>
                      </a:cxn>
                      <a:cxn ang="0">
                        <a:pos x="283" y="834"/>
                      </a:cxn>
                      <a:cxn ang="0">
                        <a:pos x="310" y="824"/>
                      </a:cxn>
                      <a:cxn ang="0">
                        <a:pos x="331" y="778"/>
                      </a:cxn>
                      <a:cxn ang="0">
                        <a:pos x="357" y="783"/>
                      </a:cxn>
                      <a:cxn ang="0">
                        <a:pos x="386" y="774"/>
                      </a:cxn>
                      <a:cxn ang="0">
                        <a:pos x="429" y="713"/>
                      </a:cxn>
                      <a:cxn ang="0">
                        <a:pos x="470" y="680"/>
                      </a:cxn>
                      <a:cxn ang="0">
                        <a:pos x="489" y="670"/>
                      </a:cxn>
                      <a:cxn ang="0">
                        <a:pos x="505" y="657"/>
                      </a:cxn>
                      <a:cxn ang="0">
                        <a:pos x="520" y="651"/>
                      </a:cxn>
                      <a:cxn ang="0">
                        <a:pos x="530" y="628"/>
                      </a:cxn>
                      <a:cxn ang="0">
                        <a:pos x="532" y="561"/>
                      </a:cxn>
                      <a:cxn ang="0">
                        <a:pos x="569" y="575"/>
                      </a:cxn>
                      <a:cxn ang="0">
                        <a:pos x="653" y="511"/>
                      </a:cxn>
                      <a:cxn ang="0">
                        <a:pos x="756" y="524"/>
                      </a:cxn>
                      <a:cxn ang="0">
                        <a:pos x="852" y="635"/>
                      </a:cxn>
                      <a:cxn ang="0">
                        <a:pos x="861" y="604"/>
                      </a:cxn>
                      <a:cxn ang="0">
                        <a:pos x="879" y="559"/>
                      </a:cxn>
                      <a:cxn ang="0">
                        <a:pos x="916" y="559"/>
                      </a:cxn>
                      <a:cxn ang="0">
                        <a:pos x="933" y="559"/>
                      </a:cxn>
                      <a:cxn ang="0">
                        <a:pos x="924" y="513"/>
                      </a:cxn>
                      <a:cxn ang="0">
                        <a:pos x="891" y="444"/>
                      </a:cxn>
                      <a:cxn ang="0">
                        <a:pos x="902" y="417"/>
                      </a:cxn>
                      <a:cxn ang="0">
                        <a:pos x="898" y="405"/>
                      </a:cxn>
                      <a:cxn ang="0">
                        <a:pos x="883" y="355"/>
                      </a:cxn>
                      <a:cxn ang="0">
                        <a:pos x="889" y="287"/>
                      </a:cxn>
                      <a:cxn ang="0">
                        <a:pos x="885" y="283"/>
                      </a:cxn>
                      <a:cxn ang="0">
                        <a:pos x="869" y="269"/>
                      </a:cxn>
                      <a:cxn ang="0">
                        <a:pos x="846" y="230"/>
                      </a:cxn>
                      <a:cxn ang="0">
                        <a:pos x="826" y="240"/>
                      </a:cxn>
                      <a:cxn ang="0">
                        <a:pos x="797" y="244"/>
                      </a:cxn>
                      <a:cxn ang="0">
                        <a:pos x="778" y="251"/>
                      </a:cxn>
                      <a:cxn ang="0">
                        <a:pos x="733" y="234"/>
                      </a:cxn>
                      <a:cxn ang="0">
                        <a:pos x="686" y="238"/>
                      </a:cxn>
                      <a:cxn ang="0">
                        <a:pos x="579" y="265"/>
                      </a:cxn>
                      <a:cxn ang="0">
                        <a:pos x="522" y="261"/>
                      </a:cxn>
                      <a:cxn ang="0">
                        <a:pos x="501" y="251"/>
                      </a:cxn>
                      <a:cxn ang="0">
                        <a:pos x="522" y="230"/>
                      </a:cxn>
                      <a:cxn ang="0">
                        <a:pos x="466" y="224"/>
                      </a:cxn>
                      <a:cxn ang="0">
                        <a:pos x="376" y="298"/>
                      </a:cxn>
                      <a:cxn ang="0">
                        <a:pos x="343" y="320"/>
                      </a:cxn>
                      <a:cxn ang="0">
                        <a:pos x="310" y="296"/>
                      </a:cxn>
                      <a:cxn ang="0">
                        <a:pos x="210" y="263"/>
                      </a:cxn>
                      <a:cxn ang="0">
                        <a:pos x="179" y="246"/>
                      </a:cxn>
                      <a:cxn ang="0">
                        <a:pos x="140" y="255"/>
                      </a:cxn>
                      <a:cxn ang="0">
                        <a:pos x="111" y="234"/>
                      </a:cxn>
                      <a:cxn ang="0">
                        <a:pos x="99" y="187"/>
                      </a:cxn>
                      <a:cxn ang="0">
                        <a:pos x="64" y="168"/>
                      </a:cxn>
                    </a:cxnLst>
                    <a:rect l="0" t="0" r="r" b="b"/>
                    <a:pathLst>
                      <a:path w="935" h="1068">
                        <a:moveTo>
                          <a:pt x="0" y="1062"/>
                        </a:moveTo>
                        <a:lnTo>
                          <a:pt x="2" y="1062"/>
                        </a:lnTo>
                        <a:lnTo>
                          <a:pt x="4" y="1064"/>
                        </a:lnTo>
                        <a:lnTo>
                          <a:pt x="10" y="1064"/>
                        </a:lnTo>
                        <a:lnTo>
                          <a:pt x="16" y="1066"/>
                        </a:lnTo>
                        <a:lnTo>
                          <a:pt x="23" y="1068"/>
                        </a:lnTo>
                        <a:lnTo>
                          <a:pt x="31" y="1068"/>
                        </a:lnTo>
                        <a:lnTo>
                          <a:pt x="37" y="1068"/>
                        </a:lnTo>
                        <a:lnTo>
                          <a:pt x="43" y="1066"/>
                        </a:lnTo>
                        <a:lnTo>
                          <a:pt x="47" y="1062"/>
                        </a:lnTo>
                        <a:lnTo>
                          <a:pt x="47" y="1056"/>
                        </a:lnTo>
                        <a:lnTo>
                          <a:pt x="45" y="1047"/>
                        </a:lnTo>
                        <a:lnTo>
                          <a:pt x="39" y="1041"/>
                        </a:lnTo>
                        <a:lnTo>
                          <a:pt x="35" y="1033"/>
                        </a:lnTo>
                        <a:lnTo>
                          <a:pt x="31" y="1027"/>
                        </a:lnTo>
                        <a:lnTo>
                          <a:pt x="27" y="1023"/>
                        </a:lnTo>
                        <a:lnTo>
                          <a:pt x="25" y="1021"/>
                        </a:lnTo>
                        <a:lnTo>
                          <a:pt x="43" y="1004"/>
                        </a:lnTo>
                        <a:lnTo>
                          <a:pt x="33" y="986"/>
                        </a:lnTo>
                        <a:lnTo>
                          <a:pt x="33" y="984"/>
                        </a:lnTo>
                        <a:lnTo>
                          <a:pt x="31" y="980"/>
                        </a:lnTo>
                        <a:lnTo>
                          <a:pt x="29" y="974"/>
                        </a:lnTo>
                        <a:lnTo>
                          <a:pt x="27" y="967"/>
                        </a:lnTo>
                        <a:lnTo>
                          <a:pt x="27" y="959"/>
                        </a:lnTo>
                        <a:lnTo>
                          <a:pt x="29" y="951"/>
                        </a:lnTo>
                        <a:lnTo>
                          <a:pt x="35" y="943"/>
                        </a:lnTo>
                        <a:lnTo>
                          <a:pt x="43" y="937"/>
                        </a:lnTo>
                        <a:lnTo>
                          <a:pt x="55" y="932"/>
                        </a:lnTo>
                        <a:lnTo>
                          <a:pt x="64" y="930"/>
                        </a:lnTo>
                        <a:lnTo>
                          <a:pt x="74" y="930"/>
                        </a:lnTo>
                        <a:lnTo>
                          <a:pt x="82" y="930"/>
                        </a:lnTo>
                        <a:lnTo>
                          <a:pt x="88" y="932"/>
                        </a:lnTo>
                        <a:lnTo>
                          <a:pt x="95" y="932"/>
                        </a:lnTo>
                        <a:lnTo>
                          <a:pt x="97" y="935"/>
                        </a:lnTo>
                        <a:lnTo>
                          <a:pt x="99" y="935"/>
                        </a:lnTo>
                        <a:lnTo>
                          <a:pt x="121" y="898"/>
                        </a:lnTo>
                        <a:lnTo>
                          <a:pt x="121" y="900"/>
                        </a:lnTo>
                        <a:lnTo>
                          <a:pt x="125" y="902"/>
                        </a:lnTo>
                        <a:lnTo>
                          <a:pt x="129" y="906"/>
                        </a:lnTo>
                        <a:lnTo>
                          <a:pt x="136" y="910"/>
                        </a:lnTo>
                        <a:lnTo>
                          <a:pt x="142" y="914"/>
                        </a:lnTo>
                        <a:lnTo>
                          <a:pt x="150" y="916"/>
                        </a:lnTo>
                        <a:lnTo>
                          <a:pt x="156" y="916"/>
                        </a:lnTo>
                        <a:lnTo>
                          <a:pt x="164" y="912"/>
                        </a:lnTo>
                        <a:lnTo>
                          <a:pt x="170" y="906"/>
                        </a:lnTo>
                        <a:lnTo>
                          <a:pt x="173" y="902"/>
                        </a:lnTo>
                        <a:lnTo>
                          <a:pt x="175" y="895"/>
                        </a:lnTo>
                        <a:lnTo>
                          <a:pt x="175" y="891"/>
                        </a:lnTo>
                        <a:lnTo>
                          <a:pt x="173" y="889"/>
                        </a:lnTo>
                        <a:lnTo>
                          <a:pt x="173" y="885"/>
                        </a:lnTo>
                        <a:lnTo>
                          <a:pt x="170" y="883"/>
                        </a:lnTo>
                        <a:lnTo>
                          <a:pt x="207" y="879"/>
                        </a:lnTo>
                        <a:lnTo>
                          <a:pt x="207" y="877"/>
                        </a:lnTo>
                        <a:lnTo>
                          <a:pt x="210" y="873"/>
                        </a:lnTo>
                        <a:lnTo>
                          <a:pt x="210" y="865"/>
                        </a:lnTo>
                        <a:lnTo>
                          <a:pt x="214" y="856"/>
                        </a:lnTo>
                        <a:lnTo>
                          <a:pt x="216" y="848"/>
                        </a:lnTo>
                        <a:lnTo>
                          <a:pt x="220" y="840"/>
                        </a:lnTo>
                        <a:lnTo>
                          <a:pt x="224" y="832"/>
                        </a:lnTo>
                        <a:lnTo>
                          <a:pt x="230" y="828"/>
                        </a:lnTo>
                        <a:lnTo>
                          <a:pt x="234" y="828"/>
                        </a:lnTo>
                        <a:lnTo>
                          <a:pt x="240" y="826"/>
                        </a:lnTo>
                        <a:lnTo>
                          <a:pt x="244" y="828"/>
                        </a:lnTo>
                        <a:lnTo>
                          <a:pt x="249" y="830"/>
                        </a:lnTo>
                        <a:lnTo>
                          <a:pt x="253" y="832"/>
                        </a:lnTo>
                        <a:lnTo>
                          <a:pt x="257" y="834"/>
                        </a:lnTo>
                        <a:lnTo>
                          <a:pt x="259" y="836"/>
                        </a:lnTo>
                        <a:lnTo>
                          <a:pt x="269" y="824"/>
                        </a:lnTo>
                        <a:lnTo>
                          <a:pt x="271" y="826"/>
                        </a:lnTo>
                        <a:lnTo>
                          <a:pt x="273" y="828"/>
                        </a:lnTo>
                        <a:lnTo>
                          <a:pt x="277" y="832"/>
                        </a:lnTo>
                        <a:lnTo>
                          <a:pt x="283" y="834"/>
                        </a:lnTo>
                        <a:lnTo>
                          <a:pt x="290" y="838"/>
                        </a:lnTo>
                        <a:lnTo>
                          <a:pt x="296" y="838"/>
                        </a:lnTo>
                        <a:lnTo>
                          <a:pt x="302" y="838"/>
                        </a:lnTo>
                        <a:lnTo>
                          <a:pt x="306" y="836"/>
                        </a:lnTo>
                        <a:lnTo>
                          <a:pt x="308" y="830"/>
                        </a:lnTo>
                        <a:lnTo>
                          <a:pt x="310" y="824"/>
                        </a:lnTo>
                        <a:lnTo>
                          <a:pt x="312" y="817"/>
                        </a:lnTo>
                        <a:lnTo>
                          <a:pt x="312" y="809"/>
                        </a:lnTo>
                        <a:lnTo>
                          <a:pt x="312" y="803"/>
                        </a:lnTo>
                        <a:lnTo>
                          <a:pt x="310" y="797"/>
                        </a:lnTo>
                        <a:lnTo>
                          <a:pt x="310" y="793"/>
                        </a:lnTo>
                        <a:lnTo>
                          <a:pt x="331" y="778"/>
                        </a:lnTo>
                        <a:lnTo>
                          <a:pt x="333" y="778"/>
                        </a:lnTo>
                        <a:lnTo>
                          <a:pt x="335" y="778"/>
                        </a:lnTo>
                        <a:lnTo>
                          <a:pt x="339" y="778"/>
                        </a:lnTo>
                        <a:lnTo>
                          <a:pt x="345" y="780"/>
                        </a:lnTo>
                        <a:lnTo>
                          <a:pt x="351" y="780"/>
                        </a:lnTo>
                        <a:lnTo>
                          <a:pt x="357" y="783"/>
                        </a:lnTo>
                        <a:lnTo>
                          <a:pt x="364" y="785"/>
                        </a:lnTo>
                        <a:lnTo>
                          <a:pt x="372" y="785"/>
                        </a:lnTo>
                        <a:lnTo>
                          <a:pt x="378" y="785"/>
                        </a:lnTo>
                        <a:lnTo>
                          <a:pt x="382" y="783"/>
                        </a:lnTo>
                        <a:lnTo>
                          <a:pt x="384" y="780"/>
                        </a:lnTo>
                        <a:lnTo>
                          <a:pt x="386" y="774"/>
                        </a:lnTo>
                        <a:lnTo>
                          <a:pt x="386" y="770"/>
                        </a:lnTo>
                        <a:lnTo>
                          <a:pt x="386" y="766"/>
                        </a:lnTo>
                        <a:lnTo>
                          <a:pt x="386" y="764"/>
                        </a:lnTo>
                        <a:lnTo>
                          <a:pt x="386" y="762"/>
                        </a:lnTo>
                        <a:lnTo>
                          <a:pt x="407" y="709"/>
                        </a:lnTo>
                        <a:lnTo>
                          <a:pt x="429" y="713"/>
                        </a:lnTo>
                        <a:lnTo>
                          <a:pt x="448" y="676"/>
                        </a:lnTo>
                        <a:lnTo>
                          <a:pt x="452" y="676"/>
                        </a:lnTo>
                        <a:lnTo>
                          <a:pt x="456" y="676"/>
                        </a:lnTo>
                        <a:lnTo>
                          <a:pt x="460" y="678"/>
                        </a:lnTo>
                        <a:lnTo>
                          <a:pt x="464" y="678"/>
                        </a:lnTo>
                        <a:lnTo>
                          <a:pt x="470" y="680"/>
                        </a:lnTo>
                        <a:lnTo>
                          <a:pt x="477" y="680"/>
                        </a:lnTo>
                        <a:lnTo>
                          <a:pt x="481" y="682"/>
                        </a:lnTo>
                        <a:lnTo>
                          <a:pt x="485" y="680"/>
                        </a:lnTo>
                        <a:lnTo>
                          <a:pt x="487" y="678"/>
                        </a:lnTo>
                        <a:lnTo>
                          <a:pt x="489" y="674"/>
                        </a:lnTo>
                        <a:lnTo>
                          <a:pt x="489" y="670"/>
                        </a:lnTo>
                        <a:lnTo>
                          <a:pt x="491" y="665"/>
                        </a:lnTo>
                        <a:lnTo>
                          <a:pt x="493" y="661"/>
                        </a:lnTo>
                        <a:lnTo>
                          <a:pt x="495" y="659"/>
                        </a:lnTo>
                        <a:lnTo>
                          <a:pt x="499" y="657"/>
                        </a:lnTo>
                        <a:lnTo>
                          <a:pt x="503" y="657"/>
                        </a:lnTo>
                        <a:lnTo>
                          <a:pt x="505" y="657"/>
                        </a:lnTo>
                        <a:lnTo>
                          <a:pt x="507" y="655"/>
                        </a:lnTo>
                        <a:lnTo>
                          <a:pt x="509" y="655"/>
                        </a:lnTo>
                        <a:lnTo>
                          <a:pt x="511" y="653"/>
                        </a:lnTo>
                        <a:lnTo>
                          <a:pt x="514" y="653"/>
                        </a:lnTo>
                        <a:lnTo>
                          <a:pt x="516" y="653"/>
                        </a:lnTo>
                        <a:lnTo>
                          <a:pt x="520" y="651"/>
                        </a:lnTo>
                        <a:lnTo>
                          <a:pt x="524" y="651"/>
                        </a:lnTo>
                        <a:lnTo>
                          <a:pt x="528" y="647"/>
                        </a:lnTo>
                        <a:lnTo>
                          <a:pt x="530" y="643"/>
                        </a:lnTo>
                        <a:lnTo>
                          <a:pt x="530" y="639"/>
                        </a:lnTo>
                        <a:lnTo>
                          <a:pt x="530" y="633"/>
                        </a:lnTo>
                        <a:lnTo>
                          <a:pt x="530" y="628"/>
                        </a:lnTo>
                        <a:lnTo>
                          <a:pt x="530" y="626"/>
                        </a:lnTo>
                        <a:lnTo>
                          <a:pt x="530" y="624"/>
                        </a:lnTo>
                        <a:lnTo>
                          <a:pt x="530" y="600"/>
                        </a:lnTo>
                        <a:lnTo>
                          <a:pt x="518" y="569"/>
                        </a:lnTo>
                        <a:lnTo>
                          <a:pt x="532" y="559"/>
                        </a:lnTo>
                        <a:lnTo>
                          <a:pt x="532" y="561"/>
                        </a:lnTo>
                        <a:lnTo>
                          <a:pt x="536" y="563"/>
                        </a:lnTo>
                        <a:lnTo>
                          <a:pt x="542" y="565"/>
                        </a:lnTo>
                        <a:lnTo>
                          <a:pt x="548" y="569"/>
                        </a:lnTo>
                        <a:lnTo>
                          <a:pt x="555" y="571"/>
                        </a:lnTo>
                        <a:lnTo>
                          <a:pt x="563" y="573"/>
                        </a:lnTo>
                        <a:lnTo>
                          <a:pt x="569" y="575"/>
                        </a:lnTo>
                        <a:lnTo>
                          <a:pt x="573" y="573"/>
                        </a:lnTo>
                        <a:lnTo>
                          <a:pt x="575" y="528"/>
                        </a:lnTo>
                        <a:lnTo>
                          <a:pt x="587" y="511"/>
                        </a:lnTo>
                        <a:lnTo>
                          <a:pt x="604" y="507"/>
                        </a:lnTo>
                        <a:lnTo>
                          <a:pt x="633" y="501"/>
                        </a:lnTo>
                        <a:lnTo>
                          <a:pt x="653" y="511"/>
                        </a:lnTo>
                        <a:lnTo>
                          <a:pt x="653" y="524"/>
                        </a:lnTo>
                        <a:lnTo>
                          <a:pt x="680" y="526"/>
                        </a:lnTo>
                        <a:lnTo>
                          <a:pt x="713" y="524"/>
                        </a:lnTo>
                        <a:lnTo>
                          <a:pt x="721" y="534"/>
                        </a:lnTo>
                        <a:lnTo>
                          <a:pt x="750" y="534"/>
                        </a:lnTo>
                        <a:lnTo>
                          <a:pt x="756" y="524"/>
                        </a:lnTo>
                        <a:lnTo>
                          <a:pt x="787" y="522"/>
                        </a:lnTo>
                        <a:lnTo>
                          <a:pt x="785" y="542"/>
                        </a:lnTo>
                        <a:lnTo>
                          <a:pt x="795" y="559"/>
                        </a:lnTo>
                        <a:lnTo>
                          <a:pt x="801" y="622"/>
                        </a:lnTo>
                        <a:lnTo>
                          <a:pt x="832" y="643"/>
                        </a:lnTo>
                        <a:lnTo>
                          <a:pt x="852" y="635"/>
                        </a:lnTo>
                        <a:lnTo>
                          <a:pt x="852" y="631"/>
                        </a:lnTo>
                        <a:lnTo>
                          <a:pt x="854" y="628"/>
                        </a:lnTo>
                        <a:lnTo>
                          <a:pt x="857" y="622"/>
                        </a:lnTo>
                        <a:lnTo>
                          <a:pt x="857" y="616"/>
                        </a:lnTo>
                        <a:lnTo>
                          <a:pt x="859" y="610"/>
                        </a:lnTo>
                        <a:lnTo>
                          <a:pt x="861" y="604"/>
                        </a:lnTo>
                        <a:lnTo>
                          <a:pt x="863" y="596"/>
                        </a:lnTo>
                        <a:lnTo>
                          <a:pt x="865" y="587"/>
                        </a:lnTo>
                        <a:lnTo>
                          <a:pt x="867" y="579"/>
                        </a:lnTo>
                        <a:lnTo>
                          <a:pt x="869" y="571"/>
                        </a:lnTo>
                        <a:lnTo>
                          <a:pt x="873" y="565"/>
                        </a:lnTo>
                        <a:lnTo>
                          <a:pt x="879" y="559"/>
                        </a:lnTo>
                        <a:lnTo>
                          <a:pt x="883" y="555"/>
                        </a:lnTo>
                        <a:lnTo>
                          <a:pt x="889" y="552"/>
                        </a:lnTo>
                        <a:lnTo>
                          <a:pt x="896" y="552"/>
                        </a:lnTo>
                        <a:lnTo>
                          <a:pt x="906" y="555"/>
                        </a:lnTo>
                        <a:lnTo>
                          <a:pt x="912" y="557"/>
                        </a:lnTo>
                        <a:lnTo>
                          <a:pt x="916" y="559"/>
                        </a:lnTo>
                        <a:lnTo>
                          <a:pt x="918" y="561"/>
                        </a:lnTo>
                        <a:lnTo>
                          <a:pt x="918" y="563"/>
                        </a:lnTo>
                        <a:lnTo>
                          <a:pt x="920" y="563"/>
                        </a:lnTo>
                        <a:lnTo>
                          <a:pt x="922" y="563"/>
                        </a:lnTo>
                        <a:lnTo>
                          <a:pt x="928" y="561"/>
                        </a:lnTo>
                        <a:lnTo>
                          <a:pt x="933" y="559"/>
                        </a:lnTo>
                        <a:lnTo>
                          <a:pt x="935" y="552"/>
                        </a:lnTo>
                        <a:lnTo>
                          <a:pt x="933" y="544"/>
                        </a:lnTo>
                        <a:lnTo>
                          <a:pt x="930" y="534"/>
                        </a:lnTo>
                        <a:lnTo>
                          <a:pt x="928" y="526"/>
                        </a:lnTo>
                        <a:lnTo>
                          <a:pt x="926" y="518"/>
                        </a:lnTo>
                        <a:lnTo>
                          <a:pt x="924" y="513"/>
                        </a:lnTo>
                        <a:lnTo>
                          <a:pt x="922" y="511"/>
                        </a:lnTo>
                        <a:lnTo>
                          <a:pt x="877" y="485"/>
                        </a:lnTo>
                        <a:lnTo>
                          <a:pt x="877" y="472"/>
                        </a:lnTo>
                        <a:lnTo>
                          <a:pt x="889" y="450"/>
                        </a:lnTo>
                        <a:lnTo>
                          <a:pt x="889" y="448"/>
                        </a:lnTo>
                        <a:lnTo>
                          <a:pt x="891" y="444"/>
                        </a:lnTo>
                        <a:lnTo>
                          <a:pt x="896" y="437"/>
                        </a:lnTo>
                        <a:lnTo>
                          <a:pt x="898" y="431"/>
                        </a:lnTo>
                        <a:lnTo>
                          <a:pt x="902" y="425"/>
                        </a:lnTo>
                        <a:lnTo>
                          <a:pt x="904" y="419"/>
                        </a:lnTo>
                        <a:lnTo>
                          <a:pt x="904" y="417"/>
                        </a:lnTo>
                        <a:lnTo>
                          <a:pt x="902" y="417"/>
                        </a:lnTo>
                        <a:lnTo>
                          <a:pt x="902" y="419"/>
                        </a:lnTo>
                        <a:lnTo>
                          <a:pt x="900" y="419"/>
                        </a:lnTo>
                        <a:lnTo>
                          <a:pt x="898" y="419"/>
                        </a:lnTo>
                        <a:lnTo>
                          <a:pt x="898" y="417"/>
                        </a:lnTo>
                        <a:lnTo>
                          <a:pt x="896" y="411"/>
                        </a:lnTo>
                        <a:lnTo>
                          <a:pt x="898" y="405"/>
                        </a:lnTo>
                        <a:lnTo>
                          <a:pt x="898" y="396"/>
                        </a:lnTo>
                        <a:lnTo>
                          <a:pt x="900" y="388"/>
                        </a:lnTo>
                        <a:lnTo>
                          <a:pt x="900" y="384"/>
                        </a:lnTo>
                        <a:lnTo>
                          <a:pt x="902" y="382"/>
                        </a:lnTo>
                        <a:lnTo>
                          <a:pt x="885" y="382"/>
                        </a:lnTo>
                        <a:lnTo>
                          <a:pt x="883" y="355"/>
                        </a:lnTo>
                        <a:lnTo>
                          <a:pt x="879" y="312"/>
                        </a:lnTo>
                        <a:lnTo>
                          <a:pt x="879" y="310"/>
                        </a:lnTo>
                        <a:lnTo>
                          <a:pt x="881" y="306"/>
                        </a:lnTo>
                        <a:lnTo>
                          <a:pt x="883" y="300"/>
                        </a:lnTo>
                        <a:lnTo>
                          <a:pt x="885" y="292"/>
                        </a:lnTo>
                        <a:lnTo>
                          <a:pt x="889" y="287"/>
                        </a:lnTo>
                        <a:lnTo>
                          <a:pt x="891" y="281"/>
                        </a:lnTo>
                        <a:lnTo>
                          <a:pt x="893" y="281"/>
                        </a:lnTo>
                        <a:lnTo>
                          <a:pt x="893" y="283"/>
                        </a:lnTo>
                        <a:lnTo>
                          <a:pt x="891" y="285"/>
                        </a:lnTo>
                        <a:lnTo>
                          <a:pt x="889" y="285"/>
                        </a:lnTo>
                        <a:lnTo>
                          <a:pt x="885" y="283"/>
                        </a:lnTo>
                        <a:lnTo>
                          <a:pt x="881" y="281"/>
                        </a:lnTo>
                        <a:lnTo>
                          <a:pt x="877" y="277"/>
                        </a:lnTo>
                        <a:lnTo>
                          <a:pt x="873" y="273"/>
                        </a:lnTo>
                        <a:lnTo>
                          <a:pt x="871" y="271"/>
                        </a:lnTo>
                        <a:lnTo>
                          <a:pt x="869" y="271"/>
                        </a:lnTo>
                        <a:lnTo>
                          <a:pt x="869" y="269"/>
                        </a:lnTo>
                        <a:lnTo>
                          <a:pt x="867" y="263"/>
                        </a:lnTo>
                        <a:lnTo>
                          <a:pt x="865" y="257"/>
                        </a:lnTo>
                        <a:lnTo>
                          <a:pt x="861" y="248"/>
                        </a:lnTo>
                        <a:lnTo>
                          <a:pt x="857" y="240"/>
                        </a:lnTo>
                        <a:lnTo>
                          <a:pt x="850" y="234"/>
                        </a:lnTo>
                        <a:lnTo>
                          <a:pt x="846" y="230"/>
                        </a:lnTo>
                        <a:lnTo>
                          <a:pt x="840" y="230"/>
                        </a:lnTo>
                        <a:lnTo>
                          <a:pt x="836" y="232"/>
                        </a:lnTo>
                        <a:lnTo>
                          <a:pt x="832" y="234"/>
                        </a:lnTo>
                        <a:lnTo>
                          <a:pt x="830" y="236"/>
                        </a:lnTo>
                        <a:lnTo>
                          <a:pt x="828" y="238"/>
                        </a:lnTo>
                        <a:lnTo>
                          <a:pt x="826" y="240"/>
                        </a:lnTo>
                        <a:lnTo>
                          <a:pt x="826" y="242"/>
                        </a:lnTo>
                        <a:lnTo>
                          <a:pt x="826" y="244"/>
                        </a:lnTo>
                        <a:lnTo>
                          <a:pt x="824" y="244"/>
                        </a:lnTo>
                        <a:lnTo>
                          <a:pt x="815" y="244"/>
                        </a:lnTo>
                        <a:lnTo>
                          <a:pt x="807" y="244"/>
                        </a:lnTo>
                        <a:lnTo>
                          <a:pt x="797" y="244"/>
                        </a:lnTo>
                        <a:lnTo>
                          <a:pt x="787" y="244"/>
                        </a:lnTo>
                        <a:lnTo>
                          <a:pt x="781" y="246"/>
                        </a:lnTo>
                        <a:lnTo>
                          <a:pt x="778" y="246"/>
                        </a:lnTo>
                        <a:lnTo>
                          <a:pt x="776" y="248"/>
                        </a:lnTo>
                        <a:lnTo>
                          <a:pt x="776" y="251"/>
                        </a:lnTo>
                        <a:lnTo>
                          <a:pt x="778" y="251"/>
                        </a:lnTo>
                        <a:lnTo>
                          <a:pt x="783" y="253"/>
                        </a:lnTo>
                        <a:lnTo>
                          <a:pt x="778" y="253"/>
                        </a:lnTo>
                        <a:lnTo>
                          <a:pt x="772" y="248"/>
                        </a:lnTo>
                        <a:lnTo>
                          <a:pt x="760" y="244"/>
                        </a:lnTo>
                        <a:lnTo>
                          <a:pt x="748" y="238"/>
                        </a:lnTo>
                        <a:lnTo>
                          <a:pt x="733" y="234"/>
                        </a:lnTo>
                        <a:lnTo>
                          <a:pt x="719" y="232"/>
                        </a:lnTo>
                        <a:lnTo>
                          <a:pt x="707" y="232"/>
                        </a:lnTo>
                        <a:lnTo>
                          <a:pt x="698" y="232"/>
                        </a:lnTo>
                        <a:lnTo>
                          <a:pt x="692" y="234"/>
                        </a:lnTo>
                        <a:lnTo>
                          <a:pt x="688" y="236"/>
                        </a:lnTo>
                        <a:lnTo>
                          <a:pt x="686" y="238"/>
                        </a:lnTo>
                        <a:lnTo>
                          <a:pt x="684" y="240"/>
                        </a:lnTo>
                        <a:lnTo>
                          <a:pt x="684" y="242"/>
                        </a:lnTo>
                        <a:lnTo>
                          <a:pt x="686" y="244"/>
                        </a:lnTo>
                        <a:lnTo>
                          <a:pt x="649" y="244"/>
                        </a:lnTo>
                        <a:lnTo>
                          <a:pt x="608" y="236"/>
                        </a:lnTo>
                        <a:lnTo>
                          <a:pt x="579" y="265"/>
                        </a:lnTo>
                        <a:lnTo>
                          <a:pt x="575" y="265"/>
                        </a:lnTo>
                        <a:lnTo>
                          <a:pt x="569" y="265"/>
                        </a:lnTo>
                        <a:lnTo>
                          <a:pt x="559" y="265"/>
                        </a:lnTo>
                        <a:lnTo>
                          <a:pt x="546" y="263"/>
                        </a:lnTo>
                        <a:lnTo>
                          <a:pt x="534" y="263"/>
                        </a:lnTo>
                        <a:lnTo>
                          <a:pt x="522" y="261"/>
                        </a:lnTo>
                        <a:lnTo>
                          <a:pt x="511" y="259"/>
                        </a:lnTo>
                        <a:lnTo>
                          <a:pt x="503" y="257"/>
                        </a:lnTo>
                        <a:lnTo>
                          <a:pt x="501" y="255"/>
                        </a:lnTo>
                        <a:lnTo>
                          <a:pt x="499" y="253"/>
                        </a:lnTo>
                        <a:lnTo>
                          <a:pt x="499" y="251"/>
                        </a:lnTo>
                        <a:lnTo>
                          <a:pt x="501" y="251"/>
                        </a:lnTo>
                        <a:lnTo>
                          <a:pt x="505" y="246"/>
                        </a:lnTo>
                        <a:lnTo>
                          <a:pt x="509" y="242"/>
                        </a:lnTo>
                        <a:lnTo>
                          <a:pt x="516" y="238"/>
                        </a:lnTo>
                        <a:lnTo>
                          <a:pt x="520" y="234"/>
                        </a:lnTo>
                        <a:lnTo>
                          <a:pt x="522" y="232"/>
                        </a:lnTo>
                        <a:lnTo>
                          <a:pt x="522" y="230"/>
                        </a:lnTo>
                        <a:lnTo>
                          <a:pt x="520" y="228"/>
                        </a:lnTo>
                        <a:lnTo>
                          <a:pt x="518" y="226"/>
                        </a:lnTo>
                        <a:lnTo>
                          <a:pt x="509" y="224"/>
                        </a:lnTo>
                        <a:lnTo>
                          <a:pt x="497" y="224"/>
                        </a:lnTo>
                        <a:lnTo>
                          <a:pt x="483" y="224"/>
                        </a:lnTo>
                        <a:lnTo>
                          <a:pt x="466" y="224"/>
                        </a:lnTo>
                        <a:lnTo>
                          <a:pt x="452" y="226"/>
                        </a:lnTo>
                        <a:lnTo>
                          <a:pt x="438" y="226"/>
                        </a:lnTo>
                        <a:lnTo>
                          <a:pt x="429" y="226"/>
                        </a:lnTo>
                        <a:lnTo>
                          <a:pt x="425" y="226"/>
                        </a:lnTo>
                        <a:lnTo>
                          <a:pt x="409" y="259"/>
                        </a:lnTo>
                        <a:lnTo>
                          <a:pt x="376" y="298"/>
                        </a:lnTo>
                        <a:lnTo>
                          <a:pt x="374" y="298"/>
                        </a:lnTo>
                        <a:lnTo>
                          <a:pt x="370" y="302"/>
                        </a:lnTo>
                        <a:lnTo>
                          <a:pt x="366" y="306"/>
                        </a:lnTo>
                        <a:lnTo>
                          <a:pt x="357" y="310"/>
                        </a:lnTo>
                        <a:lnTo>
                          <a:pt x="351" y="316"/>
                        </a:lnTo>
                        <a:lnTo>
                          <a:pt x="343" y="320"/>
                        </a:lnTo>
                        <a:lnTo>
                          <a:pt x="335" y="322"/>
                        </a:lnTo>
                        <a:lnTo>
                          <a:pt x="329" y="324"/>
                        </a:lnTo>
                        <a:lnTo>
                          <a:pt x="322" y="322"/>
                        </a:lnTo>
                        <a:lnTo>
                          <a:pt x="318" y="314"/>
                        </a:lnTo>
                        <a:lnTo>
                          <a:pt x="314" y="306"/>
                        </a:lnTo>
                        <a:lnTo>
                          <a:pt x="310" y="296"/>
                        </a:lnTo>
                        <a:lnTo>
                          <a:pt x="308" y="283"/>
                        </a:lnTo>
                        <a:lnTo>
                          <a:pt x="306" y="275"/>
                        </a:lnTo>
                        <a:lnTo>
                          <a:pt x="306" y="269"/>
                        </a:lnTo>
                        <a:lnTo>
                          <a:pt x="304" y="265"/>
                        </a:lnTo>
                        <a:lnTo>
                          <a:pt x="210" y="265"/>
                        </a:lnTo>
                        <a:lnTo>
                          <a:pt x="210" y="263"/>
                        </a:lnTo>
                        <a:lnTo>
                          <a:pt x="210" y="261"/>
                        </a:lnTo>
                        <a:lnTo>
                          <a:pt x="207" y="259"/>
                        </a:lnTo>
                        <a:lnTo>
                          <a:pt x="203" y="255"/>
                        </a:lnTo>
                        <a:lnTo>
                          <a:pt x="199" y="251"/>
                        </a:lnTo>
                        <a:lnTo>
                          <a:pt x="191" y="248"/>
                        </a:lnTo>
                        <a:lnTo>
                          <a:pt x="179" y="246"/>
                        </a:lnTo>
                        <a:lnTo>
                          <a:pt x="166" y="244"/>
                        </a:lnTo>
                        <a:lnTo>
                          <a:pt x="156" y="246"/>
                        </a:lnTo>
                        <a:lnTo>
                          <a:pt x="150" y="246"/>
                        </a:lnTo>
                        <a:lnTo>
                          <a:pt x="146" y="248"/>
                        </a:lnTo>
                        <a:lnTo>
                          <a:pt x="142" y="253"/>
                        </a:lnTo>
                        <a:lnTo>
                          <a:pt x="140" y="255"/>
                        </a:lnTo>
                        <a:lnTo>
                          <a:pt x="140" y="257"/>
                        </a:lnTo>
                        <a:lnTo>
                          <a:pt x="138" y="255"/>
                        </a:lnTo>
                        <a:lnTo>
                          <a:pt x="134" y="253"/>
                        </a:lnTo>
                        <a:lnTo>
                          <a:pt x="125" y="246"/>
                        </a:lnTo>
                        <a:lnTo>
                          <a:pt x="119" y="240"/>
                        </a:lnTo>
                        <a:lnTo>
                          <a:pt x="111" y="234"/>
                        </a:lnTo>
                        <a:lnTo>
                          <a:pt x="103" y="226"/>
                        </a:lnTo>
                        <a:lnTo>
                          <a:pt x="99" y="218"/>
                        </a:lnTo>
                        <a:lnTo>
                          <a:pt x="97" y="209"/>
                        </a:lnTo>
                        <a:lnTo>
                          <a:pt x="97" y="201"/>
                        </a:lnTo>
                        <a:lnTo>
                          <a:pt x="97" y="195"/>
                        </a:lnTo>
                        <a:lnTo>
                          <a:pt x="99" y="187"/>
                        </a:lnTo>
                        <a:lnTo>
                          <a:pt x="103" y="181"/>
                        </a:lnTo>
                        <a:lnTo>
                          <a:pt x="105" y="177"/>
                        </a:lnTo>
                        <a:lnTo>
                          <a:pt x="109" y="172"/>
                        </a:lnTo>
                        <a:lnTo>
                          <a:pt x="109" y="170"/>
                        </a:lnTo>
                        <a:lnTo>
                          <a:pt x="111" y="168"/>
                        </a:lnTo>
                        <a:lnTo>
                          <a:pt x="64" y="168"/>
                        </a:lnTo>
                        <a:lnTo>
                          <a:pt x="49" y="109"/>
                        </a:lnTo>
                        <a:lnTo>
                          <a:pt x="88" y="43"/>
                        </a:lnTo>
                        <a:lnTo>
                          <a:pt x="78" y="20"/>
                        </a:lnTo>
                        <a:lnTo>
                          <a:pt x="84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93" name="Freeform 1065"/>
                  <p:cNvSpPr>
                    <a:spLocks/>
                  </p:cNvSpPr>
                  <p:nvPr/>
                </p:nvSpPr>
                <p:spPr bwMode="auto">
                  <a:xfrm>
                    <a:off x="824" y="3445"/>
                    <a:ext cx="318" cy="665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4" y="10"/>
                      </a:cxn>
                      <a:cxn ang="0">
                        <a:pos x="10" y="22"/>
                      </a:cxn>
                      <a:cxn ang="0">
                        <a:pos x="20" y="30"/>
                      </a:cxn>
                      <a:cxn ang="0">
                        <a:pos x="33" y="32"/>
                      </a:cxn>
                      <a:cxn ang="0">
                        <a:pos x="41" y="32"/>
                      </a:cxn>
                      <a:cxn ang="0">
                        <a:pos x="45" y="32"/>
                      </a:cxn>
                      <a:cxn ang="0">
                        <a:pos x="66" y="53"/>
                      </a:cxn>
                      <a:cxn ang="0">
                        <a:pos x="64" y="59"/>
                      </a:cxn>
                      <a:cxn ang="0">
                        <a:pos x="64" y="69"/>
                      </a:cxn>
                      <a:cxn ang="0">
                        <a:pos x="66" y="76"/>
                      </a:cxn>
                      <a:cxn ang="0">
                        <a:pos x="78" y="78"/>
                      </a:cxn>
                      <a:cxn ang="0">
                        <a:pos x="103" y="92"/>
                      </a:cxn>
                      <a:cxn ang="0">
                        <a:pos x="131" y="110"/>
                      </a:cxn>
                      <a:cxn ang="0">
                        <a:pos x="148" y="125"/>
                      </a:cxn>
                      <a:cxn ang="0">
                        <a:pos x="144" y="127"/>
                      </a:cxn>
                      <a:cxn ang="0">
                        <a:pos x="154" y="125"/>
                      </a:cxn>
                      <a:cxn ang="0">
                        <a:pos x="166" y="125"/>
                      </a:cxn>
                      <a:cxn ang="0">
                        <a:pos x="172" y="123"/>
                      </a:cxn>
                      <a:cxn ang="0">
                        <a:pos x="179" y="133"/>
                      </a:cxn>
                      <a:cxn ang="0">
                        <a:pos x="193" y="152"/>
                      </a:cxn>
                      <a:cxn ang="0">
                        <a:pos x="209" y="168"/>
                      </a:cxn>
                      <a:cxn ang="0">
                        <a:pos x="218" y="172"/>
                      </a:cxn>
                      <a:cxn ang="0">
                        <a:pos x="224" y="172"/>
                      </a:cxn>
                      <a:cxn ang="0">
                        <a:pos x="224" y="168"/>
                      </a:cxn>
                      <a:cxn ang="0">
                        <a:pos x="211" y="172"/>
                      </a:cxn>
                      <a:cxn ang="0">
                        <a:pos x="197" y="178"/>
                      </a:cxn>
                      <a:cxn ang="0">
                        <a:pos x="191" y="182"/>
                      </a:cxn>
                      <a:cxn ang="0">
                        <a:pos x="214" y="234"/>
                      </a:cxn>
                      <a:cxn ang="0">
                        <a:pos x="232" y="238"/>
                      </a:cxn>
                      <a:cxn ang="0">
                        <a:pos x="253" y="242"/>
                      </a:cxn>
                      <a:cxn ang="0">
                        <a:pos x="269" y="244"/>
                      </a:cxn>
                      <a:cxn ang="0">
                        <a:pos x="267" y="244"/>
                      </a:cxn>
                      <a:cxn ang="0">
                        <a:pos x="263" y="265"/>
                      </a:cxn>
                      <a:cxn ang="0">
                        <a:pos x="259" y="293"/>
                      </a:cxn>
                      <a:cxn ang="0">
                        <a:pos x="257" y="316"/>
                      </a:cxn>
                      <a:cxn ang="0">
                        <a:pos x="242" y="371"/>
                      </a:cxn>
                      <a:cxn ang="0">
                        <a:pos x="263" y="406"/>
                      </a:cxn>
                      <a:cxn ang="0">
                        <a:pos x="269" y="400"/>
                      </a:cxn>
                      <a:cxn ang="0">
                        <a:pos x="277" y="390"/>
                      </a:cxn>
                      <a:cxn ang="0">
                        <a:pos x="287" y="384"/>
                      </a:cxn>
                      <a:cxn ang="0">
                        <a:pos x="296" y="384"/>
                      </a:cxn>
                      <a:cxn ang="0">
                        <a:pos x="300" y="400"/>
                      </a:cxn>
                      <a:cxn ang="0">
                        <a:pos x="298" y="421"/>
                      </a:cxn>
                      <a:cxn ang="0">
                        <a:pos x="296" y="437"/>
                      </a:cxn>
                      <a:cxn ang="0">
                        <a:pos x="316" y="476"/>
                      </a:cxn>
                      <a:cxn ang="0">
                        <a:pos x="318" y="480"/>
                      </a:cxn>
                      <a:cxn ang="0">
                        <a:pos x="318" y="493"/>
                      </a:cxn>
                      <a:cxn ang="0">
                        <a:pos x="314" y="509"/>
                      </a:cxn>
                      <a:cxn ang="0">
                        <a:pos x="304" y="532"/>
                      </a:cxn>
                      <a:cxn ang="0">
                        <a:pos x="294" y="558"/>
                      </a:cxn>
                      <a:cxn ang="0">
                        <a:pos x="292" y="585"/>
                      </a:cxn>
                      <a:cxn ang="0">
                        <a:pos x="296" y="606"/>
                      </a:cxn>
                      <a:cxn ang="0">
                        <a:pos x="304" y="614"/>
                      </a:cxn>
                      <a:cxn ang="0">
                        <a:pos x="302" y="622"/>
                      </a:cxn>
                      <a:cxn ang="0">
                        <a:pos x="294" y="638"/>
                      </a:cxn>
                      <a:cxn ang="0">
                        <a:pos x="283" y="657"/>
                      </a:cxn>
                      <a:cxn ang="0">
                        <a:pos x="277" y="665"/>
                      </a:cxn>
                    </a:cxnLst>
                    <a:rect l="0" t="0" r="r" b="b"/>
                    <a:pathLst>
                      <a:path w="318" h="665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2" y="6"/>
                        </a:lnTo>
                        <a:lnTo>
                          <a:pt x="4" y="10"/>
                        </a:lnTo>
                        <a:lnTo>
                          <a:pt x="6" y="16"/>
                        </a:lnTo>
                        <a:lnTo>
                          <a:pt x="10" y="22"/>
                        </a:lnTo>
                        <a:lnTo>
                          <a:pt x="14" y="28"/>
                        </a:lnTo>
                        <a:lnTo>
                          <a:pt x="20" y="30"/>
                        </a:lnTo>
                        <a:lnTo>
                          <a:pt x="27" y="32"/>
                        </a:lnTo>
                        <a:lnTo>
                          <a:pt x="33" y="32"/>
                        </a:lnTo>
                        <a:lnTo>
                          <a:pt x="37" y="32"/>
                        </a:lnTo>
                        <a:lnTo>
                          <a:pt x="41" y="32"/>
                        </a:lnTo>
                        <a:lnTo>
                          <a:pt x="43" y="32"/>
                        </a:lnTo>
                        <a:lnTo>
                          <a:pt x="45" y="32"/>
                        </a:lnTo>
                        <a:lnTo>
                          <a:pt x="66" y="51"/>
                        </a:lnTo>
                        <a:lnTo>
                          <a:pt x="66" y="53"/>
                        </a:lnTo>
                        <a:lnTo>
                          <a:pt x="66" y="55"/>
                        </a:lnTo>
                        <a:lnTo>
                          <a:pt x="64" y="59"/>
                        </a:lnTo>
                        <a:lnTo>
                          <a:pt x="64" y="63"/>
                        </a:lnTo>
                        <a:lnTo>
                          <a:pt x="64" y="69"/>
                        </a:lnTo>
                        <a:lnTo>
                          <a:pt x="64" y="74"/>
                        </a:lnTo>
                        <a:lnTo>
                          <a:pt x="66" y="76"/>
                        </a:lnTo>
                        <a:lnTo>
                          <a:pt x="70" y="76"/>
                        </a:lnTo>
                        <a:lnTo>
                          <a:pt x="78" y="78"/>
                        </a:lnTo>
                        <a:lnTo>
                          <a:pt x="88" y="84"/>
                        </a:lnTo>
                        <a:lnTo>
                          <a:pt x="103" y="92"/>
                        </a:lnTo>
                        <a:lnTo>
                          <a:pt x="117" y="102"/>
                        </a:lnTo>
                        <a:lnTo>
                          <a:pt x="131" y="110"/>
                        </a:lnTo>
                        <a:lnTo>
                          <a:pt x="142" y="121"/>
                        </a:lnTo>
                        <a:lnTo>
                          <a:pt x="148" y="125"/>
                        </a:lnTo>
                        <a:lnTo>
                          <a:pt x="146" y="127"/>
                        </a:lnTo>
                        <a:lnTo>
                          <a:pt x="144" y="127"/>
                        </a:lnTo>
                        <a:lnTo>
                          <a:pt x="148" y="125"/>
                        </a:lnTo>
                        <a:lnTo>
                          <a:pt x="154" y="125"/>
                        </a:lnTo>
                        <a:lnTo>
                          <a:pt x="160" y="125"/>
                        </a:lnTo>
                        <a:lnTo>
                          <a:pt x="166" y="125"/>
                        </a:lnTo>
                        <a:lnTo>
                          <a:pt x="170" y="125"/>
                        </a:lnTo>
                        <a:lnTo>
                          <a:pt x="172" y="123"/>
                        </a:lnTo>
                        <a:lnTo>
                          <a:pt x="172" y="127"/>
                        </a:lnTo>
                        <a:lnTo>
                          <a:pt x="179" y="133"/>
                        </a:lnTo>
                        <a:lnTo>
                          <a:pt x="185" y="141"/>
                        </a:lnTo>
                        <a:lnTo>
                          <a:pt x="193" y="152"/>
                        </a:lnTo>
                        <a:lnTo>
                          <a:pt x="201" y="162"/>
                        </a:lnTo>
                        <a:lnTo>
                          <a:pt x="209" y="168"/>
                        </a:lnTo>
                        <a:lnTo>
                          <a:pt x="214" y="170"/>
                        </a:lnTo>
                        <a:lnTo>
                          <a:pt x="218" y="172"/>
                        </a:lnTo>
                        <a:lnTo>
                          <a:pt x="220" y="172"/>
                        </a:lnTo>
                        <a:lnTo>
                          <a:pt x="224" y="172"/>
                        </a:lnTo>
                        <a:lnTo>
                          <a:pt x="226" y="168"/>
                        </a:lnTo>
                        <a:lnTo>
                          <a:pt x="224" y="168"/>
                        </a:lnTo>
                        <a:lnTo>
                          <a:pt x="218" y="170"/>
                        </a:lnTo>
                        <a:lnTo>
                          <a:pt x="211" y="172"/>
                        </a:lnTo>
                        <a:lnTo>
                          <a:pt x="203" y="176"/>
                        </a:lnTo>
                        <a:lnTo>
                          <a:pt x="197" y="178"/>
                        </a:lnTo>
                        <a:lnTo>
                          <a:pt x="193" y="180"/>
                        </a:lnTo>
                        <a:lnTo>
                          <a:pt x="191" y="182"/>
                        </a:lnTo>
                        <a:lnTo>
                          <a:pt x="211" y="234"/>
                        </a:lnTo>
                        <a:lnTo>
                          <a:pt x="214" y="234"/>
                        </a:lnTo>
                        <a:lnTo>
                          <a:pt x="222" y="236"/>
                        </a:lnTo>
                        <a:lnTo>
                          <a:pt x="232" y="238"/>
                        </a:lnTo>
                        <a:lnTo>
                          <a:pt x="242" y="240"/>
                        </a:lnTo>
                        <a:lnTo>
                          <a:pt x="253" y="242"/>
                        </a:lnTo>
                        <a:lnTo>
                          <a:pt x="263" y="244"/>
                        </a:lnTo>
                        <a:lnTo>
                          <a:pt x="269" y="244"/>
                        </a:lnTo>
                        <a:lnTo>
                          <a:pt x="269" y="242"/>
                        </a:lnTo>
                        <a:lnTo>
                          <a:pt x="267" y="244"/>
                        </a:lnTo>
                        <a:lnTo>
                          <a:pt x="265" y="252"/>
                        </a:lnTo>
                        <a:lnTo>
                          <a:pt x="263" y="265"/>
                        </a:lnTo>
                        <a:lnTo>
                          <a:pt x="261" y="279"/>
                        </a:lnTo>
                        <a:lnTo>
                          <a:pt x="259" y="293"/>
                        </a:lnTo>
                        <a:lnTo>
                          <a:pt x="257" y="308"/>
                        </a:lnTo>
                        <a:lnTo>
                          <a:pt x="257" y="316"/>
                        </a:lnTo>
                        <a:lnTo>
                          <a:pt x="255" y="320"/>
                        </a:lnTo>
                        <a:lnTo>
                          <a:pt x="242" y="371"/>
                        </a:lnTo>
                        <a:lnTo>
                          <a:pt x="263" y="408"/>
                        </a:lnTo>
                        <a:lnTo>
                          <a:pt x="263" y="406"/>
                        </a:lnTo>
                        <a:lnTo>
                          <a:pt x="265" y="404"/>
                        </a:lnTo>
                        <a:lnTo>
                          <a:pt x="269" y="400"/>
                        </a:lnTo>
                        <a:lnTo>
                          <a:pt x="273" y="396"/>
                        </a:lnTo>
                        <a:lnTo>
                          <a:pt x="277" y="390"/>
                        </a:lnTo>
                        <a:lnTo>
                          <a:pt x="281" y="386"/>
                        </a:lnTo>
                        <a:lnTo>
                          <a:pt x="287" y="384"/>
                        </a:lnTo>
                        <a:lnTo>
                          <a:pt x="292" y="382"/>
                        </a:lnTo>
                        <a:lnTo>
                          <a:pt x="296" y="384"/>
                        </a:lnTo>
                        <a:lnTo>
                          <a:pt x="298" y="390"/>
                        </a:lnTo>
                        <a:lnTo>
                          <a:pt x="300" y="400"/>
                        </a:lnTo>
                        <a:lnTo>
                          <a:pt x="300" y="410"/>
                        </a:lnTo>
                        <a:lnTo>
                          <a:pt x="298" y="421"/>
                        </a:lnTo>
                        <a:lnTo>
                          <a:pt x="298" y="431"/>
                        </a:lnTo>
                        <a:lnTo>
                          <a:pt x="296" y="437"/>
                        </a:lnTo>
                        <a:lnTo>
                          <a:pt x="296" y="439"/>
                        </a:lnTo>
                        <a:lnTo>
                          <a:pt x="316" y="476"/>
                        </a:lnTo>
                        <a:lnTo>
                          <a:pt x="318" y="478"/>
                        </a:lnTo>
                        <a:lnTo>
                          <a:pt x="318" y="480"/>
                        </a:lnTo>
                        <a:lnTo>
                          <a:pt x="318" y="486"/>
                        </a:lnTo>
                        <a:lnTo>
                          <a:pt x="318" y="493"/>
                        </a:lnTo>
                        <a:lnTo>
                          <a:pt x="316" y="501"/>
                        </a:lnTo>
                        <a:lnTo>
                          <a:pt x="314" y="509"/>
                        </a:lnTo>
                        <a:lnTo>
                          <a:pt x="310" y="519"/>
                        </a:lnTo>
                        <a:lnTo>
                          <a:pt x="304" y="532"/>
                        </a:lnTo>
                        <a:lnTo>
                          <a:pt x="298" y="544"/>
                        </a:lnTo>
                        <a:lnTo>
                          <a:pt x="294" y="558"/>
                        </a:lnTo>
                        <a:lnTo>
                          <a:pt x="292" y="573"/>
                        </a:lnTo>
                        <a:lnTo>
                          <a:pt x="292" y="585"/>
                        </a:lnTo>
                        <a:lnTo>
                          <a:pt x="294" y="597"/>
                        </a:lnTo>
                        <a:lnTo>
                          <a:pt x="296" y="606"/>
                        </a:lnTo>
                        <a:lnTo>
                          <a:pt x="300" y="612"/>
                        </a:lnTo>
                        <a:lnTo>
                          <a:pt x="304" y="614"/>
                        </a:lnTo>
                        <a:lnTo>
                          <a:pt x="304" y="616"/>
                        </a:lnTo>
                        <a:lnTo>
                          <a:pt x="302" y="622"/>
                        </a:lnTo>
                        <a:lnTo>
                          <a:pt x="300" y="630"/>
                        </a:lnTo>
                        <a:lnTo>
                          <a:pt x="294" y="638"/>
                        </a:lnTo>
                        <a:lnTo>
                          <a:pt x="287" y="649"/>
                        </a:lnTo>
                        <a:lnTo>
                          <a:pt x="283" y="657"/>
                        </a:lnTo>
                        <a:lnTo>
                          <a:pt x="279" y="663"/>
                        </a:lnTo>
                        <a:lnTo>
                          <a:pt x="277" y="665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94" name="Freeform 1066"/>
                  <p:cNvSpPr>
                    <a:spLocks/>
                  </p:cNvSpPr>
                  <p:nvPr/>
                </p:nvSpPr>
                <p:spPr bwMode="auto">
                  <a:xfrm>
                    <a:off x="1056" y="3430"/>
                    <a:ext cx="349" cy="204"/>
                  </a:xfrm>
                  <a:custGeom>
                    <a:avLst/>
                    <a:gdLst/>
                    <a:ahLst/>
                    <a:cxnLst>
                      <a:cxn ang="0">
                        <a:pos x="8" y="204"/>
                      </a:cxn>
                      <a:cxn ang="0">
                        <a:pos x="53" y="169"/>
                      </a:cxn>
                      <a:cxn ang="0">
                        <a:pos x="121" y="183"/>
                      </a:cxn>
                      <a:cxn ang="0">
                        <a:pos x="142" y="156"/>
                      </a:cxn>
                      <a:cxn ang="0">
                        <a:pos x="144" y="119"/>
                      </a:cxn>
                      <a:cxn ang="0">
                        <a:pos x="156" y="91"/>
                      </a:cxn>
                      <a:cxn ang="0">
                        <a:pos x="154" y="84"/>
                      </a:cxn>
                      <a:cxn ang="0">
                        <a:pos x="154" y="72"/>
                      </a:cxn>
                      <a:cxn ang="0">
                        <a:pos x="160" y="60"/>
                      </a:cxn>
                      <a:cxn ang="0">
                        <a:pos x="173" y="49"/>
                      </a:cxn>
                      <a:cxn ang="0">
                        <a:pos x="181" y="39"/>
                      </a:cxn>
                      <a:cxn ang="0">
                        <a:pos x="185" y="31"/>
                      </a:cxn>
                      <a:cxn ang="0">
                        <a:pos x="185" y="25"/>
                      </a:cxn>
                      <a:cxn ang="0">
                        <a:pos x="185" y="21"/>
                      </a:cxn>
                      <a:cxn ang="0">
                        <a:pos x="187" y="15"/>
                      </a:cxn>
                      <a:cxn ang="0">
                        <a:pos x="189" y="6"/>
                      </a:cxn>
                      <a:cxn ang="0">
                        <a:pos x="199" y="0"/>
                      </a:cxn>
                      <a:cxn ang="0">
                        <a:pos x="207" y="6"/>
                      </a:cxn>
                      <a:cxn ang="0">
                        <a:pos x="210" y="21"/>
                      </a:cxn>
                      <a:cxn ang="0">
                        <a:pos x="207" y="37"/>
                      </a:cxn>
                      <a:cxn ang="0">
                        <a:pos x="207" y="43"/>
                      </a:cxn>
                      <a:cxn ang="0">
                        <a:pos x="263" y="56"/>
                      </a:cxn>
                      <a:cxn ang="0">
                        <a:pos x="271" y="58"/>
                      </a:cxn>
                      <a:cxn ang="0">
                        <a:pos x="281" y="58"/>
                      </a:cxn>
                      <a:cxn ang="0">
                        <a:pos x="296" y="56"/>
                      </a:cxn>
                      <a:cxn ang="0">
                        <a:pos x="306" y="49"/>
                      </a:cxn>
                      <a:cxn ang="0">
                        <a:pos x="312" y="37"/>
                      </a:cxn>
                      <a:cxn ang="0">
                        <a:pos x="314" y="25"/>
                      </a:cxn>
                      <a:cxn ang="0">
                        <a:pos x="314" y="17"/>
                      </a:cxn>
                      <a:cxn ang="0">
                        <a:pos x="312" y="15"/>
                      </a:cxn>
                      <a:cxn ang="0">
                        <a:pos x="312" y="8"/>
                      </a:cxn>
                      <a:cxn ang="0">
                        <a:pos x="316" y="4"/>
                      </a:cxn>
                      <a:cxn ang="0">
                        <a:pos x="329" y="0"/>
                      </a:cxn>
                      <a:cxn ang="0">
                        <a:pos x="341" y="0"/>
                      </a:cxn>
                      <a:cxn ang="0">
                        <a:pos x="347" y="6"/>
                      </a:cxn>
                      <a:cxn ang="0">
                        <a:pos x="349" y="13"/>
                      </a:cxn>
                    </a:cxnLst>
                    <a:rect l="0" t="0" r="r" b="b"/>
                    <a:pathLst>
                      <a:path w="349" h="204">
                        <a:moveTo>
                          <a:pt x="0" y="185"/>
                        </a:moveTo>
                        <a:lnTo>
                          <a:pt x="8" y="204"/>
                        </a:lnTo>
                        <a:lnTo>
                          <a:pt x="47" y="199"/>
                        </a:lnTo>
                        <a:lnTo>
                          <a:pt x="53" y="169"/>
                        </a:lnTo>
                        <a:lnTo>
                          <a:pt x="107" y="169"/>
                        </a:lnTo>
                        <a:lnTo>
                          <a:pt x="121" y="183"/>
                        </a:lnTo>
                        <a:lnTo>
                          <a:pt x="134" y="177"/>
                        </a:lnTo>
                        <a:lnTo>
                          <a:pt x="142" y="156"/>
                        </a:lnTo>
                        <a:lnTo>
                          <a:pt x="168" y="144"/>
                        </a:lnTo>
                        <a:lnTo>
                          <a:pt x="144" y="119"/>
                        </a:lnTo>
                        <a:lnTo>
                          <a:pt x="156" y="93"/>
                        </a:lnTo>
                        <a:lnTo>
                          <a:pt x="156" y="91"/>
                        </a:lnTo>
                        <a:lnTo>
                          <a:pt x="154" y="89"/>
                        </a:lnTo>
                        <a:lnTo>
                          <a:pt x="154" y="84"/>
                        </a:lnTo>
                        <a:lnTo>
                          <a:pt x="154" y="78"/>
                        </a:lnTo>
                        <a:lnTo>
                          <a:pt x="154" y="72"/>
                        </a:lnTo>
                        <a:lnTo>
                          <a:pt x="156" y="66"/>
                        </a:lnTo>
                        <a:lnTo>
                          <a:pt x="160" y="60"/>
                        </a:lnTo>
                        <a:lnTo>
                          <a:pt x="164" y="54"/>
                        </a:lnTo>
                        <a:lnTo>
                          <a:pt x="173" y="49"/>
                        </a:lnTo>
                        <a:lnTo>
                          <a:pt x="177" y="43"/>
                        </a:lnTo>
                        <a:lnTo>
                          <a:pt x="181" y="39"/>
                        </a:lnTo>
                        <a:lnTo>
                          <a:pt x="183" y="35"/>
                        </a:lnTo>
                        <a:lnTo>
                          <a:pt x="185" y="31"/>
                        </a:lnTo>
                        <a:lnTo>
                          <a:pt x="185" y="27"/>
                        </a:lnTo>
                        <a:lnTo>
                          <a:pt x="185" y="25"/>
                        </a:lnTo>
                        <a:lnTo>
                          <a:pt x="185" y="23"/>
                        </a:lnTo>
                        <a:lnTo>
                          <a:pt x="185" y="21"/>
                        </a:lnTo>
                        <a:lnTo>
                          <a:pt x="185" y="19"/>
                        </a:lnTo>
                        <a:lnTo>
                          <a:pt x="187" y="15"/>
                        </a:lnTo>
                        <a:lnTo>
                          <a:pt x="187" y="8"/>
                        </a:lnTo>
                        <a:lnTo>
                          <a:pt x="189" y="6"/>
                        </a:lnTo>
                        <a:lnTo>
                          <a:pt x="193" y="2"/>
                        </a:lnTo>
                        <a:lnTo>
                          <a:pt x="199" y="0"/>
                        </a:lnTo>
                        <a:lnTo>
                          <a:pt x="205" y="2"/>
                        </a:lnTo>
                        <a:lnTo>
                          <a:pt x="207" y="6"/>
                        </a:lnTo>
                        <a:lnTo>
                          <a:pt x="210" y="13"/>
                        </a:lnTo>
                        <a:lnTo>
                          <a:pt x="210" y="21"/>
                        </a:lnTo>
                        <a:lnTo>
                          <a:pt x="210" y="29"/>
                        </a:lnTo>
                        <a:lnTo>
                          <a:pt x="207" y="37"/>
                        </a:lnTo>
                        <a:lnTo>
                          <a:pt x="207" y="41"/>
                        </a:lnTo>
                        <a:lnTo>
                          <a:pt x="207" y="43"/>
                        </a:lnTo>
                        <a:lnTo>
                          <a:pt x="232" y="49"/>
                        </a:lnTo>
                        <a:lnTo>
                          <a:pt x="263" y="56"/>
                        </a:lnTo>
                        <a:lnTo>
                          <a:pt x="267" y="58"/>
                        </a:lnTo>
                        <a:lnTo>
                          <a:pt x="271" y="58"/>
                        </a:lnTo>
                        <a:lnTo>
                          <a:pt x="275" y="58"/>
                        </a:lnTo>
                        <a:lnTo>
                          <a:pt x="281" y="58"/>
                        </a:lnTo>
                        <a:lnTo>
                          <a:pt x="288" y="58"/>
                        </a:lnTo>
                        <a:lnTo>
                          <a:pt x="296" y="56"/>
                        </a:lnTo>
                        <a:lnTo>
                          <a:pt x="302" y="54"/>
                        </a:lnTo>
                        <a:lnTo>
                          <a:pt x="306" y="49"/>
                        </a:lnTo>
                        <a:lnTo>
                          <a:pt x="310" y="45"/>
                        </a:lnTo>
                        <a:lnTo>
                          <a:pt x="312" y="37"/>
                        </a:lnTo>
                        <a:lnTo>
                          <a:pt x="314" y="31"/>
                        </a:lnTo>
                        <a:lnTo>
                          <a:pt x="314" y="25"/>
                        </a:lnTo>
                        <a:lnTo>
                          <a:pt x="314" y="21"/>
                        </a:lnTo>
                        <a:lnTo>
                          <a:pt x="314" y="17"/>
                        </a:lnTo>
                        <a:lnTo>
                          <a:pt x="314" y="15"/>
                        </a:lnTo>
                        <a:lnTo>
                          <a:pt x="312" y="15"/>
                        </a:lnTo>
                        <a:lnTo>
                          <a:pt x="312" y="13"/>
                        </a:lnTo>
                        <a:lnTo>
                          <a:pt x="312" y="8"/>
                        </a:lnTo>
                        <a:lnTo>
                          <a:pt x="314" y="6"/>
                        </a:lnTo>
                        <a:lnTo>
                          <a:pt x="316" y="4"/>
                        </a:lnTo>
                        <a:lnTo>
                          <a:pt x="320" y="2"/>
                        </a:lnTo>
                        <a:lnTo>
                          <a:pt x="329" y="0"/>
                        </a:lnTo>
                        <a:lnTo>
                          <a:pt x="335" y="0"/>
                        </a:lnTo>
                        <a:lnTo>
                          <a:pt x="341" y="0"/>
                        </a:lnTo>
                        <a:lnTo>
                          <a:pt x="345" y="2"/>
                        </a:lnTo>
                        <a:lnTo>
                          <a:pt x="347" y="6"/>
                        </a:lnTo>
                        <a:lnTo>
                          <a:pt x="349" y="8"/>
                        </a:lnTo>
                        <a:lnTo>
                          <a:pt x="349" y="13"/>
                        </a:lnTo>
                        <a:lnTo>
                          <a:pt x="349" y="15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95" name="Freeform 1067"/>
                  <p:cNvSpPr>
                    <a:spLocks/>
                  </p:cNvSpPr>
                  <p:nvPr/>
                </p:nvSpPr>
                <p:spPr bwMode="auto">
                  <a:xfrm>
                    <a:off x="1405" y="3395"/>
                    <a:ext cx="146" cy="50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0" y="50"/>
                      </a:cxn>
                      <a:cxn ang="0">
                        <a:pos x="21" y="48"/>
                      </a:cxn>
                      <a:cxn ang="0">
                        <a:pos x="31" y="43"/>
                      </a:cxn>
                      <a:cxn ang="0">
                        <a:pos x="39" y="37"/>
                      </a:cxn>
                      <a:cxn ang="0">
                        <a:pos x="47" y="29"/>
                      </a:cxn>
                      <a:cxn ang="0">
                        <a:pos x="56" y="23"/>
                      </a:cxn>
                      <a:cxn ang="0">
                        <a:pos x="64" y="17"/>
                      </a:cxn>
                      <a:cxn ang="0">
                        <a:pos x="72" y="11"/>
                      </a:cxn>
                      <a:cxn ang="0">
                        <a:pos x="80" y="8"/>
                      </a:cxn>
                      <a:cxn ang="0">
                        <a:pos x="84" y="6"/>
                      </a:cxn>
                      <a:cxn ang="0">
                        <a:pos x="88" y="8"/>
                      </a:cxn>
                      <a:cxn ang="0">
                        <a:pos x="91" y="11"/>
                      </a:cxn>
                      <a:cxn ang="0">
                        <a:pos x="93" y="13"/>
                      </a:cxn>
                      <a:cxn ang="0">
                        <a:pos x="97" y="17"/>
                      </a:cxn>
                      <a:cxn ang="0">
                        <a:pos x="101" y="19"/>
                      </a:cxn>
                      <a:cxn ang="0">
                        <a:pos x="107" y="21"/>
                      </a:cxn>
                      <a:cxn ang="0">
                        <a:pos x="115" y="21"/>
                      </a:cxn>
                      <a:cxn ang="0">
                        <a:pos x="121" y="19"/>
                      </a:cxn>
                      <a:cxn ang="0">
                        <a:pos x="128" y="15"/>
                      </a:cxn>
                      <a:cxn ang="0">
                        <a:pos x="134" y="11"/>
                      </a:cxn>
                      <a:cxn ang="0">
                        <a:pos x="140" y="6"/>
                      </a:cxn>
                      <a:cxn ang="0">
                        <a:pos x="142" y="2"/>
                      </a:cxn>
                      <a:cxn ang="0">
                        <a:pos x="146" y="0"/>
                      </a:cxn>
                    </a:cxnLst>
                    <a:rect l="0" t="0" r="r" b="b"/>
                    <a:pathLst>
                      <a:path w="146" h="50">
                        <a:moveTo>
                          <a:pt x="0" y="50"/>
                        </a:moveTo>
                        <a:lnTo>
                          <a:pt x="10" y="50"/>
                        </a:lnTo>
                        <a:lnTo>
                          <a:pt x="21" y="48"/>
                        </a:lnTo>
                        <a:lnTo>
                          <a:pt x="31" y="43"/>
                        </a:lnTo>
                        <a:lnTo>
                          <a:pt x="39" y="37"/>
                        </a:lnTo>
                        <a:lnTo>
                          <a:pt x="47" y="29"/>
                        </a:lnTo>
                        <a:lnTo>
                          <a:pt x="56" y="23"/>
                        </a:lnTo>
                        <a:lnTo>
                          <a:pt x="64" y="17"/>
                        </a:lnTo>
                        <a:lnTo>
                          <a:pt x="72" y="11"/>
                        </a:lnTo>
                        <a:lnTo>
                          <a:pt x="80" y="8"/>
                        </a:lnTo>
                        <a:lnTo>
                          <a:pt x="84" y="6"/>
                        </a:lnTo>
                        <a:lnTo>
                          <a:pt x="88" y="8"/>
                        </a:lnTo>
                        <a:lnTo>
                          <a:pt x="91" y="11"/>
                        </a:lnTo>
                        <a:lnTo>
                          <a:pt x="93" y="13"/>
                        </a:lnTo>
                        <a:lnTo>
                          <a:pt x="97" y="17"/>
                        </a:lnTo>
                        <a:lnTo>
                          <a:pt x="101" y="19"/>
                        </a:lnTo>
                        <a:lnTo>
                          <a:pt x="107" y="21"/>
                        </a:lnTo>
                        <a:lnTo>
                          <a:pt x="115" y="21"/>
                        </a:lnTo>
                        <a:lnTo>
                          <a:pt x="121" y="19"/>
                        </a:lnTo>
                        <a:lnTo>
                          <a:pt x="128" y="15"/>
                        </a:lnTo>
                        <a:lnTo>
                          <a:pt x="134" y="11"/>
                        </a:lnTo>
                        <a:lnTo>
                          <a:pt x="140" y="6"/>
                        </a:lnTo>
                        <a:lnTo>
                          <a:pt x="142" y="2"/>
                        </a:lnTo>
                        <a:lnTo>
                          <a:pt x="146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96" name="Freeform 1068"/>
                  <p:cNvSpPr>
                    <a:spLocks/>
                  </p:cNvSpPr>
                  <p:nvPr/>
                </p:nvSpPr>
                <p:spPr bwMode="auto">
                  <a:xfrm>
                    <a:off x="1105" y="2654"/>
                    <a:ext cx="241" cy="832"/>
                  </a:xfrm>
                  <a:custGeom>
                    <a:avLst/>
                    <a:gdLst/>
                    <a:ahLst/>
                    <a:cxnLst>
                      <a:cxn ang="0">
                        <a:pos x="234" y="789"/>
                      </a:cxn>
                      <a:cxn ang="0">
                        <a:pos x="232" y="729"/>
                      </a:cxn>
                      <a:cxn ang="0">
                        <a:pos x="148" y="684"/>
                      </a:cxn>
                      <a:cxn ang="0">
                        <a:pos x="82" y="702"/>
                      </a:cxn>
                      <a:cxn ang="0">
                        <a:pos x="43" y="704"/>
                      </a:cxn>
                      <a:cxn ang="0">
                        <a:pos x="31" y="682"/>
                      </a:cxn>
                      <a:cxn ang="0">
                        <a:pos x="21" y="634"/>
                      </a:cxn>
                      <a:cxn ang="0">
                        <a:pos x="39" y="651"/>
                      </a:cxn>
                      <a:cxn ang="0">
                        <a:pos x="64" y="663"/>
                      </a:cxn>
                      <a:cxn ang="0">
                        <a:pos x="80" y="659"/>
                      </a:cxn>
                      <a:cxn ang="0">
                        <a:pos x="87" y="655"/>
                      </a:cxn>
                      <a:cxn ang="0">
                        <a:pos x="89" y="651"/>
                      </a:cxn>
                      <a:cxn ang="0">
                        <a:pos x="95" y="639"/>
                      </a:cxn>
                      <a:cxn ang="0">
                        <a:pos x="97" y="624"/>
                      </a:cxn>
                      <a:cxn ang="0">
                        <a:pos x="87" y="618"/>
                      </a:cxn>
                      <a:cxn ang="0">
                        <a:pos x="56" y="616"/>
                      </a:cxn>
                      <a:cxn ang="0">
                        <a:pos x="23" y="612"/>
                      </a:cxn>
                      <a:cxn ang="0">
                        <a:pos x="15" y="602"/>
                      </a:cxn>
                      <a:cxn ang="0">
                        <a:pos x="19" y="595"/>
                      </a:cxn>
                      <a:cxn ang="0">
                        <a:pos x="0" y="507"/>
                      </a:cxn>
                      <a:cxn ang="0">
                        <a:pos x="39" y="499"/>
                      </a:cxn>
                      <a:cxn ang="0">
                        <a:pos x="56" y="489"/>
                      </a:cxn>
                      <a:cxn ang="0">
                        <a:pos x="66" y="476"/>
                      </a:cxn>
                      <a:cxn ang="0">
                        <a:pos x="58" y="462"/>
                      </a:cxn>
                      <a:cxn ang="0">
                        <a:pos x="41" y="452"/>
                      </a:cxn>
                      <a:cxn ang="0">
                        <a:pos x="48" y="429"/>
                      </a:cxn>
                      <a:cxn ang="0">
                        <a:pos x="103" y="378"/>
                      </a:cxn>
                      <a:cxn ang="0">
                        <a:pos x="111" y="382"/>
                      </a:cxn>
                      <a:cxn ang="0">
                        <a:pos x="124" y="380"/>
                      </a:cxn>
                      <a:cxn ang="0">
                        <a:pos x="134" y="363"/>
                      </a:cxn>
                      <a:cxn ang="0">
                        <a:pos x="134" y="339"/>
                      </a:cxn>
                      <a:cxn ang="0">
                        <a:pos x="130" y="324"/>
                      </a:cxn>
                      <a:cxn ang="0">
                        <a:pos x="117" y="322"/>
                      </a:cxn>
                      <a:cxn ang="0">
                        <a:pos x="103" y="312"/>
                      </a:cxn>
                      <a:cxn ang="0">
                        <a:pos x="103" y="293"/>
                      </a:cxn>
                      <a:cxn ang="0">
                        <a:pos x="109" y="283"/>
                      </a:cxn>
                      <a:cxn ang="0">
                        <a:pos x="113" y="199"/>
                      </a:cxn>
                      <a:cxn ang="0">
                        <a:pos x="119" y="189"/>
                      </a:cxn>
                      <a:cxn ang="0">
                        <a:pos x="130" y="172"/>
                      </a:cxn>
                      <a:cxn ang="0">
                        <a:pos x="144" y="162"/>
                      </a:cxn>
                      <a:cxn ang="0">
                        <a:pos x="142" y="150"/>
                      </a:cxn>
                      <a:cxn ang="0">
                        <a:pos x="132" y="137"/>
                      </a:cxn>
                      <a:cxn ang="0">
                        <a:pos x="134" y="109"/>
                      </a:cxn>
                      <a:cxn ang="0">
                        <a:pos x="142" y="105"/>
                      </a:cxn>
                      <a:cxn ang="0">
                        <a:pos x="146" y="96"/>
                      </a:cxn>
                      <a:cxn ang="0">
                        <a:pos x="142" y="74"/>
                      </a:cxn>
                      <a:cxn ang="0">
                        <a:pos x="136" y="47"/>
                      </a:cxn>
                      <a:cxn ang="0">
                        <a:pos x="119" y="0"/>
                      </a:cxn>
                    </a:cxnLst>
                    <a:rect l="0" t="0" r="r" b="b"/>
                    <a:pathLst>
                      <a:path w="241" h="832">
                        <a:moveTo>
                          <a:pt x="214" y="832"/>
                        </a:moveTo>
                        <a:lnTo>
                          <a:pt x="218" y="797"/>
                        </a:lnTo>
                        <a:lnTo>
                          <a:pt x="234" y="789"/>
                        </a:lnTo>
                        <a:lnTo>
                          <a:pt x="241" y="764"/>
                        </a:lnTo>
                        <a:lnTo>
                          <a:pt x="222" y="758"/>
                        </a:lnTo>
                        <a:lnTo>
                          <a:pt x="232" y="729"/>
                        </a:lnTo>
                        <a:lnTo>
                          <a:pt x="197" y="717"/>
                        </a:lnTo>
                        <a:lnTo>
                          <a:pt x="177" y="694"/>
                        </a:lnTo>
                        <a:lnTo>
                          <a:pt x="148" y="684"/>
                        </a:lnTo>
                        <a:lnTo>
                          <a:pt x="134" y="708"/>
                        </a:lnTo>
                        <a:lnTo>
                          <a:pt x="113" y="698"/>
                        </a:lnTo>
                        <a:lnTo>
                          <a:pt x="82" y="702"/>
                        </a:lnTo>
                        <a:lnTo>
                          <a:pt x="68" y="682"/>
                        </a:lnTo>
                        <a:lnTo>
                          <a:pt x="52" y="686"/>
                        </a:lnTo>
                        <a:lnTo>
                          <a:pt x="43" y="704"/>
                        </a:lnTo>
                        <a:lnTo>
                          <a:pt x="23" y="708"/>
                        </a:lnTo>
                        <a:lnTo>
                          <a:pt x="23" y="690"/>
                        </a:lnTo>
                        <a:lnTo>
                          <a:pt x="31" y="682"/>
                        </a:lnTo>
                        <a:lnTo>
                          <a:pt x="13" y="661"/>
                        </a:lnTo>
                        <a:lnTo>
                          <a:pt x="19" y="632"/>
                        </a:lnTo>
                        <a:lnTo>
                          <a:pt x="21" y="634"/>
                        </a:lnTo>
                        <a:lnTo>
                          <a:pt x="25" y="639"/>
                        </a:lnTo>
                        <a:lnTo>
                          <a:pt x="31" y="645"/>
                        </a:lnTo>
                        <a:lnTo>
                          <a:pt x="39" y="651"/>
                        </a:lnTo>
                        <a:lnTo>
                          <a:pt x="48" y="657"/>
                        </a:lnTo>
                        <a:lnTo>
                          <a:pt x="56" y="661"/>
                        </a:lnTo>
                        <a:lnTo>
                          <a:pt x="64" y="663"/>
                        </a:lnTo>
                        <a:lnTo>
                          <a:pt x="70" y="663"/>
                        </a:lnTo>
                        <a:lnTo>
                          <a:pt x="76" y="661"/>
                        </a:lnTo>
                        <a:lnTo>
                          <a:pt x="80" y="659"/>
                        </a:lnTo>
                        <a:lnTo>
                          <a:pt x="82" y="657"/>
                        </a:lnTo>
                        <a:lnTo>
                          <a:pt x="85" y="657"/>
                        </a:lnTo>
                        <a:lnTo>
                          <a:pt x="87" y="655"/>
                        </a:lnTo>
                        <a:lnTo>
                          <a:pt x="89" y="655"/>
                        </a:lnTo>
                        <a:lnTo>
                          <a:pt x="89" y="653"/>
                        </a:lnTo>
                        <a:lnTo>
                          <a:pt x="89" y="651"/>
                        </a:lnTo>
                        <a:lnTo>
                          <a:pt x="91" y="649"/>
                        </a:lnTo>
                        <a:lnTo>
                          <a:pt x="93" y="645"/>
                        </a:lnTo>
                        <a:lnTo>
                          <a:pt x="95" y="639"/>
                        </a:lnTo>
                        <a:lnTo>
                          <a:pt x="97" y="630"/>
                        </a:lnTo>
                        <a:lnTo>
                          <a:pt x="99" y="628"/>
                        </a:lnTo>
                        <a:lnTo>
                          <a:pt x="97" y="624"/>
                        </a:lnTo>
                        <a:lnTo>
                          <a:pt x="97" y="622"/>
                        </a:lnTo>
                        <a:lnTo>
                          <a:pt x="95" y="620"/>
                        </a:lnTo>
                        <a:lnTo>
                          <a:pt x="87" y="618"/>
                        </a:lnTo>
                        <a:lnTo>
                          <a:pt x="78" y="618"/>
                        </a:lnTo>
                        <a:lnTo>
                          <a:pt x="68" y="616"/>
                        </a:lnTo>
                        <a:lnTo>
                          <a:pt x="56" y="616"/>
                        </a:lnTo>
                        <a:lnTo>
                          <a:pt x="43" y="616"/>
                        </a:lnTo>
                        <a:lnTo>
                          <a:pt x="31" y="614"/>
                        </a:lnTo>
                        <a:lnTo>
                          <a:pt x="23" y="612"/>
                        </a:lnTo>
                        <a:lnTo>
                          <a:pt x="17" y="608"/>
                        </a:lnTo>
                        <a:lnTo>
                          <a:pt x="15" y="604"/>
                        </a:lnTo>
                        <a:lnTo>
                          <a:pt x="15" y="602"/>
                        </a:lnTo>
                        <a:lnTo>
                          <a:pt x="15" y="597"/>
                        </a:lnTo>
                        <a:lnTo>
                          <a:pt x="17" y="595"/>
                        </a:lnTo>
                        <a:lnTo>
                          <a:pt x="19" y="595"/>
                        </a:lnTo>
                        <a:lnTo>
                          <a:pt x="19" y="593"/>
                        </a:lnTo>
                        <a:lnTo>
                          <a:pt x="6" y="573"/>
                        </a:lnTo>
                        <a:lnTo>
                          <a:pt x="0" y="507"/>
                        </a:lnTo>
                        <a:lnTo>
                          <a:pt x="35" y="503"/>
                        </a:lnTo>
                        <a:lnTo>
                          <a:pt x="35" y="501"/>
                        </a:lnTo>
                        <a:lnTo>
                          <a:pt x="39" y="499"/>
                        </a:lnTo>
                        <a:lnTo>
                          <a:pt x="43" y="497"/>
                        </a:lnTo>
                        <a:lnTo>
                          <a:pt x="50" y="493"/>
                        </a:lnTo>
                        <a:lnTo>
                          <a:pt x="56" y="489"/>
                        </a:lnTo>
                        <a:lnTo>
                          <a:pt x="60" y="485"/>
                        </a:lnTo>
                        <a:lnTo>
                          <a:pt x="64" y="480"/>
                        </a:lnTo>
                        <a:lnTo>
                          <a:pt x="66" y="476"/>
                        </a:lnTo>
                        <a:lnTo>
                          <a:pt x="66" y="470"/>
                        </a:lnTo>
                        <a:lnTo>
                          <a:pt x="62" y="466"/>
                        </a:lnTo>
                        <a:lnTo>
                          <a:pt x="58" y="462"/>
                        </a:lnTo>
                        <a:lnTo>
                          <a:pt x="52" y="458"/>
                        </a:lnTo>
                        <a:lnTo>
                          <a:pt x="45" y="454"/>
                        </a:lnTo>
                        <a:lnTo>
                          <a:pt x="41" y="452"/>
                        </a:lnTo>
                        <a:lnTo>
                          <a:pt x="37" y="450"/>
                        </a:lnTo>
                        <a:lnTo>
                          <a:pt x="35" y="450"/>
                        </a:lnTo>
                        <a:lnTo>
                          <a:pt x="48" y="429"/>
                        </a:lnTo>
                        <a:lnTo>
                          <a:pt x="56" y="367"/>
                        </a:lnTo>
                        <a:lnTo>
                          <a:pt x="82" y="357"/>
                        </a:lnTo>
                        <a:lnTo>
                          <a:pt x="103" y="378"/>
                        </a:lnTo>
                        <a:lnTo>
                          <a:pt x="105" y="380"/>
                        </a:lnTo>
                        <a:lnTo>
                          <a:pt x="107" y="380"/>
                        </a:lnTo>
                        <a:lnTo>
                          <a:pt x="111" y="382"/>
                        </a:lnTo>
                        <a:lnTo>
                          <a:pt x="115" y="382"/>
                        </a:lnTo>
                        <a:lnTo>
                          <a:pt x="119" y="380"/>
                        </a:lnTo>
                        <a:lnTo>
                          <a:pt x="124" y="380"/>
                        </a:lnTo>
                        <a:lnTo>
                          <a:pt x="128" y="376"/>
                        </a:lnTo>
                        <a:lnTo>
                          <a:pt x="132" y="372"/>
                        </a:lnTo>
                        <a:lnTo>
                          <a:pt x="134" y="363"/>
                        </a:lnTo>
                        <a:lnTo>
                          <a:pt x="136" y="355"/>
                        </a:lnTo>
                        <a:lnTo>
                          <a:pt x="134" y="347"/>
                        </a:lnTo>
                        <a:lnTo>
                          <a:pt x="134" y="339"/>
                        </a:lnTo>
                        <a:lnTo>
                          <a:pt x="132" y="333"/>
                        </a:lnTo>
                        <a:lnTo>
                          <a:pt x="132" y="326"/>
                        </a:lnTo>
                        <a:lnTo>
                          <a:pt x="130" y="324"/>
                        </a:lnTo>
                        <a:lnTo>
                          <a:pt x="126" y="324"/>
                        </a:lnTo>
                        <a:lnTo>
                          <a:pt x="121" y="324"/>
                        </a:lnTo>
                        <a:lnTo>
                          <a:pt x="117" y="322"/>
                        </a:lnTo>
                        <a:lnTo>
                          <a:pt x="111" y="320"/>
                        </a:lnTo>
                        <a:lnTo>
                          <a:pt x="107" y="316"/>
                        </a:lnTo>
                        <a:lnTo>
                          <a:pt x="103" y="312"/>
                        </a:lnTo>
                        <a:lnTo>
                          <a:pt x="103" y="306"/>
                        </a:lnTo>
                        <a:lnTo>
                          <a:pt x="103" y="300"/>
                        </a:lnTo>
                        <a:lnTo>
                          <a:pt x="103" y="293"/>
                        </a:lnTo>
                        <a:lnTo>
                          <a:pt x="105" y="289"/>
                        </a:lnTo>
                        <a:lnTo>
                          <a:pt x="107" y="285"/>
                        </a:lnTo>
                        <a:lnTo>
                          <a:pt x="109" y="283"/>
                        </a:lnTo>
                        <a:lnTo>
                          <a:pt x="109" y="281"/>
                        </a:lnTo>
                        <a:lnTo>
                          <a:pt x="111" y="279"/>
                        </a:lnTo>
                        <a:lnTo>
                          <a:pt x="113" y="199"/>
                        </a:lnTo>
                        <a:lnTo>
                          <a:pt x="115" y="197"/>
                        </a:lnTo>
                        <a:lnTo>
                          <a:pt x="115" y="195"/>
                        </a:lnTo>
                        <a:lnTo>
                          <a:pt x="119" y="189"/>
                        </a:lnTo>
                        <a:lnTo>
                          <a:pt x="121" y="185"/>
                        </a:lnTo>
                        <a:lnTo>
                          <a:pt x="126" y="178"/>
                        </a:lnTo>
                        <a:lnTo>
                          <a:pt x="130" y="172"/>
                        </a:lnTo>
                        <a:lnTo>
                          <a:pt x="136" y="168"/>
                        </a:lnTo>
                        <a:lnTo>
                          <a:pt x="140" y="166"/>
                        </a:lnTo>
                        <a:lnTo>
                          <a:pt x="144" y="162"/>
                        </a:lnTo>
                        <a:lnTo>
                          <a:pt x="146" y="158"/>
                        </a:lnTo>
                        <a:lnTo>
                          <a:pt x="144" y="154"/>
                        </a:lnTo>
                        <a:lnTo>
                          <a:pt x="142" y="150"/>
                        </a:lnTo>
                        <a:lnTo>
                          <a:pt x="138" y="144"/>
                        </a:lnTo>
                        <a:lnTo>
                          <a:pt x="134" y="139"/>
                        </a:lnTo>
                        <a:lnTo>
                          <a:pt x="132" y="137"/>
                        </a:lnTo>
                        <a:lnTo>
                          <a:pt x="132" y="135"/>
                        </a:lnTo>
                        <a:lnTo>
                          <a:pt x="132" y="109"/>
                        </a:lnTo>
                        <a:lnTo>
                          <a:pt x="134" y="109"/>
                        </a:lnTo>
                        <a:lnTo>
                          <a:pt x="136" y="109"/>
                        </a:lnTo>
                        <a:lnTo>
                          <a:pt x="138" y="107"/>
                        </a:lnTo>
                        <a:lnTo>
                          <a:pt x="142" y="105"/>
                        </a:lnTo>
                        <a:lnTo>
                          <a:pt x="144" y="102"/>
                        </a:lnTo>
                        <a:lnTo>
                          <a:pt x="146" y="100"/>
                        </a:lnTo>
                        <a:lnTo>
                          <a:pt x="146" y="96"/>
                        </a:lnTo>
                        <a:lnTo>
                          <a:pt x="146" y="92"/>
                        </a:lnTo>
                        <a:lnTo>
                          <a:pt x="144" y="84"/>
                        </a:lnTo>
                        <a:lnTo>
                          <a:pt x="142" y="74"/>
                        </a:lnTo>
                        <a:lnTo>
                          <a:pt x="140" y="63"/>
                        </a:lnTo>
                        <a:lnTo>
                          <a:pt x="138" y="55"/>
                        </a:lnTo>
                        <a:lnTo>
                          <a:pt x="136" y="47"/>
                        </a:lnTo>
                        <a:lnTo>
                          <a:pt x="134" y="41"/>
                        </a:lnTo>
                        <a:lnTo>
                          <a:pt x="134" y="39"/>
                        </a:lnTo>
                        <a:lnTo>
                          <a:pt x="119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97" name="Freeform 1069"/>
                  <p:cNvSpPr>
                    <a:spLocks/>
                  </p:cNvSpPr>
                  <p:nvPr/>
                </p:nvSpPr>
                <p:spPr bwMode="auto">
                  <a:xfrm>
                    <a:off x="3104" y="1818"/>
                    <a:ext cx="39" cy="10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10"/>
                      </a:cxn>
                      <a:cxn ang="0">
                        <a:pos x="18" y="12"/>
                      </a:cxn>
                      <a:cxn ang="0">
                        <a:pos x="16" y="16"/>
                      </a:cxn>
                      <a:cxn ang="0">
                        <a:pos x="14" y="20"/>
                      </a:cxn>
                      <a:cxn ang="0">
                        <a:pos x="14" y="26"/>
                      </a:cxn>
                      <a:cxn ang="0">
                        <a:pos x="16" y="33"/>
                      </a:cxn>
                      <a:cxn ang="0">
                        <a:pos x="20" y="39"/>
                      </a:cxn>
                      <a:cxn ang="0">
                        <a:pos x="29" y="43"/>
                      </a:cxn>
                      <a:cxn ang="0">
                        <a:pos x="33" y="47"/>
                      </a:cxn>
                      <a:cxn ang="0">
                        <a:pos x="35" y="51"/>
                      </a:cxn>
                      <a:cxn ang="0">
                        <a:pos x="37" y="55"/>
                      </a:cxn>
                      <a:cxn ang="0">
                        <a:pos x="39" y="59"/>
                      </a:cxn>
                      <a:cxn ang="0">
                        <a:pos x="39" y="70"/>
                      </a:cxn>
                      <a:cxn ang="0">
                        <a:pos x="37" y="80"/>
                      </a:cxn>
                      <a:cxn ang="0">
                        <a:pos x="35" y="90"/>
                      </a:cxn>
                      <a:cxn ang="0">
                        <a:pos x="33" y="98"/>
                      </a:cxn>
                      <a:cxn ang="0">
                        <a:pos x="29" y="104"/>
                      </a:cxn>
                      <a:cxn ang="0">
                        <a:pos x="29" y="107"/>
                      </a:cxn>
                    </a:cxnLst>
                    <a:rect l="0" t="0" r="r" b="b"/>
                    <a:pathLst>
                      <a:path w="39" h="107">
                        <a:moveTo>
                          <a:pt x="0" y="0"/>
                        </a:moveTo>
                        <a:lnTo>
                          <a:pt x="18" y="10"/>
                        </a:lnTo>
                        <a:lnTo>
                          <a:pt x="18" y="12"/>
                        </a:lnTo>
                        <a:lnTo>
                          <a:pt x="16" y="16"/>
                        </a:lnTo>
                        <a:lnTo>
                          <a:pt x="14" y="20"/>
                        </a:lnTo>
                        <a:lnTo>
                          <a:pt x="14" y="26"/>
                        </a:lnTo>
                        <a:lnTo>
                          <a:pt x="16" y="33"/>
                        </a:lnTo>
                        <a:lnTo>
                          <a:pt x="20" y="39"/>
                        </a:lnTo>
                        <a:lnTo>
                          <a:pt x="29" y="43"/>
                        </a:lnTo>
                        <a:lnTo>
                          <a:pt x="33" y="47"/>
                        </a:lnTo>
                        <a:lnTo>
                          <a:pt x="35" y="51"/>
                        </a:lnTo>
                        <a:lnTo>
                          <a:pt x="37" y="55"/>
                        </a:lnTo>
                        <a:lnTo>
                          <a:pt x="39" y="59"/>
                        </a:lnTo>
                        <a:lnTo>
                          <a:pt x="39" y="70"/>
                        </a:lnTo>
                        <a:lnTo>
                          <a:pt x="37" y="80"/>
                        </a:lnTo>
                        <a:lnTo>
                          <a:pt x="35" y="90"/>
                        </a:lnTo>
                        <a:lnTo>
                          <a:pt x="33" y="98"/>
                        </a:lnTo>
                        <a:lnTo>
                          <a:pt x="29" y="104"/>
                        </a:lnTo>
                        <a:lnTo>
                          <a:pt x="29" y="107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98" name="Freeform 1070"/>
                  <p:cNvSpPr>
                    <a:spLocks/>
                  </p:cNvSpPr>
                  <p:nvPr/>
                </p:nvSpPr>
                <p:spPr bwMode="auto">
                  <a:xfrm>
                    <a:off x="3233" y="1822"/>
                    <a:ext cx="99" cy="88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2" y="39"/>
                      </a:cxn>
                      <a:cxn ang="0">
                        <a:pos x="2" y="41"/>
                      </a:cxn>
                      <a:cxn ang="0">
                        <a:pos x="0" y="43"/>
                      </a:cxn>
                      <a:cxn ang="0">
                        <a:pos x="0" y="47"/>
                      </a:cxn>
                      <a:cxn ang="0">
                        <a:pos x="0" y="51"/>
                      </a:cxn>
                      <a:cxn ang="0">
                        <a:pos x="4" y="55"/>
                      </a:cxn>
                      <a:cxn ang="0">
                        <a:pos x="8" y="59"/>
                      </a:cxn>
                      <a:cxn ang="0">
                        <a:pos x="15" y="66"/>
                      </a:cxn>
                      <a:cxn ang="0">
                        <a:pos x="27" y="70"/>
                      </a:cxn>
                      <a:cxn ang="0">
                        <a:pos x="39" y="72"/>
                      </a:cxn>
                      <a:cxn ang="0">
                        <a:pos x="52" y="76"/>
                      </a:cxn>
                      <a:cxn ang="0">
                        <a:pos x="64" y="80"/>
                      </a:cxn>
                      <a:cxn ang="0">
                        <a:pos x="74" y="82"/>
                      </a:cxn>
                      <a:cxn ang="0">
                        <a:pos x="84" y="84"/>
                      </a:cxn>
                      <a:cxn ang="0">
                        <a:pos x="93" y="86"/>
                      </a:cxn>
                      <a:cxn ang="0">
                        <a:pos x="97" y="88"/>
                      </a:cxn>
                      <a:cxn ang="0">
                        <a:pos x="99" y="88"/>
                      </a:cxn>
                    </a:cxnLst>
                    <a:rect l="0" t="0" r="r" b="b"/>
                    <a:pathLst>
                      <a:path w="99" h="88">
                        <a:moveTo>
                          <a:pt x="6" y="0"/>
                        </a:moveTo>
                        <a:lnTo>
                          <a:pt x="2" y="39"/>
                        </a:lnTo>
                        <a:lnTo>
                          <a:pt x="2" y="41"/>
                        </a:lnTo>
                        <a:lnTo>
                          <a:pt x="0" y="43"/>
                        </a:lnTo>
                        <a:lnTo>
                          <a:pt x="0" y="47"/>
                        </a:lnTo>
                        <a:lnTo>
                          <a:pt x="0" y="51"/>
                        </a:lnTo>
                        <a:lnTo>
                          <a:pt x="4" y="55"/>
                        </a:lnTo>
                        <a:lnTo>
                          <a:pt x="8" y="59"/>
                        </a:lnTo>
                        <a:lnTo>
                          <a:pt x="15" y="66"/>
                        </a:lnTo>
                        <a:lnTo>
                          <a:pt x="27" y="70"/>
                        </a:lnTo>
                        <a:lnTo>
                          <a:pt x="39" y="72"/>
                        </a:lnTo>
                        <a:lnTo>
                          <a:pt x="52" y="76"/>
                        </a:lnTo>
                        <a:lnTo>
                          <a:pt x="64" y="80"/>
                        </a:lnTo>
                        <a:lnTo>
                          <a:pt x="74" y="82"/>
                        </a:lnTo>
                        <a:lnTo>
                          <a:pt x="84" y="84"/>
                        </a:lnTo>
                        <a:lnTo>
                          <a:pt x="93" y="86"/>
                        </a:lnTo>
                        <a:lnTo>
                          <a:pt x="97" y="88"/>
                        </a:lnTo>
                        <a:lnTo>
                          <a:pt x="99" y="88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99" name="Freeform 1071"/>
                  <p:cNvSpPr>
                    <a:spLocks/>
                  </p:cNvSpPr>
                  <p:nvPr/>
                </p:nvSpPr>
                <p:spPr bwMode="auto">
                  <a:xfrm>
                    <a:off x="405" y="3558"/>
                    <a:ext cx="10" cy="10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2" y="10"/>
                      </a:cxn>
                      <a:cxn ang="0">
                        <a:pos x="2" y="10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6" y="10"/>
                      </a:cxn>
                      <a:cxn ang="0">
                        <a:pos x="6" y="10"/>
                      </a:cxn>
                      <a:cxn ang="0">
                        <a:pos x="8" y="10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  <a:cxn ang="0">
                        <a:pos x="10" y="6"/>
                      </a:cxn>
                      <a:cxn ang="0">
                        <a:pos x="10" y="6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10" y="2"/>
                      </a:cxn>
                      <a:cxn ang="0">
                        <a:pos x="8" y="2"/>
                      </a:cxn>
                      <a:cxn ang="0">
                        <a:pos x="8" y="2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0" h="10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lnTo>
                          <a:pt x="10" y="6"/>
                        </a:lnTo>
                        <a:lnTo>
                          <a:pt x="10" y="6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0" y="2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0" name="Freeform 1072"/>
                  <p:cNvSpPr>
                    <a:spLocks/>
                  </p:cNvSpPr>
                  <p:nvPr/>
                </p:nvSpPr>
                <p:spPr bwMode="auto">
                  <a:xfrm>
                    <a:off x="430" y="3627"/>
                    <a:ext cx="12" cy="13"/>
                  </a:xfrm>
                  <a:custGeom>
                    <a:avLst/>
                    <a:gdLst/>
                    <a:ahLst/>
                    <a:cxnLst>
                      <a:cxn ang="0">
                        <a:pos x="2" y="5"/>
                      </a:cxn>
                      <a:cxn ang="0">
                        <a:pos x="2" y="7"/>
                      </a:cxn>
                      <a:cxn ang="0">
                        <a:pos x="0" y="7"/>
                      </a:cxn>
                      <a:cxn ang="0">
                        <a:pos x="2" y="9"/>
                      </a:cxn>
                      <a:cxn ang="0">
                        <a:pos x="2" y="9"/>
                      </a:cxn>
                      <a:cxn ang="0">
                        <a:pos x="2" y="11"/>
                      </a:cxn>
                      <a:cxn ang="0">
                        <a:pos x="2" y="11"/>
                      </a:cxn>
                      <a:cxn ang="0">
                        <a:pos x="4" y="11"/>
                      </a:cxn>
                      <a:cxn ang="0">
                        <a:pos x="4" y="13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8" y="13"/>
                      </a:cxn>
                      <a:cxn ang="0">
                        <a:pos x="8" y="11"/>
                      </a:cxn>
                      <a:cxn ang="0">
                        <a:pos x="10" y="11"/>
                      </a:cxn>
                      <a:cxn ang="0">
                        <a:pos x="10" y="11"/>
                      </a:cxn>
                      <a:cxn ang="0">
                        <a:pos x="12" y="11"/>
                      </a:cxn>
                      <a:cxn ang="0">
                        <a:pos x="12" y="9"/>
                      </a:cxn>
                      <a:cxn ang="0">
                        <a:pos x="12" y="9"/>
                      </a:cxn>
                      <a:cxn ang="0">
                        <a:pos x="12" y="7"/>
                      </a:cxn>
                      <a:cxn ang="0">
                        <a:pos x="12" y="7"/>
                      </a:cxn>
                      <a:cxn ang="0">
                        <a:pos x="12" y="5"/>
                      </a:cxn>
                      <a:cxn ang="0">
                        <a:pos x="10" y="5"/>
                      </a:cxn>
                      <a:cxn ang="0">
                        <a:pos x="10" y="2"/>
                      </a:cxn>
                      <a:cxn ang="0">
                        <a:pos x="10" y="2"/>
                      </a:cxn>
                      <a:cxn ang="0">
                        <a:pos x="8" y="2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2" y="2"/>
                      </a:cxn>
                      <a:cxn ang="0">
                        <a:pos x="2" y="5"/>
                      </a:cxn>
                      <a:cxn ang="0">
                        <a:pos x="2" y="5"/>
                      </a:cxn>
                    </a:cxnLst>
                    <a:rect l="0" t="0" r="r" b="b"/>
                    <a:pathLst>
                      <a:path w="12" h="13">
                        <a:moveTo>
                          <a:pt x="2" y="5"/>
                        </a:moveTo>
                        <a:lnTo>
                          <a:pt x="2" y="7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2" y="9"/>
                        </a:lnTo>
                        <a:lnTo>
                          <a:pt x="2" y="11"/>
                        </a:lnTo>
                        <a:lnTo>
                          <a:pt x="2" y="11"/>
                        </a:lnTo>
                        <a:lnTo>
                          <a:pt x="4" y="11"/>
                        </a:lnTo>
                        <a:lnTo>
                          <a:pt x="4" y="13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8" y="13"/>
                        </a:lnTo>
                        <a:lnTo>
                          <a:pt x="8" y="11"/>
                        </a:lnTo>
                        <a:lnTo>
                          <a:pt x="10" y="11"/>
                        </a:lnTo>
                        <a:lnTo>
                          <a:pt x="10" y="11"/>
                        </a:lnTo>
                        <a:lnTo>
                          <a:pt x="12" y="11"/>
                        </a:lnTo>
                        <a:lnTo>
                          <a:pt x="12" y="9"/>
                        </a:lnTo>
                        <a:lnTo>
                          <a:pt x="12" y="9"/>
                        </a:lnTo>
                        <a:lnTo>
                          <a:pt x="12" y="7"/>
                        </a:lnTo>
                        <a:lnTo>
                          <a:pt x="12" y="7"/>
                        </a:lnTo>
                        <a:lnTo>
                          <a:pt x="12" y="5"/>
                        </a:lnTo>
                        <a:lnTo>
                          <a:pt x="10" y="5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1" name="Freeform 1073"/>
                  <p:cNvSpPr>
                    <a:spLocks/>
                  </p:cNvSpPr>
                  <p:nvPr/>
                </p:nvSpPr>
                <p:spPr bwMode="auto">
                  <a:xfrm>
                    <a:off x="475" y="3726"/>
                    <a:ext cx="10" cy="10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2" y="10"/>
                      </a:cxn>
                      <a:cxn ang="0">
                        <a:pos x="2" y="10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6" y="10"/>
                      </a:cxn>
                      <a:cxn ang="0">
                        <a:pos x="6" y="10"/>
                      </a:cxn>
                      <a:cxn ang="0">
                        <a:pos x="8" y="10"/>
                      </a:cxn>
                      <a:cxn ang="0">
                        <a:pos x="8" y="10"/>
                      </a:cxn>
                      <a:cxn ang="0">
                        <a:pos x="10" y="8"/>
                      </a:cxn>
                      <a:cxn ang="0">
                        <a:pos x="10" y="8"/>
                      </a:cxn>
                      <a:cxn ang="0">
                        <a:pos x="10" y="6"/>
                      </a:cxn>
                      <a:cxn ang="0">
                        <a:pos x="10" y="6"/>
                      </a:cxn>
                      <a:cxn ang="0">
                        <a:pos x="10" y="4"/>
                      </a:cxn>
                      <a:cxn ang="0">
                        <a:pos x="10" y="4"/>
                      </a:cxn>
                      <a:cxn ang="0">
                        <a:pos x="10" y="2"/>
                      </a:cxn>
                      <a:cxn ang="0">
                        <a:pos x="8" y="2"/>
                      </a:cxn>
                      <a:cxn ang="0">
                        <a:pos x="8" y="2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0" h="10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8" y="10"/>
                        </a:lnTo>
                        <a:lnTo>
                          <a:pt x="10" y="8"/>
                        </a:lnTo>
                        <a:lnTo>
                          <a:pt x="10" y="8"/>
                        </a:lnTo>
                        <a:lnTo>
                          <a:pt x="10" y="6"/>
                        </a:lnTo>
                        <a:lnTo>
                          <a:pt x="10" y="6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0" y="2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2" name="Freeform 1074"/>
                  <p:cNvSpPr>
                    <a:spLocks/>
                  </p:cNvSpPr>
                  <p:nvPr/>
                </p:nvSpPr>
                <p:spPr bwMode="auto">
                  <a:xfrm>
                    <a:off x="467" y="3843"/>
                    <a:ext cx="10" cy="10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2" y="10"/>
                      </a:cxn>
                      <a:cxn ang="0">
                        <a:pos x="2" y="10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6" y="10"/>
                      </a:cxn>
                      <a:cxn ang="0">
                        <a:pos x="6" y="10"/>
                      </a:cxn>
                      <a:cxn ang="0">
                        <a:pos x="6" y="10"/>
                      </a:cxn>
                      <a:cxn ang="0">
                        <a:pos x="8" y="10"/>
                      </a:cxn>
                      <a:cxn ang="0">
                        <a:pos x="8" y="8"/>
                      </a:cxn>
                      <a:cxn ang="0">
                        <a:pos x="10" y="8"/>
                      </a:cxn>
                      <a:cxn ang="0">
                        <a:pos x="10" y="8"/>
                      </a:cxn>
                      <a:cxn ang="0">
                        <a:pos x="10" y="6"/>
                      </a:cxn>
                      <a:cxn ang="0">
                        <a:pos x="10" y="6"/>
                      </a:cxn>
                      <a:cxn ang="0">
                        <a:pos x="10" y="4"/>
                      </a:cxn>
                      <a:cxn ang="0">
                        <a:pos x="10" y="2"/>
                      </a:cxn>
                      <a:cxn ang="0">
                        <a:pos x="10" y="2"/>
                      </a:cxn>
                      <a:cxn ang="0">
                        <a:pos x="8" y="2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0" h="10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8" y="8"/>
                        </a:lnTo>
                        <a:lnTo>
                          <a:pt x="10" y="8"/>
                        </a:lnTo>
                        <a:lnTo>
                          <a:pt x="10" y="8"/>
                        </a:lnTo>
                        <a:lnTo>
                          <a:pt x="10" y="6"/>
                        </a:lnTo>
                        <a:lnTo>
                          <a:pt x="10" y="6"/>
                        </a:lnTo>
                        <a:lnTo>
                          <a:pt x="10" y="4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3" name="Freeform 1075"/>
                  <p:cNvSpPr>
                    <a:spLocks/>
                  </p:cNvSpPr>
                  <p:nvPr/>
                </p:nvSpPr>
                <p:spPr bwMode="auto">
                  <a:xfrm>
                    <a:off x="608" y="3802"/>
                    <a:ext cx="11" cy="10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2" y="8"/>
                      </a:cxn>
                      <a:cxn ang="0">
                        <a:pos x="2" y="10"/>
                      </a:cxn>
                      <a:cxn ang="0">
                        <a:pos x="4" y="10"/>
                      </a:cxn>
                      <a:cxn ang="0">
                        <a:pos x="4" y="10"/>
                      </a:cxn>
                      <a:cxn ang="0">
                        <a:pos x="6" y="10"/>
                      </a:cxn>
                      <a:cxn ang="0">
                        <a:pos x="6" y="10"/>
                      </a:cxn>
                      <a:cxn ang="0">
                        <a:pos x="8" y="10"/>
                      </a:cxn>
                      <a:cxn ang="0">
                        <a:pos x="8" y="8"/>
                      </a:cxn>
                      <a:cxn ang="0">
                        <a:pos x="8" y="8"/>
                      </a:cxn>
                      <a:cxn ang="0">
                        <a:pos x="11" y="6"/>
                      </a:cxn>
                      <a:cxn ang="0">
                        <a:pos x="11" y="6"/>
                      </a:cxn>
                      <a:cxn ang="0">
                        <a:pos x="11" y="4"/>
                      </a:cxn>
                      <a:cxn ang="0">
                        <a:pos x="11" y="4"/>
                      </a:cxn>
                      <a:cxn ang="0">
                        <a:pos x="11" y="2"/>
                      </a:cxn>
                      <a:cxn ang="0">
                        <a:pos x="11" y="2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1" h="10">
                        <a:moveTo>
                          <a:pt x="0" y="2"/>
                        </a:move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2" y="8"/>
                        </a:lnTo>
                        <a:lnTo>
                          <a:pt x="2" y="10"/>
                        </a:lnTo>
                        <a:lnTo>
                          <a:pt x="4" y="10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lnTo>
                          <a:pt x="11" y="6"/>
                        </a:lnTo>
                        <a:lnTo>
                          <a:pt x="11" y="6"/>
                        </a:lnTo>
                        <a:lnTo>
                          <a:pt x="11" y="4"/>
                        </a:lnTo>
                        <a:lnTo>
                          <a:pt x="11" y="4"/>
                        </a:lnTo>
                        <a:lnTo>
                          <a:pt x="11" y="2"/>
                        </a:lnTo>
                        <a:lnTo>
                          <a:pt x="11" y="2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4" name="Freeform 1076"/>
                  <p:cNvSpPr>
                    <a:spLocks/>
                  </p:cNvSpPr>
                  <p:nvPr/>
                </p:nvSpPr>
                <p:spPr bwMode="auto">
                  <a:xfrm>
                    <a:off x="528" y="3878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5" name="Freeform 1077"/>
                  <p:cNvSpPr>
                    <a:spLocks/>
                  </p:cNvSpPr>
                  <p:nvPr/>
                </p:nvSpPr>
                <p:spPr bwMode="auto">
                  <a:xfrm>
                    <a:off x="508" y="3921"/>
                    <a:ext cx="2" cy="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2" h="4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6" name="Freeform 1078"/>
                  <p:cNvSpPr>
                    <a:spLocks/>
                  </p:cNvSpPr>
                  <p:nvPr/>
                </p:nvSpPr>
                <p:spPr bwMode="auto">
                  <a:xfrm>
                    <a:off x="592" y="3909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7" name="Freeform 1079"/>
                  <p:cNvSpPr>
                    <a:spLocks/>
                  </p:cNvSpPr>
                  <p:nvPr/>
                </p:nvSpPr>
                <p:spPr bwMode="auto">
                  <a:xfrm>
                    <a:off x="639" y="3905"/>
                    <a:ext cx="2" cy="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"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8" name="Freeform 1080"/>
                  <p:cNvSpPr>
                    <a:spLocks/>
                  </p:cNvSpPr>
                  <p:nvPr/>
                </p:nvSpPr>
                <p:spPr bwMode="auto">
                  <a:xfrm>
                    <a:off x="643" y="3866"/>
                    <a:ext cx="2" cy="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" h="4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9" name="Freeform 1081"/>
                  <p:cNvSpPr>
                    <a:spLocks/>
                  </p:cNvSpPr>
                  <p:nvPr/>
                </p:nvSpPr>
                <p:spPr bwMode="auto">
                  <a:xfrm>
                    <a:off x="547" y="3718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10" name="Freeform 1082"/>
                  <p:cNvSpPr>
                    <a:spLocks/>
                  </p:cNvSpPr>
                  <p:nvPr/>
                </p:nvSpPr>
                <p:spPr bwMode="auto">
                  <a:xfrm>
                    <a:off x="397" y="3597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11" name="Freeform 1083"/>
                  <p:cNvSpPr>
                    <a:spLocks/>
                  </p:cNvSpPr>
                  <p:nvPr/>
                </p:nvSpPr>
                <p:spPr bwMode="auto">
                  <a:xfrm>
                    <a:off x="407" y="3697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12" name="Freeform 1084"/>
                  <p:cNvSpPr>
                    <a:spLocks/>
                  </p:cNvSpPr>
                  <p:nvPr/>
                </p:nvSpPr>
                <p:spPr bwMode="auto">
                  <a:xfrm>
                    <a:off x="440" y="3773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0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13" name="Freeform 1085"/>
                  <p:cNvSpPr>
                    <a:spLocks/>
                  </p:cNvSpPr>
                  <p:nvPr/>
                </p:nvSpPr>
                <p:spPr bwMode="auto">
                  <a:xfrm>
                    <a:off x="495" y="3777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4"/>
                      </a:cxn>
                      <a:cxn ang="0">
                        <a:pos x="2" y="4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4" y="2"/>
                      </a:cxn>
                      <a:cxn ang="0">
                        <a:pos x="4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14" name="Freeform 1086"/>
                  <p:cNvSpPr>
                    <a:spLocks/>
                  </p:cNvSpPr>
                  <p:nvPr/>
                </p:nvSpPr>
                <p:spPr bwMode="auto">
                  <a:xfrm>
                    <a:off x="1975" y="1880"/>
                    <a:ext cx="121" cy="208"/>
                  </a:xfrm>
                  <a:custGeom>
                    <a:avLst/>
                    <a:gdLst/>
                    <a:ahLst/>
                    <a:cxnLst>
                      <a:cxn ang="0">
                        <a:pos x="9" y="0"/>
                      </a:cxn>
                      <a:cxn ang="0">
                        <a:pos x="65" y="112"/>
                      </a:cxn>
                      <a:cxn ang="0">
                        <a:pos x="121" y="208"/>
                      </a:cxn>
                    </a:cxnLst>
                    <a:rect l="0" t="0" r="r" b="b"/>
                    <a:pathLst>
                      <a:path w="121" h="208">
                        <a:moveTo>
                          <a:pt x="9" y="0"/>
                        </a:moveTo>
                        <a:cubicBezTo>
                          <a:pt x="17" y="83"/>
                          <a:pt x="0" y="90"/>
                          <a:pt x="65" y="112"/>
                        </a:cubicBezTo>
                        <a:cubicBezTo>
                          <a:pt x="78" y="132"/>
                          <a:pt x="98" y="208"/>
                          <a:pt x="121" y="208"/>
                        </a:cubicBez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15" name="Freeform 1087"/>
                  <p:cNvSpPr>
                    <a:spLocks/>
                  </p:cNvSpPr>
                  <p:nvPr/>
                </p:nvSpPr>
                <p:spPr bwMode="auto">
                  <a:xfrm>
                    <a:off x="1600" y="1728"/>
                    <a:ext cx="128" cy="480"/>
                  </a:xfrm>
                  <a:custGeom>
                    <a:avLst/>
                    <a:gdLst/>
                    <a:ahLst/>
                    <a:cxnLst>
                      <a:cxn ang="0">
                        <a:pos x="0" y="480"/>
                      </a:cxn>
                      <a:cxn ang="0">
                        <a:pos x="40" y="416"/>
                      </a:cxn>
                      <a:cxn ang="0">
                        <a:pos x="40" y="328"/>
                      </a:cxn>
                      <a:cxn ang="0">
                        <a:pos x="104" y="232"/>
                      </a:cxn>
                      <a:cxn ang="0">
                        <a:pos x="120" y="184"/>
                      </a:cxn>
                      <a:cxn ang="0">
                        <a:pos x="128" y="160"/>
                      </a:cxn>
                      <a:cxn ang="0">
                        <a:pos x="120" y="80"/>
                      </a:cxn>
                      <a:cxn ang="0">
                        <a:pos x="104" y="56"/>
                      </a:cxn>
                      <a:cxn ang="0">
                        <a:pos x="112" y="24"/>
                      </a:cxn>
                      <a:cxn ang="0">
                        <a:pos x="120" y="0"/>
                      </a:cxn>
                    </a:cxnLst>
                    <a:rect l="0" t="0" r="r" b="b"/>
                    <a:pathLst>
                      <a:path w="128" h="480">
                        <a:moveTo>
                          <a:pt x="0" y="480"/>
                        </a:moveTo>
                        <a:cubicBezTo>
                          <a:pt x="19" y="423"/>
                          <a:pt x="2" y="441"/>
                          <a:pt x="40" y="416"/>
                        </a:cubicBezTo>
                        <a:cubicBezTo>
                          <a:pt x="65" y="379"/>
                          <a:pt x="53" y="368"/>
                          <a:pt x="40" y="328"/>
                        </a:cubicBezTo>
                        <a:cubicBezTo>
                          <a:pt x="56" y="264"/>
                          <a:pt x="81" y="300"/>
                          <a:pt x="104" y="232"/>
                        </a:cubicBezTo>
                        <a:cubicBezTo>
                          <a:pt x="109" y="216"/>
                          <a:pt x="115" y="200"/>
                          <a:pt x="120" y="184"/>
                        </a:cubicBezTo>
                        <a:cubicBezTo>
                          <a:pt x="123" y="176"/>
                          <a:pt x="128" y="160"/>
                          <a:pt x="128" y="160"/>
                        </a:cubicBezTo>
                        <a:cubicBezTo>
                          <a:pt x="125" y="133"/>
                          <a:pt x="126" y="106"/>
                          <a:pt x="120" y="80"/>
                        </a:cubicBezTo>
                        <a:cubicBezTo>
                          <a:pt x="118" y="71"/>
                          <a:pt x="105" y="66"/>
                          <a:pt x="104" y="56"/>
                        </a:cubicBezTo>
                        <a:cubicBezTo>
                          <a:pt x="102" y="45"/>
                          <a:pt x="109" y="35"/>
                          <a:pt x="112" y="24"/>
                        </a:cubicBezTo>
                        <a:cubicBezTo>
                          <a:pt x="114" y="16"/>
                          <a:pt x="120" y="0"/>
                          <a:pt x="120" y="0"/>
                        </a:cubicBez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16" name="Freeform 1088"/>
                  <p:cNvSpPr>
                    <a:spLocks/>
                  </p:cNvSpPr>
                  <p:nvPr/>
                </p:nvSpPr>
                <p:spPr bwMode="auto">
                  <a:xfrm>
                    <a:off x="1220" y="1056"/>
                    <a:ext cx="412" cy="25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88" y="72"/>
                      </a:cxn>
                      <a:cxn ang="0">
                        <a:pos x="124" y="84"/>
                      </a:cxn>
                      <a:cxn ang="0">
                        <a:pos x="280" y="180"/>
                      </a:cxn>
                      <a:cxn ang="0">
                        <a:pos x="412" y="192"/>
                      </a:cxn>
                    </a:cxnLst>
                    <a:rect l="0" t="0" r="r" b="b"/>
                    <a:pathLst>
                      <a:path w="412" h="254">
                        <a:moveTo>
                          <a:pt x="4" y="0"/>
                        </a:moveTo>
                        <a:cubicBezTo>
                          <a:pt x="22" y="73"/>
                          <a:pt x="0" y="43"/>
                          <a:pt x="88" y="72"/>
                        </a:cubicBezTo>
                        <a:cubicBezTo>
                          <a:pt x="100" y="76"/>
                          <a:pt x="124" y="84"/>
                          <a:pt x="124" y="84"/>
                        </a:cubicBezTo>
                        <a:cubicBezTo>
                          <a:pt x="156" y="180"/>
                          <a:pt x="182" y="166"/>
                          <a:pt x="280" y="180"/>
                        </a:cubicBezTo>
                        <a:cubicBezTo>
                          <a:pt x="315" y="233"/>
                          <a:pt x="350" y="254"/>
                          <a:pt x="412" y="192"/>
                        </a:cubicBezTo>
                      </a:path>
                    </a:pathLst>
                  </a:custGeom>
                  <a:noFill/>
                  <a:ln w="12700" cmpd="sng">
                    <a:solidFill>
                      <a:srgbClr val="9966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</p:grpSp>
            <p:sp>
              <p:nvSpPr>
                <p:cNvPr id="63" name="Freeform 1089"/>
                <p:cNvSpPr>
                  <a:spLocks/>
                </p:cNvSpPr>
                <p:nvPr/>
              </p:nvSpPr>
              <p:spPr bwMode="auto">
                <a:xfrm flipV="1">
                  <a:off x="2967" y="2016"/>
                  <a:ext cx="393" cy="48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55" y="30"/>
                    </a:cxn>
                    <a:cxn ang="0">
                      <a:pos x="82" y="20"/>
                    </a:cxn>
                    <a:cxn ang="0">
                      <a:pos x="137" y="2"/>
                    </a:cxn>
                    <a:cxn ang="0">
                      <a:pos x="192" y="11"/>
                    </a:cxn>
                    <a:cxn ang="0">
                      <a:pos x="274" y="2"/>
                    </a:cxn>
                    <a:cxn ang="0">
                      <a:pos x="329" y="20"/>
                    </a:cxn>
                    <a:cxn ang="0">
                      <a:pos x="384" y="2"/>
                    </a:cxn>
                  </a:cxnLst>
                  <a:rect l="0" t="0" r="r" b="b"/>
                  <a:pathLst>
                    <a:path w="384" h="48">
                      <a:moveTo>
                        <a:pt x="0" y="48"/>
                      </a:moveTo>
                      <a:cubicBezTo>
                        <a:pt x="18" y="42"/>
                        <a:pt x="37" y="37"/>
                        <a:pt x="55" y="30"/>
                      </a:cubicBezTo>
                      <a:cubicBezTo>
                        <a:pt x="64" y="27"/>
                        <a:pt x="73" y="23"/>
                        <a:pt x="82" y="20"/>
                      </a:cubicBezTo>
                      <a:cubicBezTo>
                        <a:pt x="100" y="14"/>
                        <a:pt x="137" y="2"/>
                        <a:pt x="137" y="2"/>
                      </a:cubicBezTo>
                      <a:cubicBezTo>
                        <a:pt x="155" y="5"/>
                        <a:pt x="173" y="11"/>
                        <a:pt x="192" y="11"/>
                      </a:cubicBezTo>
                      <a:cubicBezTo>
                        <a:pt x="219" y="11"/>
                        <a:pt x="247" y="0"/>
                        <a:pt x="274" y="2"/>
                      </a:cubicBezTo>
                      <a:cubicBezTo>
                        <a:pt x="293" y="3"/>
                        <a:pt x="329" y="20"/>
                        <a:pt x="329" y="20"/>
                      </a:cubicBezTo>
                      <a:cubicBezTo>
                        <a:pt x="347" y="14"/>
                        <a:pt x="384" y="2"/>
                        <a:pt x="384" y="2"/>
                      </a:cubicBezTo>
                    </a:path>
                  </a:pathLst>
                </a:custGeom>
                <a:noFill/>
                <a:ln w="12700" cmpd="sng">
                  <a:solidFill>
                    <a:srgbClr val="9966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9" name="Group 1090"/>
              <p:cNvGrpSpPr>
                <a:grpSpLocks/>
              </p:cNvGrpSpPr>
              <p:nvPr/>
            </p:nvGrpSpPr>
            <p:grpSpPr bwMode="auto">
              <a:xfrm>
                <a:off x="528" y="1344"/>
                <a:ext cx="1951" cy="2726"/>
                <a:chOff x="528" y="1344"/>
                <a:chExt cx="1951" cy="2726"/>
              </a:xfrm>
            </p:grpSpPr>
            <p:sp>
              <p:nvSpPr>
                <p:cNvPr id="10" name="Freeform 1091"/>
                <p:cNvSpPr>
                  <a:spLocks/>
                </p:cNvSpPr>
                <p:nvPr/>
              </p:nvSpPr>
              <p:spPr bwMode="auto">
                <a:xfrm>
                  <a:off x="2459" y="4023"/>
                  <a:ext cx="20" cy="47"/>
                </a:xfrm>
                <a:custGeom>
                  <a:avLst/>
                  <a:gdLst/>
                  <a:ahLst/>
                  <a:cxnLst>
                    <a:cxn ang="0">
                      <a:pos x="20" y="4"/>
                    </a:cxn>
                    <a:cxn ang="0">
                      <a:pos x="10" y="3"/>
                    </a:cxn>
                    <a:cxn ang="0">
                      <a:pos x="0" y="14"/>
                    </a:cxn>
                    <a:cxn ang="0">
                      <a:pos x="1" y="34"/>
                    </a:cxn>
                    <a:cxn ang="0">
                      <a:pos x="10" y="57"/>
                    </a:cxn>
                    <a:cxn ang="0">
                      <a:pos x="21" y="43"/>
                    </a:cxn>
                    <a:cxn ang="0">
                      <a:pos x="25" y="16"/>
                    </a:cxn>
                    <a:cxn ang="0">
                      <a:pos x="20" y="0"/>
                    </a:cxn>
                    <a:cxn ang="0">
                      <a:pos x="20" y="4"/>
                    </a:cxn>
                  </a:cxnLst>
                  <a:rect l="0" t="0" r="r" b="b"/>
                  <a:pathLst>
                    <a:path w="25" h="57">
                      <a:moveTo>
                        <a:pt x="20" y="4"/>
                      </a:moveTo>
                      <a:lnTo>
                        <a:pt x="10" y="3"/>
                      </a:lnTo>
                      <a:lnTo>
                        <a:pt x="0" y="14"/>
                      </a:lnTo>
                      <a:lnTo>
                        <a:pt x="1" y="34"/>
                      </a:lnTo>
                      <a:lnTo>
                        <a:pt x="10" y="57"/>
                      </a:lnTo>
                      <a:lnTo>
                        <a:pt x="21" y="43"/>
                      </a:lnTo>
                      <a:lnTo>
                        <a:pt x="25" y="16"/>
                      </a:lnTo>
                      <a:lnTo>
                        <a:pt x="20" y="0"/>
                      </a:lnTo>
                      <a:lnTo>
                        <a:pt x="20" y="4"/>
                      </a:lnTo>
                      <a:close/>
                    </a:path>
                  </a:pathLst>
                </a:custGeom>
                <a:solidFill>
                  <a:srgbClr val="FF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1" name="Freeform 1092"/>
                <p:cNvSpPr>
                  <a:spLocks/>
                </p:cNvSpPr>
                <p:nvPr/>
              </p:nvSpPr>
              <p:spPr bwMode="auto">
                <a:xfrm>
                  <a:off x="2459" y="4023"/>
                  <a:ext cx="20" cy="47"/>
                </a:xfrm>
                <a:custGeom>
                  <a:avLst/>
                  <a:gdLst/>
                  <a:ahLst/>
                  <a:cxnLst>
                    <a:cxn ang="0">
                      <a:pos x="20" y="4"/>
                    </a:cxn>
                    <a:cxn ang="0">
                      <a:pos x="10" y="3"/>
                    </a:cxn>
                    <a:cxn ang="0">
                      <a:pos x="0" y="14"/>
                    </a:cxn>
                    <a:cxn ang="0">
                      <a:pos x="1" y="34"/>
                    </a:cxn>
                    <a:cxn ang="0">
                      <a:pos x="10" y="57"/>
                    </a:cxn>
                    <a:cxn ang="0">
                      <a:pos x="21" y="43"/>
                    </a:cxn>
                    <a:cxn ang="0">
                      <a:pos x="25" y="16"/>
                    </a:cxn>
                    <a:cxn ang="0">
                      <a:pos x="20" y="0"/>
                    </a:cxn>
                    <a:cxn ang="0">
                      <a:pos x="20" y="4"/>
                    </a:cxn>
                  </a:cxnLst>
                  <a:rect l="0" t="0" r="r" b="b"/>
                  <a:pathLst>
                    <a:path w="25" h="57">
                      <a:moveTo>
                        <a:pt x="20" y="4"/>
                      </a:moveTo>
                      <a:lnTo>
                        <a:pt x="10" y="3"/>
                      </a:lnTo>
                      <a:lnTo>
                        <a:pt x="0" y="14"/>
                      </a:lnTo>
                      <a:lnTo>
                        <a:pt x="1" y="34"/>
                      </a:lnTo>
                      <a:lnTo>
                        <a:pt x="10" y="57"/>
                      </a:lnTo>
                      <a:lnTo>
                        <a:pt x="21" y="43"/>
                      </a:lnTo>
                      <a:lnTo>
                        <a:pt x="25" y="16"/>
                      </a:lnTo>
                      <a:lnTo>
                        <a:pt x="20" y="0"/>
                      </a:lnTo>
                      <a:lnTo>
                        <a:pt x="20" y="4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2" name="Freeform 1093"/>
                <p:cNvSpPr>
                  <a:spLocks/>
                </p:cNvSpPr>
                <p:nvPr/>
              </p:nvSpPr>
              <p:spPr bwMode="auto">
                <a:xfrm>
                  <a:off x="2459" y="4023"/>
                  <a:ext cx="20" cy="47"/>
                </a:xfrm>
                <a:custGeom>
                  <a:avLst/>
                  <a:gdLst/>
                  <a:ahLst/>
                  <a:cxnLst>
                    <a:cxn ang="0">
                      <a:pos x="20" y="4"/>
                    </a:cxn>
                    <a:cxn ang="0">
                      <a:pos x="10" y="3"/>
                    </a:cxn>
                    <a:cxn ang="0">
                      <a:pos x="0" y="14"/>
                    </a:cxn>
                    <a:cxn ang="0">
                      <a:pos x="1" y="34"/>
                    </a:cxn>
                    <a:cxn ang="0">
                      <a:pos x="10" y="57"/>
                    </a:cxn>
                    <a:cxn ang="0">
                      <a:pos x="21" y="43"/>
                    </a:cxn>
                    <a:cxn ang="0">
                      <a:pos x="25" y="16"/>
                    </a:cxn>
                    <a:cxn ang="0">
                      <a:pos x="20" y="0"/>
                    </a:cxn>
                    <a:cxn ang="0">
                      <a:pos x="20" y="4"/>
                    </a:cxn>
                  </a:cxnLst>
                  <a:rect l="0" t="0" r="r" b="b"/>
                  <a:pathLst>
                    <a:path w="25" h="57">
                      <a:moveTo>
                        <a:pt x="20" y="4"/>
                      </a:moveTo>
                      <a:lnTo>
                        <a:pt x="10" y="3"/>
                      </a:lnTo>
                      <a:lnTo>
                        <a:pt x="0" y="14"/>
                      </a:lnTo>
                      <a:lnTo>
                        <a:pt x="1" y="34"/>
                      </a:lnTo>
                      <a:lnTo>
                        <a:pt x="10" y="57"/>
                      </a:lnTo>
                      <a:lnTo>
                        <a:pt x="21" y="43"/>
                      </a:lnTo>
                      <a:lnTo>
                        <a:pt x="25" y="16"/>
                      </a:lnTo>
                      <a:lnTo>
                        <a:pt x="20" y="0"/>
                      </a:lnTo>
                      <a:lnTo>
                        <a:pt x="20" y="4"/>
                      </a:lnTo>
                      <a:close/>
                    </a:path>
                  </a:pathLst>
                </a:custGeom>
                <a:solidFill>
                  <a:srgbClr val="FF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" name="Freeform 1094"/>
                <p:cNvSpPr>
                  <a:spLocks/>
                </p:cNvSpPr>
                <p:nvPr/>
              </p:nvSpPr>
              <p:spPr bwMode="auto">
                <a:xfrm>
                  <a:off x="2459" y="3936"/>
                  <a:ext cx="20" cy="47"/>
                </a:xfrm>
                <a:custGeom>
                  <a:avLst/>
                  <a:gdLst/>
                  <a:ahLst/>
                  <a:cxnLst>
                    <a:cxn ang="0">
                      <a:pos x="20" y="4"/>
                    </a:cxn>
                    <a:cxn ang="0">
                      <a:pos x="10" y="3"/>
                    </a:cxn>
                    <a:cxn ang="0">
                      <a:pos x="0" y="14"/>
                    </a:cxn>
                    <a:cxn ang="0">
                      <a:pos x="1" y="34"/>
                    </a:cxn>
                    <a:cxn ang="0">
                      <a:pos x="10" y="57"/>
                    </a:cxn>
                    <a:cxn ang="0">
                      <a:pos x="21" y="43"/>
                    </a:cxn>
                    <a:cxn ang="0">
                      <a:pos x="25" y="16"/>
                    </a:cxn>
                    <a:cxn ang="0">
                      <a:pos x="20" y="0"/>
                    </a:cxn>
                    <a:cxn ang="0">
                      <a:pos x="20" y="4"/>
                    </a:cxn>
                  </a:cxnLst>
                  <a:rect l="0" t="0" r="r" b="b"/>
                  <a:pathLst>
                    <a:path w="25" h="57">
                      <a:moveTo>
                        <a:pt x="20" y="4"/>
                      </a:moveTo>
                      <a:lnTo>
                        <a:pt x="10" y="3"/>
                      </a:lnTo>
                      <a:lnTo>
                        <a:pt x="0" y="14"/>
                      </a:lnTo>
                      <a:lnTo>
                        <a:pt x="1" y="34"/>
                      </a:lnTo>
                      <a:lnTo>
                        <a:pt x="10" y="57"/>
                      </a:lnTo>
                      <a:lnTo>
                        <a:pt x="21" y="43"/>
                      </a:lnTo>
                      <a:lnTo>
                        <a:pt x="25" y="16"/>
                      </a:lnTo>
                      <a:lnTo>
                        <a:pt x="20" y="0"/>
                      </a:lnTo>
                      <a:lnTo>
                        <a:pt x="20" y="4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4" name="Freeform 1095"/>
                <p:cNvSpPr>
                  <a:spLocks/>
                </p:cNvSpPr>
                <p:nvPr/>
              </p:nvSpPr>
              <p:spPr bwMode="auto">
                <a:xfrm>
                  <a:off x="765" y="1344"/>
                  <a:ext cx="46" cy="48"/>
                </a:xfrm>
                <a:custGeom>
                  <a:avLst/>
                  <a:gdLst/>
                  <a:ahLst/>
                  <a:cxnLst>
                    <a:cxn ang="0">
                      <a:pos x="18" y="38"/>
                    </a:cxn>
                    <a:cxn ang="0">
                      <a:pos x="23" y="38"/>
                    </a:cxn>
                    <a:cxn ang="0">
                      <a:pos x="27" y="38"/>
                    </a:cxn>
                    <a:cxn ang="0">
                      <a:pos x="30" y="36"/>
                    </a:cxn>
                    <a:cxn ang="0">
                      <a:pos x="33" y="33"/>
                    </a:cxn>
                    <a:cxn ang="0">
                      <a:pos x="35" y="30"/>
                    </a:cxn>
                    <a:cxn ang="0">
                      <a:pos x="37" y="26"/>
                    </a:cxn>
                    <a:cxn ang="0">
                      <a:pos x="38" y="23"/>
                    </a:cxn>
                    <a:cxn ang="0">
                      <a:pos x="38" y="20"/>
                    </a:cxn>
                    <a:cxn ang="0">
                      <a:pos x="38" y="15"/>
                    </a:cxn>
                    <a:cxn ang="0">
                      <a:pos x="37" y="11"/>
                    </a:cxn>
                    <a:cxn ang="0">
                      <a:pos x="35" y="8"/>
                    </a:cxn>
                    <a:cxn ang="0">
                      <a:pos x="33" y="6"/>
                    </a:cxn>
                    <a:cxn ang="0">
                      <a:pos x="30" y="3"/>
                    </a:cxn>
                    <a:cxn ang="0">
                      <a:pos x="27" y="2"/>
                    </a:cxn>
                    <a:cxn ang="0">
                      <a:pos x="23" y="2"/>
                    </a:cxn>
                    <a:cxn ang="0">
                      <a:pos x="18" y="0"/>
                    </a:cxn>
                    <a:cxn ang="0">
                      <a:pos x="15" y="2"/>
                    </a:cxn>
                    <a:cxn ang="0">
                      <a:pos x="12" y="2"/>
                    </a:cxn>
                    <a:cxn ang="0">
                      <a:pos x="8" y="3"/>
                    </a:cxn>
                    <a:cxn ang="0">
                      <a:pos x="5" y="6"/>
                    </a:cxn>
                    <a:cxn ang="0">
                      <a:pos x="3" y="8"/>
                    </a:cxn>
                    <a:cxn ang="0">
                      <a:pos x="2" y="11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6"/>
                    </a:cxn>
                    <a:cxn ang="0">
                      <a:pos x="3" y="30"/>
                    </a:cxn>
                    <a:cxn ang="0">
                      <a:pos x="5" y="33"/>
                    </a:cxn>
                    <a:cxn ang="0">
                      <a:pos x="8" y="36"/>
                    </a:cxn>
                    <a:cxn ang="0">
                      <a:pos x="12" y="38"/>
                    </a:cxn>
                    <a:cxn ang="0">
                      <a:pos x="15" y="38"/>
                    </a:cxn>
                    <a:cxn ang="0">
                      <a:pos x="18" y="38"/>
                    </a:cxn>
                  </a:cxnLst>
                  <a:rect l="0" t="0" r="r" b="b"/>
                  <a:pathLst>
                    <a:path w="38" h="38">
                      <a:moveTo>
                        <a:pt x="18" y="38"/>
                      </a:moveTo>
                      <a:lnTo>
                        <a:pt x="23" y="38"/>
                      </a:lnTo>
                      <a:lnTo>
                        <a:pt x="27" y="38"/>
                      </a:lnTo>
                      <a:lnTo>
                        <a:pt x="30" y="36"/>
                      </a:lnTo>
                      <a:lnTo>
                        <a:pt x="33" y="33"/>
                      </a:lnTo>
                      <a:lnTo>
                        <a:pt x="35" y="30"/>
                      </a:lnTo>
                      <a:lnTo>
                        <a:pt x="37" y="26"/>
                      </a:lnTo>
                      <a:lnTo>
                        <a:pt x="38" y="23"/>
                      </a:lnTo>
                      <a:lnTo>
                        <a:pt x="38" y="20"/>
                      </a:lnTo>
                      <a:lnTo>
                        <a:pt x="38" y="15"/>
                      </a:lnTo>
                      <a:lnTo>
                        <a:pt x="37" y="11"/>
                      </a:lnTo>
                      <a:lnTo>
                        <a:pt x="35" y="8"/>
                      </a:lnTo>
                      <a:lnTo>
                        <a:pt x="33" y="6"/>
                      </a:lnTo>
                      <a:lnTo>
                        <a:pt x="30" y="3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18" y="0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8" y="3"/>
                      </a:lnTo>
                      <a:lnTo>
                        <a:pt x="5" y="6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3" y="30"/>
                      </a:lnTo>
                      <a:lnTo>
                        <a:pt x="5" y="33"/>
                      </a:lnTo>
                      <a:lnTo>
                        <a:pt x="8" y="36"/>
                      </a:lnTo>
                      <a:lnTo>
                        <a:pt x="12" y="38"/>
                      </a:lnTo>
                      <a:lnTo>
                        <a:pt x="15" y="38"/>
                      </a:lnTo>
                      <a:lnTo>
                        <a:pt x="18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5" name="Freeform 1096"/>
                <p:cNvSpPr>
                  <a:spLocks/>
                </p:cNvSpPr>
                <p:nvPr/>
              </p:nvSpPr>
              <p:spPr bwMode="auto">
                <a:xfrm>
                  <a:off x="883" y="1664"/>
                  <a:ext cx="45" cy="50"/>
                </a:xfrm>
                <a:custGeom>
                  <a:avLst/>
                  <a:gdLst/>
                  <a:ahLst/>
                  <a:cxnLst>
                    <a:cxn ang="0">
                      <a:pos x="18" y="40"/>
                    </a:cxn>
                    <a:cxn ang="0">
                      <a:pos x="23" y="38"/>
                    </a:cxn>
                    <a:cxn ang="0">
                      <a:pos x="26" y="38"/>
                    </a:cxn>
                    <a:cxn ang="0">
                      <a:pos x="29" y="37"/>
                    </a:cxn>
                    <a:cxn ang="0">
                      <a:pos x="33" y="33"/>
                    </a:cxn>
                    <a:cxn ang="0">
                      <a:pos x="34" y="30"/>
                    </a:cxn>
                    <a:cxn ang="0">
                      <a:pos x="36" y="27"/>
                    </a:cxn>
                    <a:cxn ang="0">
                      <a:pos x="38" y="23"/>
                    </a:cxn>
                    <a:cxn ang="0">
                      <a:pos x="38" y="20"/>
                    </a:cxn>
                    <a:cxn ang="0">
                      <a:pos x="38" y="17"/>
                    </a:cxn>
                    <a:cxn ang="0">
                      <a:pos x="36" y="12"/>
                    </a:cxn>
                    <a:cxn ang="0">
                      <a:pos x="34" y="8"/>
                    </a:cxn>
                    <a:cxn ang="0">
                      <a:pos x="33" y="7"/>
                    </a:cxn>
                    <a:cxn ang="0">
                      <a:pos x="29" y="4"/>
                    </a:cxn>
                    <a:cxn ang="0">
                      <a:pos x="26" y="2"/>
                    </a:cxn>
                    <a:cxn ang="0">
                      <a:pos x="23" y="0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1" y="2"/>
                    </a:cxn>
                    <a:cxn ang="0">
                      <a:pos x="8" y="4"/>
                    </a:cxn>
                    <a:cxn ang="0">
                      <a:pos x="5" y="7"/>
                    </a:cxn>
                    <a:cxn ang="0">
                      <a:pos x="3" y="8"/>
                    </a:cxn>
                    <a:cxn ang="0">
                      <a:pos x="1" y="12"/>
                    </a:cxn>
                    <a:cxn ang="0">
                      <a:pos x="0" y="17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1" y="27"/>
                    </a:cxn>
                    <a:cxn ang="0">
                      <a:pos x="3" y="30"/>
                    </a:cxn>
                    <a:cxn ang="0">
                      <a:pos x="5" y="33"/>
                    </a:cxn>
                    <a:cxn ang="0">
                      <a:pos x="8" y="37"/>
                    </a:cxn>
                    <a:cxn ang="0">
                      <a:pos x="11" y="38"/>
                    </a:cxn>
                    <a:cxn ang="0">
                      <a:pos x="14" y="38"/>
                    </a:cxn>
                    <a:cxn ang="0">
                      <a:pos x="18" y="40"/>
                    </a:cxn>
                  </a:cxnLst>
                  <a:rect l="0" t="0" r="r" b="b"/>
                  <a:pathLst>
                    <a:path w="38" h="40">
                      <a:moveTo>
                        <a:pt x="18" y="40"/>
                      </a:moveTo>
                      <a:lnTo>
                        <a:pt x="23" y="38"/>
                      </a:lnTo>
                      <a:lnTo>
                        <a:pt x="26" y="38"/>
                      </a:lnTo>
                      <a:lnTo>
                        <a:pt x="29" y="37"/>
                      </a:lnTo>
                      <a:lnTo>
                        <a:pt x="33" y="33"/>
                      </a:lnTo>
                      <a:lnTo>
                        <a:pt x="34" y="30"/>
                      </a:lnTo>
                      <a:lnTo>
                        <a:pt x="36" y="27"/>
                      </a:lnTo>
                      <a:lnTo>
                        <a:pt x="38" y="23"/>
                      </a:lnTo>
                      <a:lnTo>
                        <a:pt x="38" y="20"/>
                      </a:lnTo>
                      <a:lnTo>
                        <a:pt x="38" y="17"/>
                      </a:lnTo>
                      <a:lnTo>
                        <a:pt x="36" y="12"/>
                      </a:lnTo>
                      <a:lnTo>
                        <a:pt x="34" y="8"/>
                      </a:lnTo>
                      <a:lnTo>
                        <a:pt x="33" y="7"/>
                      </a:lnTo>
                      <a:lnTo>
                        <a:pt x="29" y="4"/>
                      </a:lnTo>
                      <a:lnTo>
                        <a:pt x="26" y="2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5" y="7"/>
                      </a:lnTo>
                      <a:lnTo>
                        <a:pt x="3" y="8"/>
                      </a:lnTo>
                      <a:lnTo>
                        <a:pt x="1" y="12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1" y="27"/>
                      </a:lnTo>
                      <a:lnTo>
                        <a:pt x="3" y="30"/>
                      </a:lnTo>
                      <a:lnTo>
                        <a:pt x="5" y="33"/>
                      </a:lnTo>
                      <a:lnTo>
                        <a:pt x="8" y="37"/>
                      </a:lnTo>
                      <a:lnTo>
                        <a:pt x="11" y="38"/>
                      </a:lnTo>
                      <a:lnTo>
                        <a:pt x="14" y="38"/>
                      </a:lnTo>
                      <a:lnTo>
                        <a:pt x="18" y="4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6" name="Freeform 1097"/>
                <p:cNvSpPr>
                  <a:spLocks/>
                </p:cNvSpPr>
                <p:nvPr/>
              </p:nvSpPr>
              <p:spPr bwMode="auto">
                <a:xfrm>
                  <a:off x="928" y="1614"/>
                  <a:ext cx="45" cy="50"/>
                </a:xfrm>
                <a:custGeom>
                  <a:avLst/>
                  <a:gdLst/>
                  <a:ahLst/>
                  <a:cxnLst>
                    <a:cxn ang="0">
                      <a:pos x="18" y="40"/>
                    </a:cxn>
                    <a:cxn ang="0">
                      <a:pos x="23" y="40"/>
                    </a:cxn>
                    <a:cxn ang="0">
                      <a:pos x="26" y="38"/>
                    </a:cxn>
                    <a:cxn ang="0">
                      <a:pos x="29" y="36"/>
                    </a:cxn>
                    <a:cxn ang="0">
                      <a:pos x="31" y="33"/>
                    </a:cxn>
                    <a:cxn ang="0">
                      <a:pos x="34" y="31"/>
                    </a:cxn>
                    <a:cxn ang="0">
                      <a:pos x="36" y="28"/>
                    </a:cxn>
                    <a:cxn ang="0">
                      <a:pos x="38" y="25"/>
                    </a:cxn>
                    <a:cxn ang="0">
                      <a:pos x="38" y="20"/>
                    </a:cxn>
                    <a:cxn ang="0">
                      <a:pos x="38" y="16"/>
                    </a:cxn>
                    <a:cxn ang="0">
                      <a:pos x="36" y="13"/>
                    </a:cxn>
                    <a:cxn ang="0">
                      <a:pos x="34" y="10"/>
                    </a:cxn>
                    <a:cxn ang="0">
                      <a:pos x="31" y="7"/>
                    </a:cxn>
                    <a:cxn ang="0">
                      <a:pos x="29" y="3"/>
                    </a:cxn>
                    <a:cxn ang="0">
                      <a:pos x="26" y="2"/>
                    </a:cxn>
                    <a:cxn ang="0">
                      <a:pos x="23" y="2"/>
                    </a:cxn>
                    <a:cxn ang="0">
                      <a:pos x="18" y="0"/>
                    </a:cxn>
                    <a:cxn ang="0">
                      <a:pos x="14" y="2"/>
                    </a:cxn>
                    <a:cxn ang="0">
                      <a:pos x="11" y="2"/>
                    </a:cxn>
                    <a:cxn ang="0">
                      <a:pos x="8" y="3"/>
                    </a:cxn>
                    <a:cxn ang="0">
                      <a:pos x="5" y="7"/>
                    </a:cxn>
                    <a:cxn ang="0">
                      <a:pos x="3" y="10"/>
                    </a:cxn>
                    <a:cxn ang="0">
                      <a:pos x="0" y="13"/>
                    </a:cxn>
                    <a:cxn ang="0">
                      <a:pos x="0" y="16"/>
                    </a:cxn>
                    <a:cxn ang="0">
                      <a:pos x="0" y="20"/>
                    </a:cxn>
                    <a:cxn ang="0">
                      <a:pos x="0" y="25"/>
                    </a:cxn>
                    <a:cxn ang="0">
                      <a:pos x="0" y="28"/>
                    </a:cxn>
                    <a:cxn ang="0">
                      <a:pos x="3" y="31"/>
                    </a:cxn>
                    <a:cxn ang="0">
                      <a:pos x="5" y="33"/>
                    </a:cxn>
                    <a:cxn ang="0">
                      <a:pos x="8" y="36"/>
                    </a:cxn>
                    <a:cxn ang="0">
                      <a:pos x="11" y="38"/>
                    </a:cxn>
                    <a:cxn ang="0">
                      <a:pos x="14" y="40"/>
                    </a:cxn>
                    <a:cxn ang="0">
                      <a:pos x="18" y="40"/>
                    </a:cxn>
                  </a:cxnLst>
                  <a:rect l="0" t="0" r="r" b="b"/>
                  <a:pathLst>
                    <a:path w="38" h="40">
                      <a:moveTo>
                        <a:pt x="18" y="40"/>
                      </a:moveTo>
                      <a:lnTo>
                        <a:pt x="23" y="40"/>
                      </a:lnTo>
                      <a:lnTo>
                        <a:pt x="26" y="38"/>
                      </a:lnTo>
                      <a:lnTo>
                        <a:pt x="29" y="36"/>
                      </a:lnTo>
                      <a:lnTo>
                        <a:pt x="31" y="33"/>
                      </a:lnTo>
                      <a:lnTo>
                        <a:pt x="34" y="31"/>
                      </a:lnTo>
                      <a:lnTo>
                        <a:pt x="36" y="28"/>
                      </a:lnTo>
                      <a:lnTo>
                        <a:pt x="38" y="25"/>
                      </a:lnTo>
                      <a:lnTo>
                        <a:pt x="38" y="20"/>
                      </a:lnTo>
                      <a:lnTo>
                        <a:pt x="38" y="16"/>
                      </a:lnTo>
                      <a:lnTo>
                        <a:pt x="36" y="13"/>
                      </a:lnTo>
                      <a:lnTo>
                        <a:pt x="34" y="10"/>
                      </a:lnTo>
                      <a:lnTo>
                        <a:pt x="31" y="7"/>
                      </a:lnTo>
                      <a:lnTo>
                        <a:pt x="29" y="3"/>
                      </a:lnTo>
                      <a:lnTo>
                        <a:pt x="26" y="2"/>
                      </a:lnTo>
                      <a:lnTo>
                        <a:pt x="23" y="2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11" y="2"/>
                      </a:lnTo>
                      <a:lnTo>
                        <a:pt x="8" y="3"/>
                      </a:lnTo>
                      <a:lnTo>
                        <a:pt x="5" y="7"/>
                      </a:lnTo>
                      <a:lnTo>
                        <a:pt x="3" y="10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3" y="31"/>
                      </a:lnTo>
                      <a:lnTo>
                        <a:pt x="5" y="33"/>
                      </a:lnTo>
                      <a:lnTo>
                        <a:pt x="8" y="36"/>
                      </a:lnTo>
                      <a:lnTo>
                        <a:pt x="11" y="38"/>
                      </a:lnTo>
                      <a:lnTo>
                        <a:pt x="14" y="40"/>
                      </a:lnTo>
                      <a:lnTo>
                        <a:pt x="18" y="4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7" name="Freeform 1098"/>
                <p:cNvSpPr>
                  <a:spLocks/>
                </p:cNvSpPr>
                <p:nvPr/>
              </p:nvSpPr>
              <p:spPr bwMode="auto">
                <a:xfrm>
                  <a:off x="584" y="2077"/>
                  <a:ext cx="49" cy="48"/>
                </a:xfrm>
                <a:custGeom>
                  <a:avLst/>
                  <a:gdLst/>
                  <a:ahLst/>
                  <a:cxnLst>
                    <a:cxn ang="0">
                      <a:pos x="20" y="38"/>
                    </a:cxn>
                    <a:cxn ang="0">
                      <a:pos x="24" y="38"/>
                    </a:cxn>
                    <a:cxn ang="0">
                      <a:pos x="27" y="36"/>
                    </a:cxn>
                    <a:cxn ang="0">
                      <a:pos x="30" y="35"/>
                    </a:cxn>
                    <a:cxn ang="0">
                      <a:pos x="34" y="33"/>
                    </a:cxn>
                    <a:cxn ang="0">
                      <a:pos x="37" y="30"/>
                    </a:cxn>
                    <a:cxn ang="0">
                      <a:pos x="38" y="26"/>
                    </a:cxn>
                    <a:cxn ang="0">
                      <a:pos x="38" y="23"/>
                    </a:cxn>
                    <a:cxn ang="0">
                      <a:pos x="40" y="18"/>
                    </a:cxn>
                    <a:cxn ang="0">
                      <a:pos x="38" y="15"/>
                    </a:cxn>
                    <a:cxn ang="0">
                      <a:pos x="38" y="12"/>
                    </a:cxn>
                    <a:cxn ang="0">
                      <a:pos x="37" y="8"/>
                    </a:cxn>
                    <a:cxn ang="0">
                      <a:pos x="34" y="5"/>
                    </a:cxn>
                    <a:cxn ang="0">
                      <a:pos x="30" y="3"/>
                    </a:cxn>
                    <a:cxn ang="0">
                      <a:pos x="27" y="2"/>
                    </a:cxn>
                    <a:cxn ang="0">
                      <a:pos x="24" y="0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2" y="2"/>
                    </a:cxn>
                    <a:cxn ang="0">
                      <a:pos x="9" y="3"/>
                    </a:cxn>
                    <a:cxn ang="0">
                      <a:pos x="7" y="5"/>
                    </a:cxn>
                    <a:cxn ang="0">
                      <a:pos x="4" y="8"/>
                    </a:cxn>
                    <a:cxn ang="0">
                      <a:pos x="2" y="12"/>
                    </a:cxn>
                    <a:cxn ang="0">
                      <a:pos x="0" y="15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2" y="26"/>
                    </a:cxn>
                    <a:cxn ang="0">
                      <a:pos x="4" y="30"/>
                    </a:cxn>
                    <a:cxn ang="0">
                      <a:pos x="7" y="33"/>
                    </a:cxn>
                    <a:cxn ang="0">
                      <a:pos x="9" y="35"/>
                    </a:cxn>
                    <a:cxn ang="0">
                      <a:pos x="12" y="36"/>
                    </a:cxn>
                    <a:cxn ang="0">
                      <a:pos x="17" y="38"/>
                    </a:cxn>
                    <a:cxn ang="0">
                      <a:pos x="20" y="38"/>
                    </a:cxn>
                  </a:cxnLst>
                  <a:rect l="0" t="0" r="r" b="b"/>
                  <a:pathLst>
                    <a:path w="40" h="38">
                      <a:moveTo>
                        <a:pt x="20" y="38"/>
                      </a:moveTo>
                      <a:lnTo>
                        <a:pt x="24" y="38"/>
                      </a:lnTo>
                      <a:lnTo>
                        <a:pt x="27" y="36"/>
                      </a:lnTo>
                      <a:lnTo>
                        <a:pt x="30" y="35"/>
                      </a:lnTo>
                      <a:lnTo>
                        <a:pt x="34" y="33"/>
                      </a:lnTo>
                      <a:lnTo>
                        <a:pt x="37" y="30"/>
                      </a:lnTo>
                      <a:lnTo>
                        <a:pt x="38" y="26"/>
                      </a:lnTo>
                      <a:lnTo>
                        <a:pt x="38" y="23"/>
                      </a:lnTo>
                      <a:lnTo>
                        <a:pt x="40" y="18"/>
                      </a:lnTo>
                      <a:lnTo>
                        <a:pt x="38" y="15"/>
                      </a:lnTo>
                      <a:lnTo>
                        <a:pt x="38" y="12"/>
                      </a:lnTo>
                      <a:lnTo>
                        <a:pt x="37" y="8"/>
                      </a:lnTo>
                      <a:lnTo>
                        <a:pt x="34" y="5"/>
                      </a:lnTo>
                      <a:lnTo>
                        <a:pt x="30" y="3"/>
                      </a:lnTo>
                      <a:lnTo>
                        <a:pt x="27" y="2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4" y="30"/>
                      </a:lnTo>
                      <a:lnTo>
                        <a:pt x="7" y="33"/>
                      </a:lnTo>
                      <a:lnTo>
                        <a:pt x="9" y="35"/>
                      </a:lnTo>
                      <a:lnTo>
                        <a:pt x="12" y="36"/>
                      </a:lnTo>
                      <a:lnTo>
                        <a:pt x="17" y="38"/>
                      </a:lnTo>
                      <a:lnTo>
                        <a:pt x="20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8" name="Freeform 1099"/>
                <p:cNvSpPr>
                  <a:spLocks/>
                </p:cNvSpPr>
                <p:nvPr/>
              </p:nvSpPr>
              <p:spPr bwMode="auto">
                <a:xfrm>
                  <a:off x="528" y="2374"/>
                  <a:ext cx="47" cy="48"/>
                </a:xfrm>
                <a:custGeom>
                  <a:avLst/>
                  <a:gdLst/>
                  <a:ahLst/>
                  <a:cxnLst>
                    <a:cxn ang="0">
                      <a:pos x="20" y="38"/>
                    </a:cxn>
                    <a:cxn ang="0">
                      <a:pos x="25" y="38"/>
                    </a:cxn>
                    <a:cxn ang="0">
                      <a:pos x="28" y="36"/>
                    </a:cxn>
                    <a:cxn ang="0">
                      <a:pos x="31" y="34"/>
                    </a:cxn>
                    <a:cxn ang="0">
                      <a:pos x="33" y="33"/>
                    </a:cxn>
                    <a:cxn ang="0">
                      <a:pos x="36" y="29"/>
                    </a:cxn>
                    <a:cxn ang="0">
                      <a:pos x="38" y="26"/>
                    </a:cxn>
                    <a:cxn ang="0">
                      <a:pos x="40" y="23"/>
                    </a:cxn>
                    <a:cxn ang="0">
                      <a:pos x="40" y="20"/>
                    </a:cxn>
                    <a:cxn ang="0">
                      <a:pos x="40" y="15"/>
                    </a:cxn>
                    <a:cxn ang="0">
                      <a:pos x="38" y="11"/>
                    </a:cxn>
                    <a:cxn ang="0">
                      <a:pos x="36" y="8"/>
                    </a:cxn>
                    <a:cxn ang="0">
                      <a:pos x="33" y="5"/>
                    </a:cxn>
                    <a:cxn ang="0">
                      <a:pos x="31" y="3"/>
                    </a:cxn>
                    <a:cxn ang="0">
                      <a:pos x="28" y="1"/>
                    </a:cxn>
                    <a:cxn ang="0">
                      <a:pos x="25" y="0"/>
                    </a:cxn>
                    <a:cxn ang="0">
                      <a:pos x="20" y="0"/>
                    </a:cxn>
                    <a:cxn ang="0">
                      <a:pos x="16" y="0"/>
                    </a:cxn>
                    <a:cxn ang="0">
                      <a:pos x="13" y="1"/>
                    </a:cxn>
                    <a:cxn ang="0">
                      <a:pos x="10" y="3"/>
                    </a:cxn>
                    <a:cxn ang="0">
                      <a:pos x="7" y="5"/>
                    </a:cxn>
                    <a:cxn ang="0">
                      <a:pos x="3" y="8"/>
                    </a:cxn>
                    <a:cxn ang="0">
                      <a:pos x="2" y="11"/>
                    </a:cxn>
                    <a:cxn ang="0">
                      <a:pos x="2" y="15"/>
                    </a:cxn>
                    <a:cxn ang="0">
                      <a:pos x="0" y="20"/>
                    </a:cxn>
                    <a:cxn ang="0">
                      <a:pos x="2" y="23"/>
                    </a:cxn>
                    <a:cxn ang="0">
                      <a:pos x="2" y="26"/>
                    </a:cxn>
                    <a:cxn ang="0">
                      <a:pos x="3" y="29"/>
                    </a:cxn>
                    <a:cxn ang="0">
                      <a:pos x="7" y="33"/>
                    </a:cxn>
                    <a:cxn ang="0">
                      <a:pos x="10" y="34"/>
                    </a:cxn>
                    <a:cxn ang="0">
                      <a:pos x="13" y="36"/>
                    </a:cxn>
                    <a:cxn ang="0">
                      <a:pos x="16" y="38"/>
                    </a:cxn>
                    <a:cxn ang="0">
                      <a:pos x="20" y="38"/>
                    </a:cxn>
                  </a:cxnLst>
                  <a:rect l="0" t="0" r="r" b="b"/>
                  <a:pathLst>
                    <a:path w="40" h="38">
                      <a:moveTo>
                        <a:pt x="20" y="38"/>
                      </a:moveTo>
                      <a:lnTo>
                        <a:pt x="25" y="38"/>
                      </a:lnTo>
                      <a:lnTo>
                        <a:pt x="28" y="36"/>
                      </a:lnTo>
                      <a:lnTo>
                        <a:pt x="31" y="34"/>
                      </a:lnTo>
                      <a:lnTo>
                        <a:pt x="33" y="33"/>
                      </a:lnTo>
                      <a:lnTo>
                        <a:pt x="36" y="29"/>
                      </a:lnTo>
                      <a:lnTo>
                        <a:pt x="38" y="26"/>
                      </a:lnTo>
                      <a:lnTo>
                        <a:pt x="40" y="23"/>
                      </a:lnTo>
                      <a:lnTo>
                        <a:pt x="40" y="20"/>
                      </a:lnTo>
                      <a:lnTo>
                        <a:pt x="40" y="15"/>
                      </a:lnTo>
                      <a:lnTo>
                        <a:pt x="38" y="11"/>
                      </a:lnTo>
                      <a:lnTo>
                        <a:pt x="36" y="8"/>
                      </a:lnTo>
                      <a:lnTo>
                        <a:pt x="33" y="5"/>
                      </a:lnTo>
                      <a:lnTo>
                        <a:pt x="31" y="3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1"/>
                      </a:lnTo>
                      <a:lnTo>
                        <a:pt x="10" y="3"/>
                      </a:lnTo>
                      <a:lnTo>
                        <a:pt x="7" y="5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2" y="15"/>
                      </a:lnTo>
                      <a:lnTo>
                        <a:pt x="0" y="20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3" y="29"/>
                      </a:lnTo>
                      <a:lnTo>
                        <a:pt x="7" y="33"/>
                      </a:lnTo>
                      <a:lnTo>
                        <a:pt x="10" y="34"/>
                      </a:lnTo>
                      <a:lnTo>
                        <a:pt x="13" y="36"/>
                      </a:lnTo>
                      <a:lnTo>
                        <a:pt x="16" y="38"/>
                      </a:lnTo>
                      <a:lnTo>
                        <a:pt x="20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9" name="Freeform 1100"/>
                <p:cNvSpPr>
                  <a:spLocks/>
                </p:cNvSpPr>
                <p:nvPr/>
              </p:nvSpPr>
              <p:spPr bwMode="auto">
                <a:xfrm>
                  <a:off x="933" y="2383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20" y="38"/>
                    </a:cxn>
                    <a:cxn ang="0">
                      <a:pos x="24" y="38"/>
                    </a:cxn>
                    <a:cxn ang="0">
                      <a:pos x="27" y="38"/>
                    </a:cxn>
                    <a:cxn ang="0">
                      <a:pos x="30" y="35"/>
                    </a:cxn>
                    <a:cxn ang="0">
                      <a:pos x="33" y="33"/>
                    </a:cxn>
                    <a:cxn ang="0">
                      <a:pos x="37" y="30"/>
                    </a:cxn>
                    <a:cxn ang="0">
                      <a:pos x="38" y="27"/>
                    </a:cxn>
                    <a:cxn ang="0">
                      <a:pos x="38" y="23"/>
                    </a:cxn>
                    <a:cxn ang="0">
                      <a:pos x="40" y="20"/>
                    </a:cxn>
                    <a:cxn ang="0">
                      <a:pos x="38" y="15"/>
                    </a:cxn>
                    <a:cxn ang="0">
                      <a:pos x="38" y="12"/>
                    </a:cxn>
                    <a:cxn ang="0">
                      <a:pos x="37" y="9"/>
                    </a:cxn>
                    <a:cxn ang="0">
                      <a:pos x="33" y="7"/>
                    </a:cxn>
                    <a:cxn ang="0">
                      <a:pos x="30" y="4"/>
                    </a:cxn>
                    <a:cxn ang="0">
                      <a:pos x="27" y="2"/>
                    </a:cxn>
                    <a:cxn ang="0">
                      <a:pos x="24" y="0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2" y="2"/>
                    </a:cxn>
                    <a:cxn ang="0">
                      <a:pos x="9" y="4"/>
                    </a:cxn>
                    <a:cxn ang="0">
                      <a:pos x="7" y="7"/>
                    </a:cxn>
                    <a:cxn ang="0">
                      <a:pos x="4" y="9"/>
                    </a:cxn>
                    <a:cxn ang="0">
                      <a:pos x="2" y="12"/>
                    </a:cxn>
                    <a:cxn ang="0">
                      <a:pos x="2" y="15"/>
                    </a:cxn>
                    <a:cxn ang="0">
                      <a:pos x="0" y="20"/>
                    </a:cxn>
                    <a:cxn ang="0">
                      <a:pos x="2" y="23"/>
                    </a:cxn>
                    <a:cxn ang="0">
                      <a:pos x="2" y="27"/>
                    </a:cxn>
                    <a:cxn ang="0">
                      <a:pos x="4" y="30"/>
                    </a:cxn>
                    <a:cxn ang="0">
                      <a:pos x="7" y="33"/>
                    </a:cxn>
                    <a:cxn ang="0">
                      <a:pos x="9" y="35"/>
                    </a:cxn>
                    <a:cxn ang="0">
                      <a:pos x="12" y="38"/>
                    </a:cxn>
                    <a:cxn ang="0">
                      <a:pos x="17" y="38"/>
                    </a:cxn>
                    <a:cxn ang="0">
                      <a:pos x="20" y="38"/>
                    </a:cxn>
                  </a:cxnLst>
                  <a:rect l="0" t="0" r="r" b="b"/>
                  <a:pathLst>
                    <a:path w="40" h="38">
                      <a:moveTo>
                        <a:pt x="20" y="38"/>
                      </a:moveTo>
                      <a:lnTo>
                        <a:pt x="24" y="38"/>
                      </a:lnTo>
                      <a:lnTo>
                        <a:pt x="27" y="38"/>
                      </a:lnTo>
                      <a:lnTo>
                        <a:pt x="30" y="35"/>
                      </a:lnTo>
                      <a:lnTo>
                        <a:pt x="33" y="33"/>
                      </a:lnTo>
                      <a:lnTo>
                        <a:pt x="37" y="30"/>
                      </a:lnTo>
                      <a:lnTo>
                        <a:pt x="38" y="27"/>
                      </a:lnTo>
                      <a:lnTo>
                        <a:pt x="38" y="23"/>
                      </a:lnTo>
                      <a:lnTo>
                        <a:pt x="40" y="20"/>
                      </a:lnTo>
                      <a:lnTo>
                        <a:pt x="38" y="15"/>
                      </a:lnTo>
                      <a:lnTo>
                        <a:pt x="38" y="12"/>
                      </a:lnTo>
                      <a:lnTo>
                        <a:pt x="37" y="9"/>
                      </a:lnTo>
                      <a:lnTo>
                        <a:pt x="33" y="7"/>
                      </a:lnTo>
                      <a:lnTo>
                        <a:pt x="30" y="4"/>
                      </a:lnTo>
                      <a:lnTo>
                        <a:pt x="27" y="2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2"/>
                      </a:lnTo>
                      <a:lnTo>
                        <a:pt x="2" y="15"/>
                      </a:lnTo>
                      <a:lnTo>
                        <a:pt x="0" y="20"/>
                      </a:lnTo>
                      <a:lnTo>
                        <a:pt x="2" y="23"/>
                      </a:lnTo>
                      <a:lnTo>
                        <a:pt x="2" y="27"/>
                      </a:lnTo>
                      <a:lnTo>
                        <a:pt x="4" y="30"/>
                      </a:lnTo>
                      <a:lnTo>
                        <a:pt x="7" y="33"/>
                      </a:lnTo>
                      <a:lnTo>
                        <a:pt x="9" y="35"/>
                      </a:lnTo>
                      <a:lnTo>
                        <a:pt x="12" y="38"/>
                      </a:lnTo>
                      <a:lnTo>
                        <a:pt x="17" y="38"/>
                      </a:lnTo>
                      <a:lnTo>
                        <a:pt x="20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0" name="Freeform 1101"/>
                <p:cNvSpPr>
                  <a:spLocks/>
                </p:cNvSpPr>
                <p:nvPr/>
              </p:nvSpPr>
              <p:spPr bwMode="auto">
                <a:xfrm>
                  <a:off x="1609" y="2175"/>
                  <a:ext cx="48" cy="49"/>
                </a:xfrm>
                <a:custGeom>
                  <a:avLst/>
                  <a:gdLst/>
                  <a:ahLst/>
                  <a:cxnLst>
                    <a:cxn ang="0">
                      <a:pos x="20" y="39"/>
                    </a:cxn>
                    <a:cxn ang="0">
                      <a:pos x="23" y="39"/>
                    </a:cxn>
                    <a:cxn ang="0">
                      <a:pos x="27" y="38"/>
                    </a:cxn>
                    <a:cxn ang="0">
                      <a:pos x="30" y="36"/>
                    </a:cxn>
                    <a:cxn ang="0">
                      <a:pos x="33" y="33"/>
                    </a:cxn>
                    <a:cxn ang="0">
                      <a:pos x="37" y="31"/>
                    </a:cxn>
                    <a:cxn ang="0">
                      <a:pos x="38" y="28"/>
                    </a:cxn>
                    <a:cxn ang="0">
                      <a:pos x="38" y="23"/>
                    </a:cxn>
                    <a:cxn ang="0">
                      <a:pos x="40" y="20"/>
                    </a:cxn>
                    <a:cxn ang="0">
                      <a:pos x="38" y="16"/>
                    </a:cxn>
                    <a:cxn ang="0">
                      <a:pos x="38" y="13"/>
                    </a:cxn>
                    <a:cxn ang="0">
                      <a:pos x="37" y="10"/>
                    </a:cxn>
                    <a:cxn ang="0">
                      <a:pos x="33" y="6"/>
                    </a:cxn>
                    <a:cxn ang="0">
                      <a:pos x="30" y="3"/>
                    </a:cxn>
                    <a:cxn ang="0">
                      <a:pos x="27" y="1"/>
                    </a:cxn>
                    <a:cxn ang="0">
                      <a:pos x="23" y="1"/>
                    </a:cxn>
                    <a:cxn ang="0">
                      <a:pos x="20" y="0"/>
                    </a:cxn>
                    <a:cxn ang="0">
                      <a:pos x="15" y="1"/>
                    </a:cxn>
                    <a:cxn ang="0">
                      <a:pos x="12" y="1"/>
                    </a:cxn>
                    <a:cxn ang="0">
                      <a:pos x="9" y="3"/>
                    </a:cxn>
                    <a:cxn ang="0">
                      <a:pos x="7" y="6"/>
                    </a:cxn>
                    <a:cxn ang="0">
                      <a:pos x="4" y="10"/>
                    </a:cxn>
                    <a:cxn ang="0">
                      <a:pos x="2" y="13"/>
                    </a:cxn>
                    <a:cxn ang="0">
                      <a:pos x="0" y="16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8"/>
                    </a:cxn>
                    <a:cxn ang="0">
                      <a:pos x="4" y="31"/>
                    </a:cxn>
                    <a:cxn ang="0">
                      <a:pos x="7" y="33"/>
                    </a:cxn>
                    <a:cxn ang="0">
                      <a:pos x="9" y="36"/>
                    </a:cxn>
                    <a:cxn ang="0">
                      <a:pos x="12" y="38"/>
                    </a:cxn>
                    <a:cxn ang="0">
                      <a:pos x="15" y="39"/>
                    </a:cxn>
                    <a:cxn ang="0">
                      <a:pos x="20" y="39"/>
                    </a:cxn>
                  </a:cxnLst>
                  <a:rect l="0" t="0" r="r" b="b"/>
                  <a:pathLst>
                    <a:path w="40" h="39">
                      <a:moveTo>
                        <a:pt x="20" y="39"/>
                      </a:moveTo>
                      <a:lnTo>
                        <a:pt x="23" y="39"/>
                      </a:lnTo>
                      <a:lnTo>
                        <a:pt x="27" y="38"/>
                      </a:lnTo>
                      <a:lnTo>
                        <a:pt x="30" y="36"/>
                      </a:lnTo>
                      <a:lnTo>
                        <a:pt x="33" y="33"/>
                      </a:lnTo>
                      <a:lnTo>
                        <a:pt x="37" y="31"/>
                      </a:lnTo>
                      <a:lnTo>
                        <a:pt x="38" y="28"/>
                      </a:lnTo>
                      <a:lnTo>
                        <a:pt x="38" y="23"/>
                      </a:lnTo>
                      <a:lnTo>
                        <a:pt x="40" y="20"/>
                      </a:lnTo>
                      <a:lnTo>
                        <a:pt x="38" y="16"/>
                      </a:lnTo>
                      <a:lnTo>
                        <a:pt x="38" y="13"/>
                      </a:lnTo>
                      <a:lnTo>
                        <a:pt x="37" y="10"/>
                      </a:lnTo>
                      <a:lnTo>
                        <a:pt x="33" y="6"/>
                      </a:lnTo>
                      <a:lnTo>
                        <a:pt x="30" y="3"/>
                      </a:lnTo>
                      <a:lnTo>
                        <a:pt x="27" y="1"/>
                      </a:lnTo>
                      <a:lnTo>
                        <a:pt x="23" y="1"/>
                      </a:lnTo>
                      <a:lnTo>
                        <a:pt x="20" y="0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9" y="3"/>
                      </a:lnTo>
                      <a:lnTo>
                        <a:pt x="7" y="6"/>
                      </a:lnTo>
                      <a:lnTo>
                        <a:pt x="4" y="10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8"/>
                      </a:lnTo>
                      <a:lnTo>
                        <a:pt x="4" y="31"/>
                      </a:lnTo>
                      <a:lnTo>
                        <a:pt x="7" y="33"/>
                      </a:lnTo>
                      <a:lnTo>
                        <a:pt x="9" y="36"/>
                      </a:lnTo>
                      <a:lnTo>
                        <a:pt x="12" y="38"/>
                      </a:lnTo>
                      <a:lnTo>
                        <a:pt x="15" y="39"/>
                      </a:lnTo>
                      <a:lnTo>
                        <a:pt x="20" y="39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1" name="Freeform 1102"/>
                <p:cNvSpPr>
                  <a:spLocks/>
                </p:cNvSpPr>
                <p:nvPr/>
              </p:nvSpPr>
              <p:spPr bwMode="auto">
                <a:xfrm>
                  <a:off x="1860" y="2462"/>
                  <a:ext cx="45" cy="48"/>
                </a:xfrm>
                <a:custGeom>
                  <a:avLst/>
                  <a:gdLst/>
                  <a:ahLst/>
                  <a:cxnLst>
                    <a:cxn ang="0">
                      <a:pos x="18" y="38"/>
                    </a:cxn>
                    <a:cxn ang="0">
                      <a:pos x="23" y="38"/>
                    </a:cxn>
                    <a:cxn ang="0">
                      <a:pos x="26" y="38"/>
                    </a:cxn>
                    <a:cxn ang="0">
                      <a:pos x="30" y="34"/>
                    </a:cxn>
                    <a:cxn ang="0">
                      <a:pos x="33" y="33"/>
                    </a:cxn>
                    <a:cxn ang="0">
                      <a:pos x="35" y="29"/>
                    </a:cxn>
                    <a:cxn ang="0">
                      <a:pos x="36" y="26"/>
                    </a:cxn>
                    <a:cxn ang="0">
                      <a:pos x="38" y="23"/>
                    </a:cxn>
                    <a:cxn ang="0">
                      <a:pos x="38" y="19"/>
                    </a:cxn>
                    <a:cxn ang="0">
                      <a:pos x="38" y="16"/>
                    </a:cxn>
                    <a:cxn ang="0">
                      <a:pos x="36" y="11"/>
                    </a:cxn>
                    <a:cxn ang="0">
                      <a:pos x="35" y="8"/>
                    </a:cxn>
                    <a:cxn ang="0">
                      <a:pos x="33" y="6"/>
                    </a:cxn>
                    <a:cxn ang="0">
                      <a:pos x="30" y="3"/>
                    </a:cxn>
                    <a:cxn ang="0">
                      <a:pos x="26" y="1"/>
                    </a:cxn>
                    <a:cxn ang="0">
                      <a:pos x="23" y="1"/>
                    </a:cxn>
                    <a:cxn ang="0">
                      <a:pos x="18" y="0"/>
                    </a:cxn>
                    <a:cxn ang="0">
                      <a:pos x="15" y="1"/>
                    </a:cxn>
                    <a:cxn ang="0">
                      <a:pos x="11" y="1"/>
                    </a:cxn>
                    <a:cxn ang="0">
                      <a:pos x="8" y="3"/>
                    </a:cxn>
                    <a:cxn ang="0">
                      <a:pos x="5" y="6"/>
                    </a:cxn>
                    <a:cxn ang="0">
                      <a:pos x="3" y="8"/>
                    </a:cxn>
                    <a:cxn ang="0">
                      <a:pos x="2" y="11"/>
                    </a:cxn>
                    <a:cxn ang="0">
                      <a:pos x="0" y="16"/>
                    </a:cxn>
                    <a:cxn ang="0">
                      <a:pos x="0" y="19"/>
                    </a:cxn>
                    <a:cxn ang="0">
                      <a:pos x="0" y="23"/>
                    </a:cxn>
                    <a:cxn ang="0">
                      <a:pos x="2" y="26"/>
                    </a:cxn>
                    <a:cxn ang="0">
                      <a:pos x="3" y="29"/>
                    </a:cxn>
                    <a:cxn ang="0">
                      <a:pos x="5" y="33"/>
                    </a:cxn>
                    <a:cxn ang="0">
                      <a:pos x="8" y="34"/>
                    </a:cxn>
                    <a:cxn ang="0">
                      <a:pos x="11" y="38"/>
                    </a:cxn>
                    <a:cxn ang="0">
                      <a:pos x="15" y="38"/>
                    </a:cxn>
                    <a:cxn ang="0">
                      <a:pos x="18" y="38"/>
                    </a:cxn>
                  </a:cxnLst>
                  <a:rect l="0" t="0" r="r" b="b"/>
                  <a:pathLst>
                    <a:path w="38" h="38">
                      <a:moveTo>
                        <a:pt x="18" y="38"/>
                      </a:moveTo>
                      <a:lnTo>
                        <a:pt x="23" y="38"/>
                      </a:lnTo>
                      <a:lnTo>
                        <a:pt x="26" y="38"/>
                      </a:lnTo>
                      <a:lnTo>
                        <a:pt x="30" y="34"/>
                      </a:lnTo>
                      <a:lnTo>
                        <a:pt x="33" y="33"/>
                      </a:lnTo>
                      <a:lnTo>
                        <a:pt x="35" y="29"/>
                      </a:lnTo>
                      <a:lnTo>
                        <a:pt x="36" y="26"/>
                      </a:lnTo>
                      <a:lnTo>
                        <a:pt x="38" y="23"/>
                      </a:lnTo>
                      <a:lnTo>
                        <a:pt x="38" y="19"/>
                      </a:lnTo>
                      <a:lnTo>
                        <a:pt x="38" y="16"/>
                      </a:lnTo>
                      <a:lnTo>
                        <a:pt x="36" y="11"/>
                      </a:lnTo>
                      <a:lnTo>
                        <a:pt x="35" y="8"/>
                      </a:lnTo>
                      <a:lnTo>
                        <a:pt x="33" y="6"/>
                      </a:lnTo>
                      <a:lnTo>
                        <a:pt x="30" y="3"/>
                      </a:lnTo>
                      <a:lnTo>
                        <a:pt x="26" y="1"/>
                      </a:lnTo>
                      <a:lnTo>
                        <a:pt x="23" y="1"/>
                      </a:lnTo>
                      <a:lnTo>
                        <a:pt x="18" y="0"/>
                      </a:lnTo>
                      <a:lnTo>
                        <a:pt x="15" y="1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5" y="6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3" y="29"/>
                      </a:lnTo>
                      <a:lnTo>
                        <a:pt x="5" y="33"/>
                      </a:lnTo>
                      <a:lnTo>
                        <a:pt x="8" y="34"/>
                      </a:lnTo>
                      <a:lnTo>
                        <a:pt x="11" y="38"/>
                      </a:lnTo>
                      <a:lnTo>
                        <a:pt x="15" y="38"/>
                      </a:lnTo>
                      <a:lnTo>
                        <a:pt x="18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2" name="Freeform 1103"/>
                <p:cNvSpPr>
                  <a:spLocks/>
                </p:cNvSpPr>
                <p:nvPr/>
              </p:nvSpPr>
              <p:spPr bwMode="auto">
                <a:xfrm>
                  <a:off x="1676" y="2644"/>
                  <a:ext cx="46" cy="50"/>
                </a:xfrm>
                <a:custGeom>
                  <a:avLst/>
                  <a:gdLst/>
                  <a:ahLst/>
                  <a:cxnLst>
                    <a:cxn ang="0">
                      <a:pos x="19" y="40"/>
                    </a:cxn>
                    <a:cxn ang="0">
                      <a:pos x="24" y="40"/>
                    </a:cxn>
                    <a:cxn ang="0">
                      <a:pos x="27" y="38"/>
                    </a:cxn>
                    <a:cxn ang="0">
                      <a:pos x="30" y="36"/>
                    </a:cxn>
                    <a:cxn ang="0">
                      <a:pos x="34" y="33"/>
                    </a:cxn>
                    <a:cxn ang="0">
                      <a:pos x="35" y="31"/>
                    </a:cxn>
                    <a:cxn ang="0">
                      <a:pos x="37" y="28"/>
                    </a:cxn>
                    <a:cxn ang="0">
                      <a:pos x="39" y="23"/>
                    </a:cxn>
                    <a:cxn ang="0">
                      <a:pos x="39" y="20"/>
                    </a:cxn>
                    <a:cxn ang="0">
                      <a:pos x="39" y="16"/>
                    </a:cxn>
                    <a:cxn ang="0">
                      <a:pos x="37" y="12"/>
                    </a:cxn>
                    <a:cxn ang="0">
                      <a:pos x="35" y="10"/>
                    </a:cxn>
                    <a:cxn ang="0">
                      <a:pos x="34" y="7"/>
                    </a:cxn>
                    <a:cxn ang="0">
                      <a:pos x="30" y="3"/>
                    </a:cxn>
                    <a:cxn ang="0">
                      <a:pos x="27" y="2"/>
                    </a:cxn>
                    <a:cxn ang="0">
                      <a:pos x="24" y="2"/>
                    </a:cxn>
                    <a:cxn ang="0">
                      <a:pos x="19" y="0"/>
                    </a:cxn>
                    <a:cxn ang="0">
                      <a:pos x="15" y="2"/>
                    </a:cxn>
                    <a:cxn ang="0">
                      <a:pos x="12" y="2"/>
                    </a:cxn>
                    <a:cxn ang="0">
                      <a:pos x="9" y="3"/>
                    </a:cxn>
                    <a:cxn ang="0">
                      <a:pos x="5" y="7"/>
                    </a:cxn>
                    <a:cxn ang="0">
                      <a:pos x="4" y="10"/>
                    </a:cxn>
                    <a:cxn ang="0">
                      <a:pos x="0" y="12"/>
                    </a:cxn>
                    <a:cxn ang="0">
                      <a:pos x="0" y="16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0" y="28"/>
                    </a:cxn>
                    <a:cxn ang="0">
                      <a:pos x="4" y="31"/>
                    </a:cxn>
                    <a:cxn ang="0">
                      <a:pos x="5" y="33"/>
                    </a:cxn>
                    <a:cxn ang="0">
                      <a:pos x="9" y="36"/>
                    </a:cxn>
                    <a:cxn ang="0">
                      <a:pos x="12" y="38"/>
                    </a:cxn>
                    <a:cxn ang="0">
                      <a:pos x="15" y="40"/>
                    </a:cxn>
                    <a:cxn ang="0">
                      <a:pos x="19" y="40"/>
                    </a:cxn>
                  </a:cxnLst>
                  <a:rect l="0" t="0" r="r" b="b"/>
                  <a:pathLst>
                    <a:path w="39" h="40">
                      <a:moveTo>
                        <a:pt x="19" y="40"/>
                      </a:moveTo>
                      <a:lnTo>
                        <a:pt x="24" y="40"/>
                      </a:lnTo>
                      <a:lnTo>
                        <a:pt x="27" y="38"/>
                      </a:lnTo>
                      <a:lnTo>
                        <a:pt x="30" y="36"/>
                      </a:lnTo>
                      <a:lnTo>
                        <a:pt x="34" y="33"/>
                      </a:lnTo>
                      <a:lnTo>
                        <a:pt x="35" y="31"/>
                      </a:lnTo>
                      <a:lnTo>
                        <a:pt x="37" y="28"/>
                      </a:lnTo>
                      <a:lnTo>
                        <a:pt x="39" y="23"/>
                      </a:lnTo>
                      <a:lnTo>
                        <a:pt x="39" y="20"/>
                      </a:lnTo>
                      <a:lnTo>
                        <a:pt x="39" y="16"/>
                      </a:lnTo>
                      <a:lnTo>
                        <a:pt x="37" y="12"/>
                      </a:lnTo>
                      <a:lnTo>
                        <a:pt x="35" y="10"/>
                      </a:lnTo>
                      <a:lnTo>
                        <a:pt x="34" y="7"/>
                      </a:lnTo>
                      <a:lnTo>
                        <a:pt x="30" y="3"/>
                      </a:lnTo>
                      <a:lnTo>
                        <a:pt x="27" y="2"/>
                      </a:lnTo>
                      <a:lnTo>
                        <a:pt x="24" y="2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5" y="7"/>
                      </a:lnTo>
                      <a:lnTo>
                        <a:pt x="4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4" y="31"/>
                      </a:lnTo>
                      <a:lnTo>
                        <a:pt x="5" y="33"/>
                      </a:lnTo>
                      <a:lnTo>
                        <a:pt x="9" y="36"/>
                      </a:lnTo>
                      <a:lnTo>
                        <a:pt x="12" y="38"/>
                      </a:lnTo>
                      <a:lnTo>
                        <a:pt x="15" y="40"/>
                      </a:lnTo>
                      <a:lnTo>
                        <a:pt x="19" y="4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3" name="Freeform 1104"/>
                <p:cNvSpPr>
                  <a:spLocks/>
                </p:cNvSpPr>
                <p:nvPr/>
              </p:nvSpPr>
              <p:spPr bwMode="auto">
                <a:xfrm>
                  <a:off x="1081" y="2583"/>
                  <a:ext cx="43" cy="48"/>
                </a:xfrm>
                <a:custGeom>
                  <a:avLst/>
                  <a:gdLst/>
                  <a:ahLst/>
                  <a:cxnLst>
                    <a:cxn ang="0">
                      <a:pos x="20" y="38"/>
                    </a:cxn>
                    <a:cxn ang="0">
                      <a:pos x="23" y="38"/>
                    </a:cxn>
                    <a:cxn ang="0">
                      <a:pos x="26" y="37"/>
                    </a:cxn>
                    <a:cxn ang="0">
                      <a:pos x="30" y="35"/>
                    </a:cxn>
                    <a:cxn ang="0">
                      <a:pos x="33" y="33"/>
                    </a:cxn>
                    <a:cxn ang="0">
                      <a:pos x="34" y="30"/>
                    </a:cxn>
                    <a:cxn ang="0">
                      <a:pos x="36" y="27"/>
                    </a:cxn>
                    <a:cxn ang="0">
                      <a:pos x="38" y="23"/>
                    </a:cxn>
                    <a:cxn ang="0">
                      <a:pos x="38" y="20"/>
                    </a:cxn>
                    <a:cxn ang="0">
                      <a:pos x="38" y="15"/>
                    </a:cxn>
                    <a:cxn ang="0">
                      <a:pos x="36" y="12"/>
                    </a:cxn>
                    <a:cxn ang="0">
                      <a:pos x="34" y="8"/>
                    </a:cxn>
                    <a:cxn ang="0">
                      <a:pos x="33" y="5"/>
                    </a:cxn>
                    <a:cxn ang="0">
                      <a:pos x="30" y="3"/>
                    </a:cxn>
                    <a:cxn ang="0">
                      <a:pos x="26" y="2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11" y="2"/>
                    </a:cxn>
                    <a:cxn ang="0">
                      <a:pos x="8" y="3"/>
                    </a:cxn>
                    <a:cxn ang="0">
                      <a:pos x="6" y="5"/>
                    </a:cxn>
                    <a:cxn ang="0">
                      <a:pos x="3" y="8"/>
                    </a:cxn>
                    <a:cxn ang="0">
                      <a:pos x="1" y="12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1" y="27"/>
                    </a:cxn>
                    <a:cxn ang="0">
                      <a:pos x="3" y="30"/>
                    </a:cxn>
                    <a:cxn ang="0">
                      <a:pos x="6" y="33"/>
                    </a:cxn>
                    <a:cxn ang="0">
                      <a:pos x="8" y="35"/>
                    </a:cxn>
                    <a:cxn ang="0">
                      <a:pos x="11" y="37"/>
                    </a:cxn>
                    <a:cxn ang="0">
                      <a:pos x="15" y="38"/>
                    </a:cxn>
                    <a:cxn ang="0">
                      <a:pos x="20" y="38"/>
                    </a:cxn>
                  </a:cxnLst>
                  <a:rect l="0" t="0" r="r" b="b"/>
                  <a:pathLst>
                    <a:path w="38" h="38">
                      <a:moveTo>
                        <a:pt x="20" y="38"/>
                      </a:moveTo>
                      <a:lnTo>
                        <a:pt x="23" y="38"/>
                      </a:lnTo>
                      <a:lnTo>
                        <a:pt x="26" y="37"/>
                      </a:lnTo>
                      <a:lnTo>
                        <a:pt x="30" y="35"/>
                      </a:lnTo>
                      <a:lnTo>
                        <a:pt x="33" y="33"/>
                      </a:lnTo>
                      <a:lnTo>
                        <a:pt x="34" y="30"/>
                      </a:lnTo>
                      <a:lnTo>
                        <a:pt x="36" y="27"/>
                      </a:lnTo>
                      <a:lnTo>
                        <a:pt x="38" y="23"/>
                      </a:lnTo>
                      <a:lnTo>
                        <a:pt x="38" y="20"/>
                      </a:lnTo>
                      <a:lnTo>
                        <a:pt x="38" y="15"/>
                      </a:lnTo>
                      <a:lnTo>
                        <a:pt x="36" y="12"/>
                      </a:lnTo>
                      <a:lnTo>
                        <a:pt x="34" y="8"/>
                      </a:lnTo>
                      <a:lnTo>
                        <a:pt x="33" y="5"/>
                      </a:lnTo>
                      <a:lnTo>
                        <a:pt x="30" y="3"/>
                      </a:lnTo>
                      <a:lnTo>
                        <a:pt x="26" y="2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8" y="3"/>
                      </a:lnTo>
                      <a:lnTo>
                        <a:pt x="6" y="5"/>
                      </a:lnTo>
                      <a:lnTo>
                        <a:pt x="3" y="8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1" y="27"/>
                      </a:lnTo>
                      <a:lnTo>
                        <a:pt x="3" y="30"/>
                      </a:lnTo>
                      <a:lnTo>
                        <a:pt x="6" y="33"/>
                      </a:lnTo>
                      <a:lnTo>
                        <a:pt x="8" y="35"/>
                      </a:lnTo>
                      <a:lnTo>
                        <a:pt x="11" y="37"/>
                      </a:lnTo>
                      <a:lnTo>
                        <a:pt x="15" y="38"/>
                      </a:lnTo>
                      <a:lnTo>
                        <a:pt x="20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4" name="Freeform 1105"/>
                <p:cNvSpPr>
                  <a:spLocks/>
                </p:cNvSpPr>
                <p:nvPr/>
              </p:nvSpPr>
              <p:spPr bwMode="auto">
                <a:xfrm>
                  <a:off x="1005" y="2952"/>
                  <a:ext cx="45" cy="50"/>
                </a:xfrm>
                <a:custGeom>
                  <a:avLst/>
                  <a:gdLst/>
                  <a:ahLst/>
                  <a:cxnLst>
                    <a:cxn ang="0">
                      <a:pos x="20" y="40"/>
                    </a:cxn>
                    <a:cxn ang="0">
                      <a:pos x="24" y="38"/>
                    </a:cxn>
                    <a:cxn ang="0">
                      <a:pos x="27" y="38"/>
                    </a:cxn>
                    <a:cxn ang="0">
                      <a:pos x="30" y="35"/>
                    </a:cxn>
                    <a:cxn ang="0">
                      <a:pos x="33" y="33"/>
                    </a:cxn>
                    <a:cxn ang="0">
                      <a:pos x="35" y="30"/>
                    </a:cxn>
                    <a:cxn ang="0">
                      <a:pos x="37" y="26"/>
                    </a:cxn>
                    <a:cxn ang="0">
                      <a:pos x="38" y="23"/>
                    </a:cxn>
                    <a:cxn ang="0">
                      <a:pos x="38" y="20"/>
                    </a:cxn>
                    <a:cxn ang="0">
                      <a:pos x="38" y="15"/>
                    </a:cxn>
                    <a:cxn ang="0">
                      <a:pos x="37" y="11"/>
                    </a:cxn>
                    <a:cxn ang="0">
                      <a:pos x="35" y="8"/>
                    </a:cxn>
                    <a:cxn ang="0">
                      <a:pos x="33" y="5"/>
                    </a:cxn>
                    <a:cxn ang="0">
                      <a:pos x="30" y="3"/>
                    </a:cxn>
                    <a:cxn ang="0">
                      <a:pos x="27" y="2"/>
                    </a:cxn>
                    <a:cxn ang="0">
                      <a:pos x="24" y="0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12" y="2"/>
                    </a:cxn>
                    <a:cxn ang="0">
                      <a:pos x="9" y="3"/>
                    </a:cxn>
                    <a:cxn ang="0">
                      <a:pos x="5" y="5"/>
                    </a:cxn>
                    <a:cxn ang="0">
                      <a:pos x="4" y="8"/>
                    </a:cxn>
                    <a:cxn ang="0">
                      <a:pos x="2" y="11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6"/>
                    </a:cxn>
                    <a:cxn ang="0">
                      <a:pos x="4" y="30"/>
                    </a:cxn>
                    <a:cxn ang="0">
                      <a:pos x="5" y="33"/>
                    </a:cxn>
                    <a:cxn ang="0">
                      <a:pos x="9" y="35"/>
                    </a:cxn>
                    <a:cxn ang="0">
                      <a:pos x="12" y="38"/>
                    </a:cxn>
                    <a:cxn ang="0">
                      <a:pos x="15" y="38"/>
                    </a:cxn>
                    <a:cxn ang="0">
                      <a:pos x="20" y="40"/>
                    </a:cxn>
                  </a:cxnLst>
                  <a:rect l="0" t="0" r="r" b="b"/>
                  <a:pathLst>
                    <a:path w="38" h="40">
                      <a:moveTo>
                        <a:pt x="20" y="40"/>
                      </a:moveTo>
                      <a:lnTo>
                        <a:pt x="24" y="38"/>
                      </a:lnTo>
                      <a:lnTo>
                        <a:pt x="27" y="38"/>
                      </a:lnTo>
                      <a:lnTo>
                        <a:pt x="30" y="35"/>
                      </a:lnTo>
                      <a:lnTo>
                        <a:pt x="33" y="33"/>
                      </a:lnTo>
                      <a:lnTo>
                        <a:pt x="35" y="30"/>
                      </a:lnTo>
                      <a:lnTo>
                        <a:pt x="37" y="26"/>
                      </a:lnTo>
                      <a:lnTo>
                        <a:pt x="38" y="23"/>
                      </a:lnTo>
                      <a:lnTo>
                        <a:pt x="38" y="20"/>
                      </a:lnTo>
                      <a:lnTo>
                        <a:pt x="38" y="15"/>
                      </a:lnTo>
                      <a:lnTo>
                        <a:pt x="37" y="11"/>
                      </a:lnTo>
                      <a:lnTo>
                        <a:pt x="35" y="8"/>
                      </a:lnTo>
                      <a:lnTo>
                        <a:pt x="33" y="5"/>
                      </a:lnTo>
                      <a:lnTo>
                        <a:pt x="30" y="3"/>
                      </a:lnTo>
                      <a:lnTo>
                        <a:pt x="27" y="2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5" y="5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4" y="30"/>
                      </a:lnTo>
                      <a:lnTo>
                        <a:pt x="5" y="33"/>
                      </a:lnTo>
                      <a:lnTo>
                        <a:pt x="9" y="35"/>
                      </a:lnTo>
                      <a:lnTo>
                        <a:pt x="12" y="38"/>
                      </a:lnTo>
                      <a:lnTo>
                        <a:pt x="15" y="38"/>
                      </a:lnTo>
                      <a:lnTo>
                        <a:pt x="20" y="4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5" name="Freeform 1106"/>
                <p:cNvSpPr>
                  <a:spLocks/>
                </p:cNvSpPr>
                <p:nvPr/>
              </p:nvSpPr>
              <p:spPr bwMode="auto">
                <a:xfrm>
                  <a:off x="616" y="3152"/>
                  <a:ext cx="45" cy="48"/>
                </a:xfrm>
                <a:custGeom>
                  <a:avLst/>
                  <a:gdLst/>
                  <a:ahLst/>
                  <a:cxnLst>
                    <a:cxn ang="0">
                      <a:pos x="20" y="38"/>
                    </a:cxn>
                    <a:cxn ang="0">
                      <a:pos x="23" y="38"/>
                    </a:cxn>
                    <a:cxn ang="0">
                      <a:pos x="27" y="36"/>
                    </a:cxn>
                    <a:cxn ang="0">
                      <a:pos x="30" y="34"/>
                    </a:cxn>
                    <a:cxn ang="0">
                      <a:pos x="33" y="33"/>
                    </a:cxn>
                    <a:cxn ang="0">
                      <a:pos x="35" y="29"/>
                    </a:cxn>
                    <a:cxn ang="0">
                      <a:pos x="38" y="26"/>
                    </a:cxn>
                    <a:cxn ang="0">
                      <a:pos x="38" y="23"/>
                    </a:cxn>
                    <a:cxn ang="0">
                      <a:pos x="38" y="18"/>
                    </a:cxn>
                    <a:cxn ang="0">
                      <a:pos x="38" y="15"/>
                    </a:cxn>
                    <a:cxn ang="0">
                      <a:pos x="38" y="11"/>
                    </a:cxn>
                    <a:cxn ang="0">
                      <a:pos x="35" y="8"/>
                    </a:cxn>
                    <a:cxn ang="0">
                      <a:pos x="33" y="5"/>
                    </a:cxn>
                    <a:cxn ang="0">
                      <a:pos x="30" y="3"/>
                    </a:cxn>
                    <a:cxn ang="0">
                      <a:pos x="27" y="1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12" y="1"/>
                    </a:cxn>
                    <a:cxn ang="0">
                      <a:pos x="8" y="3"/>
                    </a:cxn>
                    <a:cxn ang="0">
                      <a:pos x="5" y="5"/>
                    </a:cxn>
                    <a:cxn ang="0">
                      <a:pos x="3" y="8"/>
                    </a:cxn>
                    <a:cxn ang="0">
                      <a:pos x="2" y="11"/>
                    </a:cxn>
                    <a:cxn ang="0">
                      <a:pos x="0" y="15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2" y="26"/>
                    </a:cxn>
                    <a:cxn ang="0">
                      <a:pos x="3" y="29"/>
                    </a:cxn>
                    <a:cxn ang="0">
                      <a:pos x="5" y="33"/>
                    </a:cxn>
                    <a:cxn ang="0">
                      <a:pos x="8" y="34"/>
                    </a:cxn>
                    <a:cxn ang="0">
                      <a:pos x="12" y="36"/>
                    </a:cxn>
                    <a:cxn ang="0">
                      <a:pos x="15" y="38"/>
                    </a:cxn>
                    <a:cxn ang="0">
                      <a:pos x="20" y="38"/>
                    </a:cxn>
                  </a:cxnLst>
                  <a:rect l="0" t="0" r="r" b="b"/>
                  <a:pathLst>
                    <a:path w="38" h="38">
                      <a:moveTo>
                        <a:pt x="20" y="38"/>
                      </a:moveTo>
                      <a:lnTo>
                        <a:pt x="23" y="38"/>
                      </a:lnTo>
                      <a:lnTo>
                        <a:pt x="27" y="36"/>
                      </a:lnTo>
                      <a:lnTo>
                        <a:pt x="30" y="34"/>
                      </a:lnTo>
                      <a:lnTo>
                        <a:pt x="33" y="33"/>
                      </a:lnTo>
                      <a:lnTo>
                        <a:pt x="35" y="29"/>
                      </a:lnTo>
                      <a:lnTo>
                        <a:pt x="38" y="26"/>
                      </a:lnTo>
                      <a:lnTo>
                        <a:pt x="38" y="23"/>
                      </a:lnTo>
                      <a:lnTo>
                        <a:pt x="38" y="18"/>
                      </a:lnTo>
                      <a:lnTo>
                        <a:pt x="38" y="15"/>
                      </a:lnTo>
                      <a:lnTo>
                        <a:pt x="38" y="11"/>
                      </a:lnTo>
                      <a:lnTo>
                        <a:pt x="35" y="8"/>
                      </a:lnTo>
                      <a:lnTo>
                        <a:pt x="33" y="5"/>
                      </a:lnTo>
                      <a:lnTo>
                        <a:pt x="30" y="3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3" y="29"/>
                      </a:lnTo>
                      <a:lnTo>
                        <a:pt x="5" y="33"/>
                      </a:lnTo>
                      <a:lnTo>
                        <a:pt x="8" y="34"/>
                      </a:lnTo>
                      <a:lnTo>
                        <a:pt x="12" y="36"/>
                      </a:lnTo>
                      <a:lnTo>
                        <a:pt x="15" y="38"/>
                      </a:lnTo>
                      <a:lnTo>
                        <a:pt x="20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6" name="Freeform 1107"/>
                <p:cNvSpPr>
                  <a:spLocks/>
                </p:cNvSpPr>
                <p:nvPr/>
              </p:nvSpPr>
              <p:spPr bwMode="auto">
                <a:xfrm>
                  <a:off x="909" y="3367"/>
                  <a:ext cx="46" cy="47"/>
                </a:xfrm>
                <a:custGeom>
                  <a:avLst/>
                  <a:gdLst/>
                  <a:ahLst/>
                  <a:cxnLst>
                    <a:cxn ang="0">
                      <a:pos x="19" y="38"/>
                    </a:cxn>
                    <a:cxn ang="0">
                      <a:pos x="23" y="38"/>
                    </a:cxn>
                    <a:cxn ang="0">
                      <a:pos x="28" y="36"/>
                    </a:cxn>
                    <a:cxn ang="0">
                      <a:pos x="31" y="35"/>
                    </a:cxn>
                    <a:cxn ang="0">
                      <a:pos x="33" y="31"/>
                    </a:cxn>
                    <a:cxn ang="0">
                      <a:pos x="36" y="30"/>
                    </a:cxn>
                    <a:cxn ang="0">
                      <a:pos x="38" y="26"/>
                    </a:cxn>
                    <a:cxn ang="0">
                      <a:pos x="38" y="23"/>
                    </a:cxn>
                    <a:cxn ang="0">
                      <a:pos x="39" y="18"/>
                    </a:cxn>
                    <a:cxn ang="0">
                      <a:pos x="38" y="15"/>
                    </a:cxn>
                    <a:cxn ang="0">
                      <a:pos x="38" y="11"/>
                    </a:cxn>
                    <a:cxn ang="0">
                      <a:pos x="36" y="8"/>
                    </a:cxn>
                    <a:cxn ang="0">
                      <a:pos x="33" y="5"/>
                    </a:cxn>
                    <a:cxn ang="0">
                      <a:pos x="31" y="1"/>
                    </a:cxn>
                    <a:cxn ang="0">
                      <a:pos x="28" y="0"/>
                    </a:cxn>
                    <a:cxn ang="0">
                      <a:pos x="23" y="0"/>
                    </a:cxn>
                    <a:cxn ang="0">
                      <a:pos x="19" y="0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10" y="1"/>
                    </a:cxn>
                    <a:cxn ang="0">
                      <a:pos x="6" y="5"/>
                    </a:cxn>
                    <a:cxn ang="0">
                      <a:pos x="3" y="8"/>
                    </a:cxn>
                    <a:cxn ang="0">
                      <a:pos x="1" y="11"/>
                    </a:cxn>
                    <a:cxn ang="0">
                      <a:pos x="1" y="15"/>
                    </a:cxn>
                    <a:cxn ang="0">
                      <a:pos x="0" y="18"/>
                    </a:cxn>
                    <a:cxn ang="0">
                      <a:pos x="1" y="23"/>
                    </a:cxn>
                    <a:cxn ang="0">
                      <a:pos x="1" y="26"/>
                    </a:cxn>
                    <a:cxn ang="0">
                      <a:pos x="3" y="30"/>
                    </a:cxn>
                    <a:cxn ang="0">
                      <a:pos x="6" y="31"/>
                    </a:cxn>
                    <a:cxn ang="0">
                      <a:pos x="10" y="35"/>
                    </a:cxn>
                    <a:cxn ang="0">
                      <a:pos x="11" y="36"/>
                    </a:cxn>
                    <a:cxn ang="0">
                      <a:pos x="16" y="38"/>
                    </a:cxn>
                    <a:cxn ang="0">
                      <a:pos x="19" y="38"/>
                    </a:cxn>
                  </a:cxnLst>
                  <a:rect l="0" t="0" r="r" b="b"/>
                  <a:pathLst>
                    <a:path w="39" h="38">
                      <a:moveTo>
                        <a:pt x="19" y="38"/>
                      </a:moveTo>
                      <a:lnTo>
                        <a:pt x="23" y="38"/>
                      </a:lnTo>
                      <a:lnTo>
                        <a:pt x="28" y="36"/>
                      </a:lnTo>
                      <a:lnTo>
                        <a:pt x="31" y="35"/>
                      </a:lnTo>
                      <a:lnTo>
                        <a:pt x="33" y="31"/>
                      </a:lnTo>
                      <a:lnTo>
                        <a:pt x="36" y="30"/>
                      </a:lnTo>
                      <a:lnTo>
                        <a:pt x="38" y="26"/>
                      </a:lnTo>
                      <a:lnTo>
                        <a:pt x="38" y="23"/>
                      </a:lnTo>
                      <a:lnTo>
                        <a:pt x="39" y="18"/>
                      </a:lnTo>
                      <a:lnTo>
                        <a:pt x="38" y="15"/>
                      </a:lnTo>
                      <a:lnTo>
                        <a:pt x="38" y="11"/>
                      </a:lnTo>
                      <a:lnTo>
                        <a:pt x="36" y="8"/>
                      </a:lnTo>
                      <a:lnTo>
                        <a:pt x="33" y="5"/>
                      </a:lnTo>
                      <a:lnTo>
                        <a:pt x="31" y="1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0" y="1"/>
                      </a:lnTo>
                      <a:lnTo>
                        <a:pt x="6" y="5"/>
                      </a:lnTo>
                      <a:lnTo>
                        <a:pt x="3" y="8"/>
                      </a:lnTo>
                      <a:lnTo>
                        <a:pt x="1" y="11"/>
                      </a:lnTo>
                      <a:lnTo>
                        <a:pt x="1" y="15"/>
                      </a:lnTo>
                      <a:lnTo>
                        <a:pt x="0" y="18"/>
                      </a:lnTo>
                      <a:lnTo>
                        <a:pt x="1" y="23"/>
                      </a:lnTo>
                      <a:lnTo>
                        <a:pt x="1" y="26"/>
                      </a:lnTo>
                      <a:lnTo>
                        <a:pt x="3" y="30"/>
                      </a:lnTo>
                      <a:lnTo>
                        <a:pt x="6" y="31"/>
                      </a:lnTo>
                      <a:lnTo>
                        <a:pt x="10" y="35"/>
                      </a:lnTo>
                      <a:lnTo>
                        <a:pt x="11" y="36"/>
                      </a:lnTo>
                      <a:lnTo>
                        <a:pt x="16" y="38"/>
                      </a:lnTo>
                      <a:lnTo>
                        <a:pt x="19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7" name="Freeform 1108"/>
                <p:cNvSpPr>
                  <a:spLocks/>
                </p:cNvSpPr>
                <p:nvPr/>
              </p:nvSpPr>
              <p:spPr bwMode="auto">
                <a:xfrm>
                  <a:off x="1885" y="2017"/>
                  <a:ext cx="45" cy="47"/>
                </a:xfrm>
                <a:custGeom>
                  <a:avLst/>
                  <a:gdLst/>
                  <a:ahLst/>
                  <a:cxnLst>
                    <a:cxn ang="0">
                      <a:pos x="18" y="38"/>
                    </a:cxn>
                    <a:cxn ang="0">
                      <a:pos x="23" y="38"/>
                    </a:cxn>
                    <a:cxn ang="0">
                      <a:pos x="27" y="37"/>
                    </a:cxn>
                    <a:cxn ang="0">
                      <a:pos x="30" y="35"/>
                    </a:cxn>
                    <a:cxn ang="0">
                      <a:pos x="33" y="33"/>
                    </a:cxn>
                    <a:cxn ang="0">
                      <a:pos x="35" y="30"/>
                    </a:cxn>
                    <a:cxn ang="0">
                      <a:pos x="37" y="27"/>
                    </a:cxn>
                    <a:cxn ang="0">
                      <a:pos x="38" y="23"/>
                    </a:cxn>
                    <a:cxn ang="0">
                      <a:pos x="38" y="20"/>
                    </a:cxn>
                    <a:cxn ang="0">
                      <a:pos x="38" y="15"/>
                    </a:cxn>
                    <a:cxn ang="0">
                      <a:pos x="37" y="12"/>
                    </a:cxn>
                    <a:cxn ang="0">
                      <a:pos x="35" y="8"/>
                    </a:cxn>
                    <a:cxn ang="0">
                      <a:pos x="33" y="5"/>
                    </a:cxn>
                    <a:cxn ang="0">
                      <a:pos x="30" y="4"/>
                    </a:cxn>
                    <a:cxn ang="0">
                      <a:pos x="27" y="2"/>
                    </a:cxn>
                    <a:cxn ang="0">
                      <a:pos x="23" y="0"/>
                    </a:cxn>
                    <a:cxn ang="0">
                      <a:pos x="18" y="0"/>
                    </a:cxn>
                    <a:cxn ang="0">
                      <a:pos x="15" y="0"/>
                    </a:cxn>
                    <a:cxn ang="0">
                      <a:pos x="12" y="2"/>
                    </a:cxn>
                    <a:cxn ang="0">
                      <a:pos x="9" y="4"/>
                    </a:cxn>
                    <a:cxn ang="0">
                      <a:pos x="5" y="5"/>
                    </a:cxn>
                    <a:cxn ang="0">
                      <a:pos x="4" y="8"/>
                    </a:cxn>
                    <a:cxn ang="0">
                      <a:pos x="0" y="12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4" y="30"/>
                    </a:cxn>
                    <a:cxn ang="0">
                      <a:pos x="5" y="33"/>
                    </a:cxn>
                    <a:cxn ang="0">
                      <a:pos x="9" y="35"/>
                    </a:cxn>
                    <a:cxn ang="0">
                      <a:pos x="12" y="37"/>
                    </a:cxn>
                    <a:cxn ang="0">
                      <a:pos x="15" y="38"/>
                    </a:cxn>
                    <a:cxn ang="0">
                      <a:pos x="18" y="38"/>
                    </a:cxn>
                  </a:cxnLst>
                  <a:rect l="0" t="0" r="r" b="b"/>
                  <a:pathLst>
                    <a:path w="38" h="38">
                      <a:moveTo>
                        <a:pt x="18" y="38"/>
                      </a:moveTo>
                      <a:lnTo>
                        <a:pt x="23" y="38"/>
                      </a:lnTo>
                      <a:lnTo>
                        <a:pt x="27" y="37"/>
                      </a:lnTo>
                      <a:lnTo>
                        <a:pt x="30" y="35"/>
                      </a:lnTo>
                      <a:lnTo>
                        <a:pt x="33" y="33"/>
                      </a:lnTo>
                      <a:lnTo>
                        <a:pt x="35" y="30"/>
                      </a:lnTo>
                      <a:lnTo>
                        <a:pt x="37" y="27"/>
                      </a:lnTo>
                      <a:lnTo>
                        <a:pt x="38" y="23"/>
                      </a:lnTo>
                      <a:lnTo>
                        <a:pt x="38" y="20"/>
                      </a:lnTo>
                      <a:lnTo>
                        <a:pt x="38" y="15"/>
                      </a:lnTo>
                      <a:lnTo>
                        <a:pt x="37" y="12"/>
                      </a:lnTo>
                      <a:lnTo>
                        <a:pt x="35" y="8"/>
                      </a:lnTo>
                      <a:lnTo>
                        <a:pt x="33" y="5"/>
                      </a:lnTo>
                      <a:lnTo>
                        <a:pt x="30" y="4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2"/>
                      </a:lnTo>
                      <a:lnTo>
                        <a:pt x="9" y="4"/>
                      </a:lnTo>
                      <a:lnTo>
                        <a:pt x="5" y="5"/>
                      </a:lnTo>
                      <a:lnTo>
                        <a:pt x="4" y="8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4" y="30"/>
                      </a:lnTo>
                      <a:lnTo>
                        <a:pt x="5" y="33"/>
                      </a:lnTo>
                      <a:lnTo>
                        <a:pt x="9" y="35"/>
                      </a:lnTo>
                      <a:lnTo>
                        <a:pt x="12" y="37"/>
                      </a:lnTo>
                      <a:lnTo>
                        <a:pt x="15" y="38"/>
                      </a:lnTo>
                      <a:lnTo>
                        <a:pt x="18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" name="Freeform 1109"/>
                <p:cNvSpPr>
                  <a:spLocks/>
                </p:cNvSpPr>
                <p:nvPr/>
              </p:nvSpPr>
              <p:spPr bwMode="auto">
                <a:xfrm>
                  <a:off x="2130" y="2102"/>
                  <a:ext cx="45" cy="48"/>
                </a:xfrm>
                <a:custGeom>
                  <a:avLst/>
                  <a:gdLst/>
                  <a:ahLst/>
                  <a:cxnLst>
                    <a:cxn ang="0">
                      <a:pos x="20" y="38"/>
                    </a:cxn>
                    <a:cxn ang="0">
                      <a:pos x="23" y="38"/>
                    </a:cxn>
                    <a:cxn ang="0">
                      <a:pos x="27" y="36"/>
                    </a:cxn>
                    <a:cxn ang="0">
                      <a:pos x="30" y="35"/>
                    </a:cxn>
                    <a:cxn ang="0">
                      <a:pos x="33" y="33"/>
                    </a:cxn>
                    <a:cxn ang="0">
                      <a:pos x="35" y="30"/>
                    </a:cxn>
                    <a:cxn ang="0">
                      <a:pos x="37" y="26"/>
                    </a:cxn>
                    <a:cxn ang="0">
                      <a:pos x="38" y="23"/>
                    </a:cxn>
                    <a:cxn ang="0">
                      <a:pos x="38" y="20"/>
                    </a:cxn>
                    <a:cxn ang="0">
                      <a:pos x="38" y="15"/>
                    </a:cxn>
                    <a:cxn ang="0">
                      <a:pos x="37" y="11"/>
                    </a:cxn>
                    <a:cxn ang="0">
                      <a:pos x="35" y="8"/>
                    </a:cxn>
                    <a:cxn ang="0">
                      <a:pos x="33" y="5"/>
                    </a:cxn>
                    <a:cxn ang="0">
                      <a:pos x="30" y="3"/>
                    </a:cxn>
                    <a:cxn ang="0">
                      <a:pos x="27" y="1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12" y="1"/>
                    </a:cxn>
                    <a:cxn ang="0">
                      <a:pos x="8" y="3"/>
                    </a:cxn>
                    <a:cxn ang="0">
                      <a:pos x="5" y="5"/>
                    </a:cxn>
                    <a:cxn ang="0">
                      <a:pos x="3" y="8"/>
                    </a:cxn>
                    <a:cxn ang="0">
                      <a:pos x="2" y="11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6"/>
                    </a:cxn>
                    <a:cxn ang="0">
                      <a:pos x="3" y="30"/>
                    </a:cxn>
                    <a:cxn ang="0">
                      <a:pos x="5" y="33"/>
                    </a:cxn>
                    <a:cxn ang="0">
                      <a:pos x="8" y="35"/>
                    </a:cxn>
                    <a:cxn ang="0">
                      <a:pos x="12" y="36"/>
                    </a:cxn>
                    <a:cxn ang="0">
                      <a:pos x="15" y="38"/>
                    </a:cxn>
                    <a:cxn ang="0">
                      <a:pos x="20" y="38"/>
                    </a:cxn>
                  </a:cxnLst>
                  <a:rect l="0" t="0" r="r" b="b"/>
                  <a:pathLst>
                    <a:path w="38" h="38">
                      <a:moveTo>
                        <a:pt x="20" y="38"/>
                      </a:moveTo>
                      <a:lnTo>
                        <a:pt x="23" y="38"/>
                      </a:lnTo>
                      <a:lnTo>
                        <a:pt x="27" y="36"/>
                      </a:lnTo>
                      <a:lnTo>
                        <a:pt x="30" y="35"/>
                      </a:lnTo>
                      <a:lnTo>
                        <a:pt x="33" y="33"/>
                      </a:lnTo>
                      <a:lnTo>
                        <a:pt x="35" y="30"/>
                      </a:lnTo>
                      <a:lnTo>
                        <a:pt x="37" y="26"/>
                      </a:lnTo>
                      <a:lnTo>
                        <a:pt x="38" y="23"/>
                      </a:lnTo>
                      <a:lnTo>
                        <a:pt x="38" y="20"/>
                      </a:lnTo>
                      <a:lnTo>
                        <a:pt x="38" y="15"/>
                      </a:lnTo>
                      <a:lnTo>
                        <a:pt x="37" y="11"/>
                      </a:lnTo>
                      <a:lnTo>
                        <a:pt x="35" y="8"/>
                      </a:lnTo>
                      <a:lnTo>
                        <a:pt x="33" y="5"/>
                      </a:lnTo>
                      <a:lnTo>
                        <a:pt x="30" y="3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3" y="30"/>
                      </a:lnTo>
                      <a:lnTo>
                        <a:pt x="5" y="33"/>
                      </a:lnTo>
                      <a:lnTo>
                        <a:pt x="8" y="35"/>
                      </a:lnTo>
                      <a:lnTo>
                        <a:pt x="12" y="36"/>
                      </a:lnTo>
                      <a:lnTo>
                        <a:pt x="15" y="38"/>
                      </a:lnTo>
                      <a:lnTo>
                        <a:pt x="20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9" name="Freeform 1110"/>
                <p:cNvSpPr>
                  <a:spLocks/>
                </p:cNvSpPr>
                <p:nvPr/>
              </p:nvSpPr>
              <p:spPr bwMode="auto">
                <a:xfrm>
                  <a:off x="2322" y="2012"/>
                  <a:ext cx="47" cy="47"/>
                </a:xfrm>
                <a:custGeom>
                  <a:avLst/>
                  <a:gdLst/>
                  <a:ahLst/>
                  <a:cxnLst>
                    <a:cxn ang="0">
                      <a:pos x="20" y="38"/>
                    </a:cxn>
                    <a:cxn ang="0">
                      <a:pos x="23" y="38"/>
                    </a:cxn>
                    <a:cxn ang="0">
                      <a:pos x="28" y="36"/>
                    </a:cxn>
                    <a:cxn ang="0">
                      <a:pos x="32" y="34"/>
                    </a:cxn>
                    <a:cxn ang="0">
                      <a:pos x="33" y="33"/>
                    </a:cxn>
                    <a:cxn ang="0">
                      <a:pos x="36" y="29"/>
                    </a:cxn>
                    <a:cxn ang="0">
                      <a:pos x="38" y="26"/>
                    </a:cxn>
                    <a:cxn ang="0">
                      <a:pos x="38" y="23"/>
                    </a:cxn>
                    <a:cxn ang="0">
                      <a:pos x="40" y="19"/>
                    </a:cxn>
                    <a:cxn ang="0">
                      <a:pos x="38" y="14"/>
                    </a:cxn>
                    <a:cxn ang="0">
                      <a:pos x="38" y="11"/>
                    </a:cxn>
                    <a:cxn ang="0">
                      <a:pos x="36" y="8"/>
                    </a:cxn>
                    <a:cxn ang="0">
                      <a:pos x="33" y="5"/>
                    </a:cxn>
                    <a:cxn ang="0">
                      <a:pos x="32" y="3"/>
                    </a:cxn>
                    <a:cxn ang="0">
                      <a:pos x="28" y="1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2" y="1"/>
                    </a:cxn>
                    <a:cxn ang="0">
                      <a:pos x="8" y="3"/>
                    </a:cxn>
                    <a:cxn ang="0">
                      <a:pos x="7" y="5"/>
                    </a:cxn>
                    <a:cxn ang="0">
                      <a:pos x="3" y="8"/>
                    </a:cxn>
                    <a:cxn ang="0">
                      <a:pos x="2" y="11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0" y="23"/>
                    </a:cxn>
                    <a:cxn ang="0">
                      <a:pos x="2" y="26"/>
                    </a:cxn>
                    <a:cxn ang="0">
                      <a:pos x="3" y="29"/>
                    </a:cxn>
                    <a:cxn ang="0">
                      <a:pos x="7" y="33"/>
                    </a:cxn>
                    <a:cxn ang="0">
                      <a:pos x="8" y="34"/>
                    </a:cxn>
                    <a:cxn ang="0">
                      <a:pos x="12" y="36"/>
                    </a:cxn>
                    <a:cxn ang="0">
                      <a:pos x="17" y="38"/>
                    </a:cxn>
                    <a:cxn ang="0">
                      <a:pos x="20" y="38"/>
                    </a:cxn>
                  </a:cxnLst>
                  <a:rect l="0" t="0" r="r" b="b"/>
                  <a:pathLst>
                    <a:path w="40" h="38">
                      <a:moveTo>
                        <a:pt x="20" y="38"/>
                      </a:moveTo>
                      <a:lnTo>
                        <a:pt x="23" y="38"/>
                      </a:lnTo>
                      <a:lnTo>
                        <a:pt x="28" y="36"/>
                      </a:lnTo>
                      <a:lnTo>
                        <a:pt x="32" y="34"/>
                      </a:lnTo>
                      <a:lnTo>
                        <a:pt x="33" y="33"/>
                      </a:lnTo>
                      <a:lnTo>
                        <a:pt x="36" y="29"/>
                      </a:lnTo>
                      <a:lnTo>
                        <a:pt x="38" y="26"/>
                      </a:lnTo>
                      <a:lnTo>
                        <a:pt x="38" y="23"/>
                      </a:lnTo>
                      <a:lnTo>
                        <a:pt x="40" y="19"/>
                      </a:lnTo>
                      <a:lnTo>
                        <a:pt x="38" y="14"/>
                      </a:lnTo>
                      <a:lnTo>
                        <a:pt x="38" y="11"/>
                      </a:lnTo>
                      <a:lnTo>
                        <a:pt x="36" y="8"/>
                      </a:lnTo>
                      <a:lnTo>
                        <a:pt x="33" y="5"/>
                      </a:lnTo>
                      <a:lnTo>
                        <a:pt x="32" y="3"/>
                      </a:lnTo>
                      <a:lnTo>
                        <a:pt x="28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2" y="1"/>
                      </a:lnTo>
                      <a:lnTo>
                        <a:pt x="8" y="3"/>
                      </a:lnTo>
                      <a:lnTo>
                        <a:pt x="7" y="5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3" y="29"/>
                      </a:lnTo>
                      <a:lnTo>
                        <a:pt x="7" y="33"/>
                      </a:lnTo>
                      <a:lnTo>
                        <a:pt x="8" y="34"/>
                      </a:lnTo>
                      <a:lnTo>
                        <a:pt x="12" y="36"/>
                      </a:lnTo>
                      <a:lnTo>
                        <a:pt x="17" y="38"/>
                      </a:lnTo>
                      <a:lnTo>
                        <a:pt x="20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0" name="Freeform 1111"/>
                <p:cNvSpPr>
                  <a:spLocks/>
                </p:cNvSpPr>
                <p:nvPr/>
              </p:nvSpPr>
              <p:spPr bwMode="auto">
                <a:xfrm>
                  <a:off x="1609" y="2344"/>
                  <a:ext cx="46" cy="48"/>
                </a:xfrm>
                <a:custGeom>
                  <a:avLst/>
                  <a:gdLst/>
                  <a:ahLst/>
                  <a:cxnLst>
                    <a:cxn ang="0">
                      <a:pos x="18" y="38"/>
                    </a:cxn>
                    <a:cxn ang="0">
                      <a:pos x="23" y="38"/>
                    </a:cxn>
                    <a:cxn ang="0">
                      <a:pos x="26" y="36"/>
                    </a:cxn>
                    <a:cxn ang="0">
                      <a:pos x="29" y="35"/>
                    </a:cxn>
                    <a:cxn ang="0">
                      <a:pos x="33" y="31"/>
                    </a:cxn>
                    <a:cxn ang="0">
                      <a:pos x="34" y="30"/>
                    </a:cxn>
                    <a:cxn ang="0">
                      <a:pos x="36" y="26"/>
                    </a:cxn>
                    <a:cxn ang="0">
                      <a:pos x="38" y="23"/>
                    </a:cxn>
                    <a:cxn ang="0">
                      <a:pos x="38" y="18"/>
                    </a:cxn>
                    <a:cxn ang="0">
                      <a:pos x="38" y="15"/>
                    </a:cxn>
                    <a:cxn ang="0">
                      <a:pos x="36" y="12"/>
                    </a:cxn>
                    <a:cxn ang="0">
                      <a:pos x="34" y="8"/>
                    </a:cxn>
                    <a:cxn ang="0">
                      <a:pos x="33" y="5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3" y="0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1" y="0"/>
                    </a:cxn>
                    <a:cxn ang="0">
                      <a:pos x="8" y="3"/>
                    </a:cxn>
                    <a:cxn ang="0">
                      <a:pos x="5" y="5"/>
                    </a:cxn>
                    <a:cxn ang="0">
                      <a:pos x="3" y="8"/>
                    </a:cxn>
                    <a:cxn ang="0">
                      <a:pos x="1" y="12"/>
                    </a:cxn>
                    <a:cxn ang="0">
                      <a:pos x="0" y="15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1" y="26"/>
                    </a:cxn>
                    <a:cxn ang="0">
                      <a:pos x="3" y="30"/>
                    </a:cxn>
                    <a:cxn ang="0">
                      <a:pos x="5" y="31"/>
                    </a:cxn>
                    <a:cxn ang="0">
                      <a:pos x="8" y="35"/>
                    </a:cxn>
                    <a:cxn ang="0">
                      <a:pos x="11" y="36"/>
                    </a:cxn>
                    <a:cxn ang="0">
                      <a:pos x="14" y="38"/>
                    </a:cxn>
                    <a:cxn ang="0">
                      <a:pos x="18" y="38"/>
                    </a:cxn>
                  </a:cxnLst>
                  <a:rect l="0" t="0" r="r" b="b"/>
                  <a:pathLst>
                    <a:path w="38" h="38">
                      <a:moveTo>
                        <a:pt x="18" y="38"/>
                      </a:moveTo>
                      <a:lnTo>
                        <a:pt x="23" y="38"/>
                      </a:lnTo>
                      <a:lnTo>
                        <a:pt x="26" y="36"/>
                      </a:lnTo>
                      <a:lnTo>
                        <a:pt x="29" y="35"/>
                      </a:lnTo>
                      <a:lnTo>
                        <a:pt x="33" y="31"/>
                      </a:lnTo>
                      <a:lnTo>
                        <a:pt x="34" y="30"/>
                      </a:lnTo>
                      <a:lnTo>
                        <a:pt x="36" y="26"/>
                      </a:lnTo>
                      <a:lnTo>
                        <a:pt x="38" y="23"/>
                      </a:lnTo>
                      <a:lnTo>
                        <a:pt x="38" y="18"/>
                      </a:lnTo>
                      <a:lnTo>
                        <a:pt x="38" y="15"/>
                      </a:lnTo>
                      <a:lnTo>
                        <a:pt x="36" y="12"/>
                      </a:lnTo>
                      <a:lnTo>
                        <a:pt x="34" y="8"/>
                      </a:lnTo>
                      <a:lnTo>
                        <a:pt x="33" y="5"/>
                      </a:lnTo>
                      <a:lnTo>
                        <a:pt x="29" y="3"/>
                      </a:lnTo>
                      <a:lnTo>
                        <a:pt x="26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1" y="26"/>
                      </a:lnTo>
                      <a:lnTo>
                        <a:pt x="3" y="30"/>
                      </a:lnTo>
                      <a:lnTo>
                        <a:pt x="5" y="31"/>
                      </a:lnTo>
                      <a:lnTo>
                        <a:pt x="8" y="35"/>
                      </a:lnTo>
                      <a:lnTo>
                        <a:pt x="11" y="36"/>
                      </a:lnTo>
                      <a:lnTo>
                        <a:pt x="14" y="38"/>
                      </a:lnTo>
                      <a:lnTo>
                        <a:pt x="18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1" name="Freeform 1112"/>
                <p:cNvSpPr>
                  <a:spLocks/>
                </p:cNvSpPr>
                <p:nvPr/>
              </p:nvSpPr>
              <p:spPr bwMode="auto">
                <a:xfrm>
                  <a:off x="2364" y="2259"/>
                  <a:ext cx="46" cy="48"/>
                </a:xfrm>
                <a:custGeom>
                  <a:avLst/>
                  <a:gdLst/>
                  <a:ahLst/>
                  <a:cxnLst>
                    <a:cxn ang="0">
                      <a:pos x="20" y="38"/>
                    </a:cxn>
                    <a:cxn ang="0">
                      <a:pos x="23" y="38"/>
                    </a:cxn>
                    <a:cxn ang="0">
                      <a:pos x="28" y="37"/>
                    </a:cxn>
                    <a:cxn ang="0">
                      <a:pos x="31" y="35"/>
                    </a:cxn>
                    <a:cxn ang="0">
                      <a:pos x="33" y="33"/>
                    </a:cxn>
                    <a:cxn ang="0">
                      <a:pos x="36" y="30"/>
                    </a:cxn>
                    <a:cxn ang="0">
                      <a:pos x="38" y="27"/>
                    </a:cxn>
                    <a:cxn ang="0">
                      <a:pos x="38" y="24"/>
                    </a:cxn>
                    <a:cxn ang="0">
                      <a:pos x="39" y="19"/>
                    </a:cxn>
                    <a:cxn ang="0">
                      <a:pos x="38" y="15"/>
                    </a:cxn>
                    <a:cxn ang="0">
                      <a:pos x="38" y="12"/>
                    </a:cxn>
                    <a:cxn ang="0">
                      <a:pos x="36" y="9"/>
                    </a:cxn>
                    <a:cxn ang="0">
                      <a:pos x="33" y="5"/>
                    </a:cxn>
                    <a:cxn ang="0">
                      <a:pos x="31" y="4"/>
                    </a:cxn>
                    <a:cxn ang="0">
                      <a:pos x="28" y="2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16" y="0"/>
                    </a:cxn>
                    <a:cxn ang="0">
                      <a:pos x="11" y="2"/>
                    </a:cxn>
                    <a:cxn ang="0">
                      <a:pos x="8" y="4"/>
                    </a:cxn>
                    <a:cxn ang="0">
                      <a:pos x="6" y="5"/>
                    </a:cxn>
                    <a:cxn ang="0">
                      <a:pos x="3" y="9"/>
                    </a:cxn>
                    <a:cxn ang="0">
                      <a:pos x="1" y="12"/>
                    </a:cxn>
                    <a:cxn ang="0">
                      <a:pos x="0" y="15"/>
                    </a:cxn>
                    <a:cxn ang="0">
                      <a:pos x="0" y="19"/>
                    </a:cxn>
                    <a:cxn ang="0">
                      <a:pos x="0" y="24"/>
                    </a:cxn>
                    <a:cxn ang="0">
                      <a:pos x="1" y="27"/>
                    </a:cxn>
                    <a:cxn ang="0">
                      <a:pos x="3" y="30"/>
                    </a:cxn>
                    <a:cxn ang="0">
                      <a:pos x="6" y="33"/>
                    </a:cxn>
                    <a:cxn ang="0">
                      <a:pos x="8" y="35"/>
                    </a:cxn>
                    <a:cxn ang="0">
                      <a:pos x="11" y="37"/>
                    </a:cxn>
                    <a:cxn ang="0">
                      <a:pos x="16" y="38"/>
                    </a:cxn>
                    <a:cxn ang="0">
                      <a:pos x="20" y="38"/>
                    </a:cxn>
                  </a:cxnLst>
                  <a:rect l="0" t="0" r="r" b="b"/>
                  <a:pathLst>
                    <a:path w="39" h="38">
                      <a:moveTo>
                        <a:pt x="20" y="38"/>
                      </a:moveTo>
                      <a:lnTo>
                        <a:pt x="23" y="38"/>
                      </a:lnTo>
                      <a:lnTo>
                        <a:pt x="28" y="37"/>
                      </a:lnTo>
                      <a:lnTo>
                        <a:pt x="31" y="35"/>
                      </a:lnTo>
                      <a:lnTo>
                        <a:pt x="33" y="33"/>
                      </a:lnTo>
                      <a:lnTo>
                        <a:pt x="36" y="30"/>
                      </a:lnTo>
                      <a:lnTo>
                        <a:pt x="38" y="27"/>
                      </a:lnTo>
                      <a:lnTo>
                        <a:pt x="38" y="24"/>
                      </a:lnTo>
                      <a:lnTo>
                        <a:pt x="39" y="19"/>
                      </a:lnTo>
                      <a:lnTo>
                        <a:pt x="38" y="15"/>
                      </a:lnTo>
                      <a:lnTo>
                        <a:pt x="38" y="12"/>
                      </a:lnTo>
                      <a:lnTo>
                        <a:pt x="36" y="9"/>
                      </a:lnTo>
                      <a:lnTo>
                        <a:pt x="33" y="5"/>
                      </a:lnTo>
                      <a:lnTo>
                        <a:pt x="31" y="4"/>
                      </a:lnTo>
                      <a:lnTo>
                        <a:pt x="28" y="2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6" y="5"/>
                      </a:lnTo>
                      <a:lnTo>
                        <a:pt x="3" y="9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1" y="27"/>
                      </a:lnTo>
                      <a:lnTo>
                        <a:pt x="3" y="30"/>
                      </a:lnTo>
                      <a:lnTo>
                        <a:pt x="6" y="33"/>
                      </a:lnTo>
                      <a:lnTo>
                        <a:pt x="8" y="35"/>
                      </a:lnTo>
                      <a:lnTo>
                        <a:pt x="11" y="37"/>
                      </a:lnTo>
                      <a:lnTo>
                        <a:pt x="16" y="38"/>
                      </a:lnTo>
                      <a:lnTo>
                        <a:pt x="20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2" name="Freeform 1113"/>
                <p:cNvSpPr>
                  <a:spLocks/>
                </p:cNvSpPr>
                <p:nvPr/>
              </p:nvSpPr>
              <p:spPr bwMode="auto">
                <a:xfrm>
                  <a:off x="2256" y="2362"/>
                  <a:ext cx="45" cy="50"/>
                </a:xfrm>
                <a:custGeom>
                  <a:avLst/>
                  <a:gdLst/>
                  <a:ahLst/>
                  <a:cxnLst>
                    <a:cxn ang="0">
                      <a:pos x="20" y="40"/>
                    </a:cxn>
                    <a:cxn ang="0">
                      <a:pos x="23" y="38"/>
                    </a:cxn>
                    <a:cxn ang="0">
                      <a:pos x="26" y="38"/>
                    </a:cxn>
                    <a:cxn ang="0">
                      <a:pos x="29" y="37"/>
                    </a:cxn>
                    <a:cxn ang="0">
                      <a:pos x="33" y="34"/>
                    </a:cxn>
                    <a:cxn ang="0">
                      <a:pos x="34" y="30"/>
                    </a:cxn>
                    <a:cxn ang="0">
                      <a:pos x="36" y="29"/>
                    </a:cxn>
                    <a:cxn ang="0">
                      <a:pos x="38" y="24"/>
                    </a:cxn>
                    <a:cxn ang="0">
                      <a:pos x="38" y="20"/>
                    </a:cxn>
                    <a:cxn ang="0">
                      <a:pos x="38" y="17"/>
                    </a:cxn>
                    <a:cxn ang="0">
                      <a:pos x="36" y="12"/>
                    </a:cxn>
                    <a:cxn ang="0">
                      <a:pos x="34" y="9"/>
                    </a:cxn>
                    <a:cxn ang="0">
                      <a:pos x="33" y="7"/>
                    </a:cxn>
                    <a:cxn ang="0">
                      <a:pos x="29" y="4"/>
                    </a:cxn>
                    <a:cxn ang="0">
                      <a:pos x="26" y="2"/>
                    </a:cxn>
                    <a:cxn ang="0">
                      <a:pos x="23" y="2"/>
                    </a:cxn>
                    <a:cxn ang="0">
                      <a:pos x="20" y="0"/>
                    </a:cxn>
                    <a:cxn ang="0">
                      <a:pos x="15" y="2"/>
                    </a:cxn>
                    <a:cxn ang="0">
                      <a:pos x="11" y="2"/>
                    </a:cxn>
                    <a:cxn ang="0">
                      <a:pos x="8" y="4"/>
                    </a:cxn>
                    <a:cxn ang="0">
                      <a:pos x="5" y="7"/>
                    </a:cxn>
                    <a:cxn ang="0">
                      <a:pos x="3" y="9"/>
                    </a:cxn>
                    <a:cxn ang="0">
                      <a:pos x="1" y="12"/>
                    </a:cxn>
                    <a:cxn ang="0">
                      <a:pos x="0" y="17"/>
                    </a:cxn>
                    <a:cxn ang="0">
                      <a:pos x="0" y="20"/>
                    </a:cxn>
                    <a:cxn ang="0">
                      <a:pos x="0" y="24"/>
                    </a:cxn>
                    <a:cxn ang="0">
                      <a:pos x="1" y="29"/>
                    </a:cxn>
                    <a:cxn ang="0">
                      <a:pos x="3" y="30"/>
                    </a:cxn>
                    <a:cxn ang="0">
                      <a:pos x="5" y="34"/>
                    </a:cxn>
                    <a:cxn ang="0">
                      <a:pos x="8" y="37"/>
                    </a:cxn>
                    <a:cxn ang="0">
                      <a:pos x="11" y="38"/>
                    </a:cxn>
                    <a:cxn ang="0">
                      <a:pos x="15" y="38"/>
                    </a:cxn>
                    <a:cxn ang="0">
                      <a:pos x="20" y="40"/>
                    </a:cxn>
                  </a:cxnLst>
                  <a:rect l="0" t="0" r="r" b="b"/>
                  <a:pathLst>
                    <a:path w="38" h="40">
                      <a:moveTo>
                        <a:pt x="20" y="40"/>
                      </a:moveTo>
                      <a:lnTo>
                        <a:pt x="23" y="38"/>
                      </a:lnTo>
                      <a:lnTo>
                        <a:pt x="26" y="38"/>
                      </a:lnTo>
                      <a:lnTo>
                        <a:pt x="29" y="37"/>
                      </a:lnTo>
                      <a:lnTo>
                        <a:pt x="33" y="34"/>
                      </a:lnTo>
                      <a:lnTo>
                        <a:pt x="34" y="30"/>
                      </a:lnTo>
                      <a:lnTo>
                        <a:pt x="36" y="29"/>
                      </a:lnTo>
                      <a:lnTo>
                        <a:pt x="38" y="24"/>
                      </a:lnTo>
                      <a:lnTo>
                        <a:pt x="38" y="20"/>
                      </a:lnTo>
                      <a:lnTo>
                        <a:pt x="38" y="17"/>
                      </a:lnTo>
                      <a:lnTo>
                        <a:pt x="36" y="12"/>
                      </a:lnTo>
                      <a:lnTo>
                        <a:pt x="34" y="9"/>
                      </a:lnTo>
                      <a:lnTo>
                        <a:pt x="33" y="7"/>
                      </a:lnTo>
                      <a:lnTo>
                        <a:pt x="29" y="4"/>
                      </a:lnTo>
                      <a:lnTo>
                        <a:pt x="26" y="2"/>
                      </a:lnTo>
                      <a:lnTo>
                        <a:pt x="23" y="2"/>
                      </a:lnTo>
                      <a:lnTo>
                        <a:pt x="20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1" y="12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1" y="29"/>
                      </a:lnTo>
                      <a:lnTo>
                        <a:pt x="3" y="30"/>
                      </a:lnTo>
                      <a:lnTo>
                        <a:pt x="5" y="34"/>
                      </a:lnTo>
                      <a:lnTo>
                        <a:pt x="8" y="37"/>
                      </a:lnTo>
                      <a:lnTo>
                        <a:pt x="11" y="38"/>
                      </a:lnTo>
                      <a:lnTo>
                        <a:pt x="15" y="38"/>
                      </a:lnTo>
                      <a:lnTo>
                        <a:pt x="20" y="4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3" name="Freeform 1114"/>
                <p:cNvSpPr>
                  <a:spLocks/>
                </p:cNvSpPr>
                <p:nvPr/>
              </p:nvSpPr>
              <p:spPr bwMode="auto">
                <a:xfrm>
                  <a:off x="1244" y="2057"/>
                  <a:ext cx="45" cy="47"/>
                </a:xfrm>
                <a:custGeom>
                  <a:avLst/>
                  <a:gdLst/>
                  <a:ahLst/>
                  <a:cxnLst>
                    <a:cxn ang="0">
                      <a:pos x="19" y="38"/>
                    </a:cxn>
                    <a:cxn ang="0">
                      <a:pos x="23" y="38"/>
                    </a:cxn>
                    <a:cxn ang="0">
                      <a:pos x="26" y="38"/>
                    </a:cxn>
                    <a:cxn ang="0">
                      <a:pos x="29" y="34"/>
                    </a:cxn>
                    <a:cxn ang="0">
                      <a:pos x="33" y="33"/>
                    </a:cxn>
                    <a:cxn ang="0">
                      <a:pos x="34" y="29"/>
                    </a:cxn>
                    <a:cxn ang="0">
                      <a:pos x="36" y="26"/>
                    </a:cxn>
                    <a:cxn ang="0">
                      <a:pos x="38" y="23"/>
                    </a:cxn>
                    <a:cxn ang="0">
                      <a:pos x="38" y="19"/>
                    </a:cxn>
                    <a:cxn ang="0">
                      <a:pos x="38" y="15"/>
                    </a:cxn>
                    <a:cxn ang="0">
                      <a:pos x="36" y="11"/>
                    </a:cxn>
                    <a:cxn ang="0">
                      <a:pos x="34" y="8"/>
                    </a:cxn>
                    <a:cxn ang="0">
                      <a:pos x="33" y="5"/>
                    </a:cxn>
                    <a:cxn ang="0">
                      <a:pos x="29" y="3"/>
                    </a:cxn>
                    <a:cxn ang="0">
                      <a:pos x="26" y="1"/>
                    </a:cxn>
                    <a:cxn ang="0">
                      <a:pos x="23" y="0"/>
                    </a:cxn>
                    <a:cxn ang="0">
                      <a:pos x="19" y="0"/>
                    </a:cxn>
                    <a:cxn ang="0">
                      <a:pos x="14" y="0"/>
                    </a:cxn>
                    <a:cxn ang="0">
                      <a:pos x="11" y="1"/>
                    </a:cxn>
                    <a:cxn ang="0">
                      <a:pos x="8" y="3"/>
                    </a:cxn>
                    <a:cxn ang="0">
                      <a:pos x="4" y="5"/>
                    </a:cxn>
                    <a:cxn ang="0">
                      <a:pos x="3" y="8"/>
                    </a:cxn>
                    <a:cxn ang="0">
                      <a:pos x="1" y="11"/>
                    </a:cxn>
                    <a:cxn ang="0">
                      <a:pos x="0" y="15"/>
                    </a:cxn>
                    <a:cxn ang="0">
                      <a:pos x="0" y="19"/>
                    </a:cxn>
                    <a:cxn ang="0">
                      <a:pos x="0" y="23"/>
                    </a:cxn>
                    <a:cxn ang="0">
                      <a:pos x="1" y="26"/>
                    </a:cxn>
                    <a:cxn ang="0">
                      <a:pos x="3" y="29"/>
                    </a:cxn>
                    <a:cxn ang="0">
                      <a:pos x="4" y="33"/>
                    </a:cxn>
                    <a:cxn ang="0">
                      <a:pos x="8" y="34"/>
                    </a:cxn>
                    <a:cxn ang="0">
                      <a:pos x="11" y="38"/>
                    </a:cxn>
                    <a:cxn ang="0">
                      <a:pos x="14" y="38"/>
                    </a:cxn>
                    <a:cxn ang="0">
                      <a:pos x="19" y="38"/>
                    </a:cxn>
                  </a:cxnLst>
                  <a:rect l="0" t="0" r="r" b="b"/>
                  <a:pathLst>
                    <a:path w="38" h="38">
                      <a:moveTo>
                        <a:pt x="19" y="38"/>
                      </a:moveTo>
                      <a:lnTo>
                        <a:pt x="23" y="38"/>
                      </a:lnTo>
                      <a:lnTo>
                        <a:pt x="26" y="38"/>
                      </a:lnTo>
                      <a:lnTo>
                        <a:pt x="29" y="34"/>
                      </a:lnTo>
                      <a:lnTo>
                        <a:pt x="33" y="33"/>
                      </a:lnTo>
                      <a:lnTo>
                        <a:pt x="34" y="29"/>
                      </a:lnTo>
                      <a:lnTo>
                        <a:pt x="36" y="26"/>
                      </a:lnTo>
                      <a:lnTo>
                        <a:pt x="38" y="23"/>
                      </a:lnTo>
                      <a:lnTo>
                        <a:pt x="38" y="19"/>
                      </a:lnTo>
                      <a:lnTo>
                        <a:pt x="38" y="15"/>
                      </a:lnTo>
                      <a:lnTo>
                        <a:pt x="36" y="11"/>
                      </a:lnTo>
                      <a:lnTo>
                        <a:pt x="34" y="8"/>
                      </a:lnTo>
                      <a:lnTo>
                        <a:pt x="33" y="5"/>
                      </a:lnTo>
                      <a:lnTo>
                        <a:pt x="29" y="3"/>
                      </a:lnTo>
                      <a:lnTo>
                        <a:pt x="26" y="1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4" y="5"/>
                      </a:lnTo>
                      <a:lnTo>
                        <a:pt x="3" y="8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1" y="26"/>
                      </a:lnTo>
                      <a:lnTo>
                        <a:pt x="3" y="29"/>
                      </a:lnTo>
                      <a:lnTo>
                        <a:pt x="4" y="33"/>
                      </a:lnTo>
                      <a:lnTo>
                        <a:pt x="8" y="34"/>
                      </a:lnTo>
                      <a:lnTo>
                        <a:pt x="11" y="38"/>
                      </a:lnTo>
                      <a:lnTo>
                        <a:pt x="14" y="38"/>
                      </a:lnTo>
                      <a:lnTo>
                        <a:pt x="19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4" name="Freeform 1115"/>
                <p:cNvSpPr>
                  <a:spLocks/>
                </p:cNvSpPr>
                <p:nvPr/>
              </p:nvSpPr>
              <p:spPr bwMode="auto">
                <a:xfrm>
                  <a:off x="1826" y="2507"/>
                  <a:ext cx="26" cy="24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28"/>
                    </a:cxn>
                    <a:cxn ang="0">
                      <a:pos x="32" y="28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32" h="28">
                      <a:moveTo>
                        <a:pt x="17" y="0"/>
                      </a:moveTo>
                      <a:lnTo>
                        <a:pt x="0" y="28"/>
                      </a:lnTo>
                      <a:lnTo>
                        <a:pt x="32" y="28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5" name="Freeform 1116"/>
                <p:cNvSpPr>
                  <a:spLocks/>
                </p:cNvSpPr>
                <p:nvPr/>
              </p:nvSpPr>
              <p:spPr bwMode="auto">
                <a:xfrm>
                  <a:off x="528" y="2084"/>
                  <a:ext cx="55" cy="60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28"/>
                    </a:cxn>
                    <a:cxn ang="0">
                      <a:pos x="31" y="28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31" h="28">
                      <a:moveTo>
                        <a:pt x="16" y="0"/>
                      </a:moveTo>
                      <a:lnTo>
                        <a:pt x="0" y="28"/>
                      </a:lnTo>
                      <a:lnTo>
                        <a:pt x="31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660033"/>
                </a:solidFill>
                <a:ln w="9525">
                  <a:solidFill>
                    <a:srgbClr val="6600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6" name="Freeform 1117"/>
                <p:cNvSpPr>
                  <a:spLocks/>
                </p:cNvSpPr>
                <p:nvPr/>
              </p:nvSpPr>
              <p:spPr bwMode="auto">
                <a:xfrm>
                  <a:off x="1824" y="2505"/>
                  <a:ext cx="26" cy="23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28"/>
                    </a:cxn>
                    <a:cxn ang="0">
                      <a:pos x="31" y="28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31" h="28">
                      <a:moveTo>
                        <a:pt x="16" y="0"/>
                      </a:moveTo>
                      <a:lnTo>
                        <a:pt x="0" y="28"/>
                      </a:lnTo>
                      <a:lnTo>
                        <a:pt x="31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7F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7" name="Freeform 1118"/>
                <p:cNvSpPr>
                  <a:spLocks/>
                </p:cNvSpPr>
                <p:nvPr/>
              </p:nvSpPr>
              <p:spPr bwMode="auto">
                <a:xfrm>
                  <a:off x="559" y="2370"/>
                  <a:ext cx="38" cy="37"/>
                </a:xfrm>
                <a:custGeom>
                  <a:avLst/>
                  <a:gdLst/>
                  <a:ahLst/>
                  <a:cxnLst>
                    <a:cxn ang="0">
                      <a:pos x="8" y="44"/>
                    </a:cxn>
                    <a:cxn ang="0">
                      <a:pos x="13" y="28"/>
                    </a:cxn>
                    <a:cxn ang="0">
                      <a:pos x="0" y="18"/>
                    </a:cxn>
                    <a:cxn ang="0">
                      <a:pos x="17" y="18"/>
                    </a:cxn>
                    <a:cxn ang="0">
                      <a:pos x="23" y="0"/>
                    </a:cxn>
                    <a:cxn ang="0">
                      <a:pos x="30" y="18"/>
                    </a:cxn>
                    <a:cxn ang="0">
                      <a:pos x="46" y="18"/>
                    </a:cxn>
                    <a:cxn ang="0">
                      <a:pos x="33" y="28"/>
                    </a:cxn>
                    <a:cxn ang="0">
                      <a:pos x="38" y="44"/>
                    </a:cxn>
                    <a:cxn ang="0">
                      <a:pos x="23" y="34"/>
                    </a:cxn>
                    <a:cxn ang="0">
                      <a:pos x="8" y="44"/>
                    </a:cxn>
                  </a:cxnLst>
                  <a:rect l="0" t="0" r="r" b="b"/>
                  <a:pathLst>
                    <a:path w="46" h="44">
                      <a:moveTo>
                        <a:pt x="8" y="44"/>
                      </a:moveTo>
                      <a:lnTo>
                        <a:pt x="13" y="28"/>
                      </a:lnTo>
                      <a:lnTo>
                        <a:pt x="0" y="18"/>
                      </a:lnTo>
                      <a:lnTo>
                        <a:pt x="17" y="18"/>
                      </a:lnTo>
                      <a:lnTo>
                        <a:pt x="23" y="0"/>
                      </a:lnTo>
                      <a:lnTo>
                        <a:pt x="30" y="18"/>
                      </a:lnTo>
                      <a:lnTo>
                        <a:pt x="46" y="18"/>
                      </a:lnTo>
                      <a:lnTo>
                        <a:pt x="33" y="28"/>
                      </a:lnTo>
                      <a:lnTo>
                        <a:pt x="38" y="44"/>
                      </a:lnTo>
                      <a:lnTo>
                        <a:pt x="23" y="34"/>
                      </a:lnTo>
                      <a:lnTo>
                        <a:pt x="8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8" name="Freeform 1119"/>
                <p:cNvSpPr>
                  <a:spLocks/>
                </p:cNvSpPr>
                <p:nvPr/>
              </p:nvSpPr>
              <p:spPr bwMode="auto">
                <a:xfrm>
                  <a:off x="559" y="2370"/>
                  <a:ext cx="38" cy="37"/>
                </a:xfrm>
                <a:custGeom>
                  <a:avLst/>
                  <a:gdLst/>
                  <a:ahLst/>
                  <a:cxnLst>
                    <a:cxn ang="0">
                      <a:pos x="8" y="44"/>
                    </a:cxn>
                    <a:cxn ang="0">
                      <a:pos x="13" y="28"/>
                    </a:cxn>
                    <a:cxn ang="0">
                      <a:pos x="0" y="18"/>
                    </a:cxn>
                    <a:cxn ang="0">
                      <a:pos x="17" y="18"/>
                    </a:cxn>
                    <a:cxn ang="0">
                      <a:pos x="23" y="0"/>
                    </a:cxn>
                    <a:cxn ang="0">
                      <a:pos x="30" y="18"/>
                    </a:cxn>
                    <a:cxn ang="0">
                      <a:pos x="46" y="18"/>
                    </a:cxn>
                    <a:cxn ang="0">
                      <a:pos x="33" y="28"/>
                    </a:cxn>
                    <a:cxn ang="0">
                      <a:pos x="38" y="44"/>
                    </a:cxn>
                    <a:cxn ang="0">
                      <a:pos x="23" y="34"/>
                    </a:cxn>
                    <a:cxn ang="0">
                      <a:pos x="8" y="44"/>
                    </a:cxn>
                  </a:cxnLst>
                  <a:rect l="0" t="0" r="r" b="b"/>
                  <a:pathLst>
                    <a:path w="46" h="44">
                      <a:moveTo>
                        <a:pt x="8" y="44"/>
                      </a:moveTo>
                      <a:lnTo>
                        <a:pt x="13" y="28"/>
                      </a:lnTo>
                      <a:lnTo>
                        <a:pt x="0" y="18"/>
                      </a:lnTo>
                      <a:lnTo>
                        <a:pt x="17" y="18"/>
                      </a:lnTo>
                      <a:lnTo>
                        <a:pt x="23" y="0"/>
                      </a:lnTo>
                      <a:lnTo>
                        <a:pt x="30" y="18"/>
                      </a:lnTo>
                      <a:lnTo>
                        <a:pt x="46" y="18"/>
                      </a:lnTo>
                      <a:lnTo>
                        <a:pt x="33" y="28"/>
                      </a:lnTo>
                      <a:lnTo>
                        <a:pt x="38" y="44"/>
                      </a:lnTo>
                      <a:lnTo>
                        <a:pt x="23" y="34"/>
                      </a:lnTo>
                      <a:lnTo>
                        <a:pt x="8" y="44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9" name="Freeform 1120"/>
                <p:cNvSpPr>
                  <a:spLocks/>
                </p:cNvSpPr>
                <p:nvPr/>
              </p:nvSpPr>
              <p:spPr bwMode="auto">
                <a:xfrm>
                  <a:off x="1036" y="2942"/>
                  <a:ext cx="38" cy="39"/>
                </a:xfrm>
                <a:custGeom>
                  <a:avLst/>
                  <a:gdLst/>
                  <a:ahLst/>
                  <a:cxnLst>
                    <a:cxn ang="0">
                      <a:pos x="8" y="47"/>
                    </a:cxn>
                    <a:cxn ang="0">
                      <a:pos x="13" y="28"/>
                    </a:cxn>
                    <a:cxn ang="0">
                      <a:pos x="0" y="18"/>
                    </a:cxn>
                    <a:cxn ang="0">
                      <a:pos x="16" y="18"/>
                    </a:cxn>
                    <a:cxn ang="0">
                      <a:pos x="23" y="0"/>
                    </a:cxn>
                    <a:cxn ang="0">
                      <a:pos x="30" y="18"/>
                    </a:cxn>
                    <a:cxn ang="0">
                      <a:pos x="46" y="18"/>
                    </a:cxn>
                    <a:cxn ang="0">
                      <a:pos x="33" y="28"/>
                    </a:cxn>
                    <a:cxn ang="0">
                      <a:pos x="38" y="47"/>
                    </a:cxn>
                    <a:cxn ang="0">
                      <a:pos x="23" y="37"/>
                    </a:cxn>
                    <a:cxn ang="0">
                      <a:pos x="8" y="47"/>
                    </a:cxn>
                  </a:cxnLst>
                  <a:rect l="0" t="0" r="r" b="b"/>
                  <a:pathLst>
                    <a:path w="46" h="47">
                      <a:moveTo>
                        <a:pt x="8" y="47"/>
                      </a:moveTo>
                      <a:lnTo>
                        <a:pt x="13" y="28"/>
                      </a:lnTo>
                      <a:lnTo>
                        <a:pt x="0" y="18"/>
                      </a:lnTo>
                      <a:lnTo>
                        <a:pt x="16" y="18"/>
                      </a:lnTo>
                      <a:lnTo>
                        <a:pt x="23" y="0"/>
                      </a:lnTo>
                      <a:lnTo>
                        <a:pt x="30" y="18"/>
                      </a:lnTo>
                      <a:lnTo>
                        <a:pt x="46" y="18"/>
                      </a:lnTo>
                      <a:lnTo>
                        <a:pt x="33" y="28"/>
                      </a:lnTo>
                      <a:lnTo>
                        <a:pt x="38" y="47"/>
                      </a:lnTo>
                      <a:lnTo>
                        <a:pt x="23" y="37"/>
                      </a:lnTo>
                      <a:lnTo>
                        <a:pt x="8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0" name="Freeform 1121"/>
                <p:cNvSpPr>
                  <a:spLocks/>
                </p:cNvSpPr>
                <p:nvPr/>
              </p:nvSpPr>
              <p:spPr bwMode="auto">
                <a:xfrm>
                  <a:off x="1036" y="2942"/>
                  <a:ext cx="38" cy="39"/>
                </a:xfrm>
                <a:custGeom>
                  <a:avLst/>
                  <a:gdLst/>
                  <a:ahLst/>
                  <a:cxnLst>
                    <a:cxn ang="0">
                      <a:pos x="8" y="47"/>
                    </a:cxn>
                    <a:cxn ang="0">
                      <a:pos x="13" y="28"/>
                    </a:cxn>
                    <a:cxn ang="0">
                      <a:pos x="0" y="18"/>
                    </a:cxn>
                    <a:cxn ang="0">
                      <a:pos x="16" y="18"/>
                    </a:cxn>
                    <a:cxn ang="0">
                      <a:pos x="23" y="0"/>
                    </a:cxn>
                    <a:cxn ang="0">
                      <a:pos x="30" y="18"/>
                    </a:cxn>
                    <a:cxn ang="0">
                      <a:pos x="46" y="18"/>
                    </a:cxn>
                    <a:cxn ang="0">
                      <a:pos x="33" y="28"/>
                    </a:cxn>
                    <a:cxn ang="0">
                      <a:pos x="38" y="47"/>
                    </a:cxn>
                    <a:cxn ang="0">
                      <a:pos x="23" y="37"/>
                    </a:cxn>
                    <a:cxn ang="0">
                      <a:pos x="8" y="47"/>
                    </a:cxn>
                  </a:cxnLst>
                  <a:rect l="0" t="0" r="r" b="b"/>
                  <a:pathLst>
                    <a:path w="46" h="47">
                      <a:moveTo>
                        <a:pt x="8" y="47"/>
                      </a:moveTo>
                      <a:lnTo>
                        <a:pt x="13" y="28"/>
                      </a:lnTo>
                      <a:lnTo>
                        <a:pt x="0" y="18"/>
                      </a:lnTo>
                      <a:lnTo>
                        <a:pt x="16" y="18"/>
                      </a:lnTo>
                      <a:lnTo>
                        <a:pt x="23" y="0"/>
                      </a:lnTo>
                      <a:lnTo>
                        <a:pt x="30" y="18"/>
                      </a:lnTo>
                      <a:lnTo>
                        <a:pt x="46" y="18"/>
                      </a:lnTo>
                      <a:lnTo>
                        <a:pt x="33" y="28"/>
                      </a:lnTo>
                      <a:lnTo>
                        <a:pt x="38" y="47"/>
                      </a:lnTo>
                      <a:lnTo>
                        <a:pt x="23" y="37"/>
                      </a:lnTo>
                      <a:lnTo>
                        <a:pt x="8" y="47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1" name="Freeform 1122"/>
                <p:cNvSpPr>
                  <a:spLocks/>
                </p:cNvSpPr>
                <p:nvPr/>
              </p:nvSpPr>
              <p:spPr bwMode="auto">
                <a:xfrm>
                  <a:off x="937" y="3356"/>
                  <a:ext cx="40" cy="38"/>
                </a:xfrm>
                <a:custGeom>
                  <a:avLst/>
                  <a:gdLst/>
                  <a:ahLst/>
                  <a:cxnLst>
                    <a:cxn ang="0">
                      <a:pos x="9" y="46"/>
                    </a:cxn>
                    <a:cxn ang="0">
                      <a:pos x="14" y="28"/>
                    </a:cxn>
                    <a:cxn ang="0">
                      <a:pos x="0" y="18"/>
                    </a:cxn>
                    <a:cxn ang="0">
                      <a:pos x="17" y="18"/>
                    </a:cxn>
                    <a:cxn ang="0">
                      <a:pos x="23" y="0"/>
                    </a:cxn>
                    <a:cxn ang="0">
                      <a:pos x="30" y="18"/>
                    </a:cxn>
                    <a:cxn ang="0">
                      <a:pos x="48" y="18"/>
                    </a:cxn>
                    <a:cxn ang="0">
                      <a:pos x="33" y="28"/>
                    </a:cxn>
                    <a:cxn ang="0">
                      <a:pos x="38" y="46"/>
                    </a:cxn>
                    <a:cxn ang="0">
                      <a:pos x="23" y="36"/>
                    </a:cxn>
                    <a:cxn ang="0">
                      <a:pos x="9" y="46"/>
                    </a:cxn>
                  </a:cxnLst>
                  <a:rect l="0" t="0" r="r" b="b"/>
                  <a:pathLst>
                    <a:path w="48" h="46">
                      <a:moveTo>
                        <a:pt x="9" y="46"/>
                      </a:moveTo>
                      <a:lnTo>
                        <a:pt x="14" y="28"/>
                      </a:lnTo>
                      <a:lnTo>
                        <a:pt x="0" y="18"/>
                      </a:lnTo>
                      <a:lnTo>
                        <a:pt x="17" y="18"/>
                      </a:lnTo>
                      <a:lnTo>
                        <a:pt x="23" y="0"/>
                      </a:lnTo>
                      <a:lnTo>
                        <a:pt x="30" y="18"/>
                      </a:lnTo>
                      <a:lnTo>
                        <a:pt x="48" y="18"/>
                      </a:lnTo>
                      <a:lnTo>
                        <a:pt x="33" y="28"/>
                      </a:lnTo>
                      <a:lnTo>
                        <a:pt x="38" y="46"/>
                      </a:lnTo>
                      <a:lnTo>
                        <a:pt x="23" y="36"/>
                      </a:lnTo>
                      <a:lnTo>
                        <a:pt x="9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2" name="Freeform 1123"/>
                <p:cNvSpPr>
                  <a:spLocks/>
                </p:cNvSpPr>
                <p:nvPr/>
              </p:nvSpPr>
              <p:spPr bwMode="auto">
                <a:xfrm>
                  <a:off x="937" y="3356"/>
                  <a:ext cx="40" cy="38"/>
                </a:xfrm>
                <a:custGeom>
                  <a:avLst/>
                  <a:gdLst/>
                  <a:ahLst/>
                  <a:cxnLst>
                    <a:cxn ang="0">
                      <a:pos x="9" y="46"/>
                    </a:cxn>
                    <a:cxn ang="0">
                      <a:pos x="14" y="28"/>
                    </a:cxn>
                    <a:cxn ang="0">
                      <a:pos x="0" y="18"/>
                    </a:cxn>
                    <a:cxn ang="0">
                      <a:pos x="17" y="18"/>
                    </a:cxn>
                    <a:cxn ang="0">
                      <a:pos x="23" y="0"/>
                    </a:cxn>
                    <a:cxn ang="0">
                      <a:pos x="30" y="18"/>
                    </a:cxn>
                    <a:cxn ang="0">
                      <a:pos x="48" y="18"/>
                    </a:cxn>
                    <a:cxn ang="0">
                      <a:pos x="33" y="28"/>
                    </a:cxn>
                    <a:cxn ang="0">
                      <a:pos x="38" y="46"/>
                    </a:cxn>
                    <a:cxn ang="0">
                      <a:pos x="23" y="36"/>
                    </a:cxn>
                    <a:cxn ang="0">
                      <a:pos x="9" y="46"/>
                    </a:cxn>
                  </a:cxnLst>
                  <a:rect l="0" t="0" r="r" b="b"/>
                  <a:pathLst>
                    <a:path w="48" h="46">
                      <a:moveTo>
                        <a:pt x="9" y="46"/>
                      </a:moveTo>
                      <a:lnTo>
                        <a:pt x="14" y="28"/>
                      </a:lnTo>
                      <a:lnTo>
                        <a:pt x="0" y="18"/>
                      </a:lnTo>
                      <a:lnTo>
                        <a:pt x="17" y="18"/>
                      </a:lnTo>
                      <a:lnTo>
                        <a:pt x="23" y="0"/>
                      </a:lnTo>
                      <a:lnTo>
                        <a:pt x="30" y="18"/>
                      </a:lnTo>
                      <a:lnTo>
                        <a:pt x="48" y="18"/>
                      </a:lnTo>
                      <a:lnTo>
                        <a:pt x="33" y="28"/>
                      </a:lnTo>
                      <a:lnTo>
                        <a:pt x="38" y="46"/>
                      </a:lnTo>
                      <a:lnTo>
                        <a:pt x="23" y="36"/>
                      </a:lnTo>
                      <a:lnTo>
                        <a:pt x="9" y="46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3" name="Freeform 1124"/>
                <p:cNvSpPr>
                  <a:spLocks/>
                </p:cNvSpPr>
                <p:nvPr/>
              </p:nvSpPr>
              <p:spPr bwMode="auto">
                <a:xfrm>
                  <a:off x="1008" y="1667"/>
                  <a:ext cx="40" cy="37"/>
                </a:xfrm>
                <a:custGeom>
                  <a:avLst/>
                  <a:gdLst/>
                  <a:ahLst/>
                  <a:cxnLst>
                    <a:cxn ang="0">
                      <a:pos x="9" y="44"/>
                    </a:cxn>
                    <a:cxn ang="0">
                      <a:pos x="14" y="28"/>
                    </a:cxn>
                    <a:cxn ang="0">
                      <a:pos x="0" y="18"/>
                    </a:cxn>
                    <a:cxn ang="0">
                      <a:pos x="17" y="18"/>
                    </a:cxn>
                    <a:cxn ang="0">
                      <a:pos x="24" y="0"/>
                    </a:cxn>
                    <a:cxn ang="0">
                      <a:pos x="30" y="18"/>
                    </a:cxn>
                    <a:cxn ang="0">
                      <a:pos x="48" y="18"/>
                    </a:cxn>
                    <a:cxn ang="0">
                      <a:pos x="33" y="28"/>
                    </a:cxn>
                    <a:cxn ang="0">
                      <a:pos x="40" y="44"/>
                    </a:cxn>
                    <a:cxn ang="0">
                      <a:pos x="24" y="34"/>
                    </a:cxn>
                    <a:cxn ang="0">
                      <a:pos x="9" y="44"/>
                    </a:cxn>
                  </a:cxnLst>
                  <a:rect l="0" t="0" r="r" b="b"/>
                  <a:pathLst>
                    <a:path w="48" h="44">
                      <a:moveTo>
                        <a:pt x="9" y="44"/>
                      </a:moveTo>
                      <a:lnTo>
                        <a:pt x="14" y="28"/>
                      </a:lnTo>
                      <a:lnTo>
                        <a:pt x="0" y="18"/>
                      </a:lnTo>
                      <a:lnTo>
                        <a:pt x="17" y="18"/>
                      </a:lnTo>
                      <a:lnTo>
                        <a:pt x="24" y="0"/>
                      </a:lnTo>
                      <a:lnTo>
                        <a:pt x="30" y="18"/>
                      </a:lnTo>
                      <a:lnTo>
                        <a:pt x="48" y="18"/>
                      </a:lnTo>
                      <a:lnTo>
                        <a:pt x="33" y="28"/>
                      </a:lnTo>
                      <a:lnTo>
                        <a:pt x="40" y="44"/>
                      </a:lnTo>
                      <a:lnTo>
                        <a:pt x="24" y="34"/>
                      </a:lnTo>
                      <a:lnTo>
                        <a:pt x="9" y="4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4" name="Freeform 1125"/>
                <p:cNvSpPr>
                  <a:spLocks/>
                </p:cNvSpPr>
                <p:nvPr/>
              </p:nvSpPr>
              <p:spPr bwMode="auto">
                <a:xfrm>
                  <a:off x="559" y="2370"/>
                  <a:ext cx="38" cy="37"/>
                </a:xfrm>
                <a:custGeom>
                  <a:avLst/>
                  <a:gdLst/>
                  <a:ahLst/>
                  <a:cxnLst>
                    <a:cxn ang="0">
                      <a:pos x="8" y="44"/>
                    </a:cxn>
                    <a:cxn ang="0">
                      <a:pos x="13" y="28"/>
                    </a:cxn>
                    <a:cxn ang="0">
                      <a:pos x="0" y="18"/>
                    </a:cxn>
                    <a:cxn ang="0">
                      <a:pos x="17" y="18"/>
                    </a:cxn>
                    <a:cxn ang="0">
                      <a:pos x="23" y="0"/>
                    </a:cxn>
                    <a:cxn ang="0">
                      <a:pos x="30" y="18"/>
                    </a:cxn>
                    <a:cxn ang="0">
                      <a:pos x="46" y="18"/>
                    </a:cxn>
                    <a:cxn ang="0">
                      <a:pos x="33" y="28"/>
                    </a:cxn>
                    <a:cxn ang="0">
                      <a:pos x="38" y="44"/>
                    </a:cxn>
                    <a:cxn ang="0">
                      <a:pos x="23" y="34"/>
                    </a:cxn>
                    <a:cxn ang="0">
                      <a:pos x="8" y="44"/>
                    </a:cxn>
                  </a:cxnLst>
                  <a:rect l="0" t="0" r="r" b="b"/>
                  <a:pathLst>
                    <a:path w="46" h="44">
                      <a:moveTo>
                        <a:pt x="8" y="44"/>
                      </a:moveTo>
                      <a:lnTo>
                        <a:pt x="13" y="28"/>
                      </a:lnTo>
                      <a:lnTo>
                        <a:pt x="0" y="18"/>
                      </a:lnTo>
                      <a:lnTo>
                        <a:pt x="17" y="18"/>
                      </a:lnTo>
                      <a:lnTo>
                        <a:pt x="23" y="0"/>
                      </a:lnTo>
                      <a:lnTo>
                        <a:pt x="30" y="18"/>
                      </a:lnTo>
                      <a:lnTo>
                        <a:pt x="46" y="18"/>
                      </a:lnTo>
                      <a:lnTo>
                        <a:pt x="33" y="28"/>
                      </a:lnTo>
                      <a:lnTo>
                        <a:pt x="38" y="44"/>
                      </a:lnTo>
                      <a:lnTo>
                        <a:pt x="23" y="34"/>
                      </a:lnTo>
                      <a:lnTo>
                        <a:pt x="8" y="4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5" name="Freeform 1126"/>
                <p:cNvSpPr>
                  <a:spLocks/>
                </p:cNvSpPr>
                <p:nvPr/>
              </p:nvSpPr>
              <p:spPr bwMode="auto">
                <a:xfrm>
                  <a:off x="1036" y="2942"/>
                  <a:ext cx="38" cy="39"/>
                </a:xfrm>
                <a:custGeom>
                  <a:avLst/>
                  <a:gdLst/>
                  <a:ahLst/>
                  <a:cxnLst>
                    <a:cxn ang="0">
                      <a:pos x="8" y="47"/>
                    </a:cxn>
                    <a:cxn ang="0">
                      <a:pos x="13" y="28"/>
                    </a:cxn>
                    <a:cxn ang="0">
                      <a:pos x="0" y="18"/>
                    </a:cxn>
                    <a:cxn ang="0">
                      <a:pos x="16" y="18"/>
                    </a:cxn>
                    <a:cxn ang="0">
                      <a:pos x="23" y="0"/>
                    </a:cxn>
                    <a:cxn ang="0">
                      <a:pos x="30" y="18"/>
                    </a:cxn>
                    <a:cxn ang="0">
                      <a:pos x="46" y="18"/>
                    </a:cxn>
                    <a:cxn ang="0">
                      <a:pos x="33" y="28"/>
                    </a:cxn>
                    <a:cxn ang="0">
                      <a:pos x="38" y="47"/>
                    </a:cxn>
                    <a:cxn ang="0">
                      <a:pos x="23" y="37"/>
                    </a:cxn>
                    <a:cxn ang="0">
                      <a:pos x="8" y="47"/>
                    </a:cxn>
                  </a:cxnLst>
                  <a:rect l="0" t="0" r="r" b="b"/>
                  <a:pathLst>
                    <a:path w="46" h="47">
                      <a:moveTo>
                        <a:pt x="8" y="47"/>
                      </a:moveTo>
                      <a:lnTo>
                        <a:pt x="13" y="28"/>
                      </a:lnTo>
                      <a:lnTo>
                        <a:pt x="0" y="18"/>
                      </a:lnTo>
                      <a:lnTo>
                        <a:pt x="16" y="18"/>
                      </a:lnTo>
                      <a:lnTo>
                        <a:pt x="23" y="0"/>
                      </a:lnTo>
                      <a:lnTo>
                        <a:pt x="30" y="18"/>
                      </a:lnTo>
                      <a:lnTo>
                        <a:pt x="46" y="18"/>
                      </a:lnTo>
                      <a:lnTo>
                        <a:pt x="33" y="28"/>
                      </a:lnTo>
                      <a:lnTo>
                        <a:pt x="38" y="47"/>
                      </a:lnTo>
                      <a:lnTo>
                        <a:pt x="23" y="37"/>
                      </a:lnTo>
                      <a:lnTo>
                        <a:pt x="8" y="4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6" name="Freeform 1127"/>
                <p:cNvSpPr>
                  <a:spLocks/>
                </p:cNvSpPr>
                <p:nvPr/>
              </p:nvSpPr>
              <p:spPr bwMode="auto">
                <a:xfrm>
                  <a:off x="937" y="3356"/>
                  <a:ext cx="40" cy="38"/>
                </a:xfrm>
                <a:custGeom>
                  <a:avLst/>
                  <a:gdLst/>
                  <a:ahLst/>
                  <a:cxnLst>
                    <a:cxn ang="0">
                      <a:pos x="9" y="46"/>
                    </a:cxn>
                    <a:cxn ang="0">
                      <a:pos x="14" y="28"/>
                    </a:cxn>
                    <a:cxn ang="0">
                      <a:pos x="0" y="18"/>
                    </a:cxn>
                    <a:cxn ang="0">
                      <a:pos x="17" y="18"/>
                    </a:cxn>
                    <a:cxn ang="0">
                      <a:pos x="23" y="0"/>
                    </a:cxn>
                    <a:cxn ang="0">
                      <a:pos x="30" y="18"/>
                    </a:cxn>
                    <a:cxn ang="0">
                      <a:pos x="48" y="18"/>
                    </a:cxn>
                    <a:cxn ang="0">
                      <a:pos x="33" y="28"/>
                    </a:cxn>
                    <a:cxn ang="0">
                      <a:pos x="38" y="46"/>
                    </a:cxn>
                    <a:cxn ang="0">
                      <a:pos x="23" y="36"/>
                    </a:cxn>
                    <a:cxn ang="0">
                      <a:pos x="9" y="46"/>
                    </a:cxn>
                  </a:cxnLst>
                  <a:rect l="0" t="0" r="r" b="b"/>
                  <a:pathLst>
                    <a:path w="48" h="46">
                      <a:moveTo>
                        <a:pt x="9" y="46"/>
                      </a:moveTo>
                      <a:lnTo>
                        <a:pt x="14" y="28"/>
                      </a:lnTo>
                      <a:lnTo>
                        <a:pt x="0" y="18"/>
                      </a:lnTo>
                      <a:lnTo>
                        <a:pt x="17" y="18"/>
                      </a:lnTo>
                      <a:lnTo>
                        <a:pt x="23" y="0"/>
                      </a:lnTo>
                      <a:lnTo>
                        <a:pt x="30" y="18"/>
                      </a:lnTo>
                      <a:lnTo>
                        <a:pt x="48" y="18"/>
                      </a:lnTo>
                      <a:lnTo>
                        <a:pt x="33" y="28"/>
                      </a:lnTo>
                      <a:lnTo>
                        <a:pt x="38" y="46"/>
                      </a:lnTo>
                      <a:lnTo>
                        <a:pt x="23" y="36"/>
                      </a:lnTo>
                      <a:lnTo>
                        <a:pt x="9" y="4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7" name="Freeform 1128"/>
                <p:cNvSpPr>
                  <a:spLocks/>
                </p:cNvSpPr>
                <p:nvPr/>
              </p:nvSpPr>
              <p:spPr bwMode="auto">
                <a:xfrm>
                  <a:off x="2170" y="2172"/>
                  <a:ext cx="56" cy="52"/>
                </a:xfrm>
                <a:custGeom>
                  <a:avLst/>
                  <a:gdLst/>
                  <a:ahLst/>
                  <a:cxnLst>
                    <a:cxn ang="0">
                      <a:pos x="12" y="63"/>
                    </a:cxn>
                    <a:cxn ang="0">
                      <a:pos x="19" y="40"/>
                    </a:cxn>
                    <a:cxn ang="0">
                      <a:pos x="0" y="26"/>
                    </a:cxn>
                    <a:cxn ang="0">
                      <a:pos x="24" y="26"/>
                    </a:cxn>
                    <a:cxn ang="0">
                      <a:pos x="34" y="0"/>
                    </a:cxn>
                    <a:cxn ang="0">
                      <a:pos x="43" y="26"/>
                    </a:cxn>
                    <a:cxn ang="0">
                      <a:pos x="67" y="26"/>
                    </a:cxn>
                    <a:cxn ang="0">
                      <a:pos x="47" y="40"/>
                    </a:cxn>
                    <a:cxn ang="0">
                      <a:pos x="55" y="63"/>
                    </a:cxn>
                    <a:cxn ang="0">
                      <a:pos x="34" y="50"/>
                    </a:cxn>
                    <a:cxn ang="0">
                      <a:pos x="12" y="63"/>
                    </a:cxn>
                  </a:cxnLst>
                  <a:rect l="0" t="0" r="r" b="b"/>
                  <a:pathLst>
                    <a:path w="67" h="63">
                      <a:moveTo>
                        <a:pt x="12" y="63"/>
                      </a:moveTo>
                      <a:lnTo>
                        <a:pt x="19" y="40"/>
                      </a:lnTo>
                      <a:lnTo>
                        <a:pt x="0" y="26"/>
                      </a:lnTo>
                      <a:lnTo>
                        <a:pt x="24" y="26"/>
                      </a:lnTo>
                      <a:lnTo>
                        <a:pt x="34" y="0"/>
                      </a:lnTo>
                      <a:lnTo>
                        <a:pt x="43" y="26"/>
                      </a:lnTo>
                      <a:lnTo>
                        <a:pt x="67" y="26"/>
                      </a:lnTo>
                      <a:lnTo>
                        <a:pt x="47" y="40"/>
                      </a:lnTo>
                      <a:lnTo>
                        <a:pt x="55" y="63"/>
                      </a:lnTo>
                      <a:lnTo>
                        <a:pt x="34" y="50"/>
                      </a:lnTo>
                      <a:lnTo>
                        <a:pt x="12" y="6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8" name="Freeform 1129"/>
                <p:cNvSpPr>
                  <a:spLocks/>
                </p:cNvSpPr>
                <p:nvPr/>
              </p:nvSpPr>
              <p:spPr bwMode="auto">
                <a:xfrm>
                  <a:off x="848" y="3364"/>
                  <a:ext cx="56" cy="60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28"/>
                    </a:cxn>
                    <a:cxn ang="0">
                      <a:pos x="31" y="28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31" h="28">
                      <a:moveTo>
                        <a:pt x="16" y="0"/>
                      </a:moveTo>
                      <a:lnTo>
                        <a:pt x="0" y="28"/>
                      </a:lnTo>
                      <a:lnTo>
                        <a:pt x="31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3300"/>
                </a:solidFill>
                <a:ln w="9525">
                  <a:solidFill>
                    <a:srgbClr val="6600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9" name="Freeform 1130"/>
                <p:cNvSpPr>
                  <a:spLocks/>
                </p:cNvSpPr>
                <p:nvPr/>
              </p:nvSpPr>
              <p:spPr bwMode="auto">
                <a:xfrm>
                  <a:off x="1795" y="2424"/>
                  <a:ext cx="55" cy="60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28"/>
                    </a:cxn>
                    <a:cxn ang="0">
                      <a:pos x="31" y="28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31" h="28">
                      <a:moveTo>
                        <a:pt x="16" y="0"/>
                      </a:moveTo>
                      <a:lnTo>
                        <a:pt x="0" y="28"/>
                      </a:lnTo>
                      <a:lnTo>
                        <a:pt x="31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660033"/>
                </a:solidFill>
                <a:ln w="9525">
                  <a:solidFill>
                    <a:srgbClr val="6600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0" name="Freeform 1132"/>
                <p:cNvSpPr>
                  <a:spLocks/>
                </p:cNvSpPr>
                <p:nvPr/>
              </p:nvSpPr>
              <p:spPr bwMode="auto">
                <a:xfrm>
                  <a:off x="1129" y="2584"/>
                  <a:ext cx="55" cy="60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28"/>
                    </a:cxn>
                    <a:cxn ang="0">
                      <a:pos x="31" y="28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31" h="28">
                      <a:moveTo>
                        <a:pt x="16" y="0"/>
                      </a:moveTo>
                      <a:lnTo>
                        <a:pt x="0" y="28"/>
                      </a:lnTo>
                      <a:lnTo>
                        <a:pt x="31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660033"/>
                </a:solidFill>
                <a:ln w="9525">
                  <a:solidFill>
                    <a:srgbClr val="6600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grpSp>
              <p:nvGrpSpPr>
                <p:cNvPr id="51" name="Group 1133"/>
                <p:cNvGrpSpPr>
                  <a:grpSpLocks/>
                </p:cNvGrpSpPr>
                <p:nvPr/>
              </p:nvGrpSpPr>
              <p:grpSpPr bwMode="auto">
                <a:xfrm>
                  <a:off x="1281" y="3326"/>
                  <a:ext cx="1132" cy="424"/>
                  <a:chOff x="1041" y="3806"/>
                  <a:chExt cx="1132" cy="424"/>
                </a:xfrm>
              </p:grpSpPr>
              <p:sp>
                <p:nvSpPr>
                  <p:cNvPr id="56" name="Freeform 1134"/>
                  <p:cNvSpPr>
                    <a:spLocks/>
                  </p:cNvSpPr>
                  <p:nvPr/>
                </p:nvSpPr>
                <p:spPr bwMode="auto">
                  <a:xfrm>
                    <a:off x="1044" y="3834"/>
                    <a:ext cx="59" cy="64"/>
                  </a:xfrm>
                  <a:custGeom>
                    <a:avLst/>
                    <a:gdLst/>
                    <a:ahLst/>
                    <a:cxnLst>
                      <a:cxn ang="0">
                        <a:pos x="25" y="51"/>
                      </a:cxn>
                      <a:cxn ang="0">
                        <a:pos x="30" y="51"/>
                      </a:cxn>
                      <a:cxn ang="0">
                        <a:pos x="34" y="50"/>
                      </a:cxn>
                      <a:cxn ang="0">
                        <a:pos x="39" y="48"/>
                      </a:cxn>
                      <a:cxn ang="0">
                        <a:pos x="43" y="45"/>
                      </a:cxn>
                      <a:cxn ang="0">
                        <a:pos x="46" y="41"/>
                      </a:cxn>
                      <a:cxn ang="0">
                        <a:pos x="48" y="36"/>
                      </a:cxn>
                      <a:cxn ang="0">
                        <a:pos x="49" y="31"/>
                      </a:cxn>
                      <a:cxn ang="0">
                        <a:pos x="49" y="26"/>
                      </a:cxn>
                      <a:cxn ang="0">
                        <a:pos x="49" y="21"/>
                      </a:cxn>
                      <a:cxn ang="0">
                        <a:pos x="48" y="16"/>
                      </a:cxn>
                      <a:cxn ang="0">
                        <a:pos x="46" y="12"/>
                      </a:cxn>
                      <a:cxn ang="0">
                        <a:pos x="43" y="8"/>
                      </a:cxn>
                      <a:cxn ang="0">
                        <a:pos x="39" y="5"/>
                      </a:cxn>
                      <a:cxn ang="0">
                        <a:pos x="34" y="3"/>
                      </a:cxn>
                      <a:cxn ang="0">
                        <a:pos x="30" y="2"/>
                      </a:cxn>
                      <a:cxn ang="0">
                        <a:pos x="25" y="0"/>
                      </a:cxn>
                      <a:cxn ang="0">
                        <a:pos x="20" y="2"/>
                      </a:cxn>
                      <a:cxn ang="0">
                        <a:pos x="15" y="3"/>
                      </a:cxn>
                      <a:cxn ang="0">
                        <a:pos x="10" y="5"/>
                      </a:cxn>
                      <a:cxn ang="0">
                        <a:pos x="6" y="8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1"/>
                      </a:cxn>
                      <a:cxn ang="0">
                        <a:pos x="0" y="26"/>
                      </a:cxn>
                      <a:cxn ang="0">
                        <a:pos x="0" y="31"/>
                      </a:cxn>
                      <a:cxn ang="0">
                        <a:pos x="1" y="36"/>
                      </a:cxn>
                      <a:cxn ang="0">
                        <a:pos x="3" y="41"/>
                      </a:cxn>
                      <a:cxn ang="0">
                        <a:pos x="6" y="45"/>
                      </a:cxn>
                      <a:cxn ang="0">
                        <a:pos x="10" y="48"/>
                      </a:cxn>
                      <a:cxn ang="0">
                        <a:pos x="15" y="50"/>
                      </a:cxn>
                      <a:cxn ang="0">
                        <a:pos x="20" y="51"/>
                      </a:cxn>
                      <a:cxn ang="0">
                        <a:pos x="25" y="51"/>
                      </a:cxn>
                    </a:cxnLst>
                    <a:rect l="0" t="0" r="r" b="b"/>
                    <a:pathLst>
                      <a:path w="49" h="51">
                        <a:moveTo>
                          <a:pt x="25" y="51"/>
                        </a:moveTo>
                        <a:lnTo>
                          <a:pt x="30" y="51"/>
                        </a:lnTo>
                        <a:lnTo>
                          <a:pt x="34" y="50"/>
                        </a:lnTo>
                        <a:lnTo>
                          <a:pt x="39" y="48"/>
                        </a:lnTo>
                        <a:lnTo>
                          <a:pt x="43" y="45"/>
                        </a:lnTo>
                        <a:lnTo>
                          <a:pt x="46" y="41"/>
                        </a:lnTo>
                        <a:lnTo>
                          <a:pt x="48" y="36"/>
                        </a:lnTo>
                        <a:lnTo>
                          <a:pt x="49" y="31"/>
                        </a:lnTo>
                        <a:lnTo>
                          <a:pt x="49" y="26"/>
                        </a:lnTo>
                        <a:lnTo>
                          <a:pt x="49" y="21"/>
                        </a:lnTo>
                        <a:lnTo>
                          <a:pt x="48" y="16"/>
                        </a:lnTo>
                        <a:lnTo>
                          <a:pt x="46" y="12"/>
                        </a:lnTo>
                        <a:lnTo>
                          <a:pt x="43" y="8"/>
                        </a:lnTo>
                        <a:lnTo>
                          <a:pt x="39" y="5"/>
                        </a:lnTo>
                        <a:lnTo>
                          <a:pt x="34" y="3"/>
                        </a:lnTo>
                        <a:lnTo>
                          <a:pt x="30" y="2"/>
                        </a:lnTo>
                        <a:lnTo>
                          <a:pt x="25" y="0"/>
                        </a:lnTo>
                        <a:lnTo>
                          <a:pt x="20" y="2"/>
                        </a:lnTo>
                        <a:lnTo>
                          <a:pt x="15" y="3"/>
                        </a:lnTo>
                        <a:lnTo>
                          <a:pt x="10" y="5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1"/>
                        </a:lnTo>
                        <a:lnTo>
                          <a:pt x="0" y="26"/>
                        </a:lnTo>
                        <a:lnTo>
                          <a:pt x="0" y="31"/>
                        </a:lnTo>
                        <a:lnTo>
                          <a:pt x="1" y="36"/>
                        </a:lnTo>
                        <a:lnTo>
                          <a:pt x="3" y="41"/>
                        </a:lnTo>
                        <a:lnTo>
                          <a:pt x="6" y="45"/>
                        </a:lnTo>
                        <a:lnTo>
                          <a:pt x="10" y="48"/>
                        </a:lnTo>
                        <a:lnTo>
                          <a:pt x="15" y="50"/>
                        </a:lnTo>
                        <a:lnTo>
                          <a:pt x="20" y="51"/>
                        </a:lnTo>
                        <a:lnTo>
                          <a:pt x="25" y="51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7" name="Freeform 1135"/>
                  <p:cNvSpPr>
                    <a:spLocks/>
                  </p:cNvSpPr>
                  <p:nvPr/>
                </p:nvSpPr>
                <p:spPr bwMode="auto">
                  <a:xfrm>
                    <a:off x="1041" y="4097"/>
                    <a:ext cx="57" cy="52"/>
                  </a:xfrm>
                  <a:custGeom>
                    <a:avLst/>
                    <a:gdLst/>
                    <a:ahLst/>
                    <a:cxnLst>
                      <a:cxn ang="0">
                        <a:pos x="12" y="63"/>
                      </a:cxn>
                      <a:cxn ang="0">
                        <a:pos x="19" y="40"/>
                      </a:cxn>
                      <a:cxn ang="0">
                        <a:pos x="0" y="26"/>
                      </a:cxn>
                      <a:cxn ang="0">
                        <a:pos x="24" y="26"/>
                      </a:cxn>
                      <a:cxn ang="0">
                        <a:pos x="34" y="0"/>
                      </a:cxn>
                      <a:cxn ang="0">
                        <a:pos x="43" y="26"/>
                      </a:cxn>
                      <a:cxn ang="0">
                        <a:pos x="67" y="26"/>
                      </a:cxn>
                      <a:cxn ang="0">
                        <a:pos x="47" y="40"/>
                      </a:cxn>
                      <a:cxn ang="0">
                        <a:pos x="55" y="63"/>
                      </a:cxn>
                      <a:cxn ang="0">
                        <a:pos x="34" y="50"/>
                      </a:cxn>
                      <a:cxn ang="0">
                        <a:pos x="12" y="63"/>
                      </a:cxn>
                    </a:cxnLst>
                    <a:rect l="0" t="0" r="r" b="b"/>
                    <a:pathLst>
                      <a:path w="67" h="63">
                        <a:moveTo>
                          <a:pt x="12" y="63"/>
                        </a:moveTo>
                        <a:lnTo>
                          <a:pt x="19" y="40"/>
                        </a:lnTo>
                        <a:lnTo>
                          <a:pt x="0" y="26"/>
                        </a:lnTo>
                        <a:lnTo>
                          <a:pt x="24" y="26"/>
                        </a:lnTo>
                        <a:lnTo>
                          <a:pt x="34" y="0"/>
                        </a:lnTo>
                        <a:lnTo>
                          <a:pt x="43" y="26"/>
                        </a:lnTo>
                        <a:lnTo>
                          <a:pt x="67" y="26"/>
                        </a:lnTo>
                        <a:lnTo>
                          <a:pt x="47" y="40"/>
                        </a:lnTo>
                        <a:lnTo>
                          <a:pt x="55" y="63"/>
                        </a:lnTo>
                        <a:lnTo>
                          <a:pt x="34" y="50"/>
                        </a:lnTo>
                        <a:lnTo>
                          <a:pt x="12" y="6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8" name="Text Box 11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9" y="3806"/>
                    <a:ext cx="713" cy="17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>
                        <a:solidFill>
                          <a:srgbClr val="000099"/>
                        </a:solidFill>
                        <a:latin typeface="Arial Narrow" pitchFamily="34" charset="0"/>
                        <a:ea typeface="ＭＳ Ｐゴシック" pitchFamily="34" charset="-128"/>
                      </a:rPr>
                      <a:t>State RS Centre</a:t>
                    </a:r>
                  </a:p>
                </p:txBody>
              </p:sp>
              <p:sp>
                <p:nvSpPr>
                  <p:cNvPr id="59" name="Text Box 11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1" y="3930"/>
                    <a:ext cx="263" cy="17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 dirty="0" smtClean="0">
                        <a:solidFill>
                          <a:srgbClr val="000099"/>
                        </a:solidFill>
                        <a:latin typeface="Arial Narrow" pitchFamily="34" charset="0"/>
                        <a:ea typeface="ＭＳ Ｐゴシック" pitchFamily="34" charset="-128"/>
                      </a:rPr>
                      <a:t>RCs</a:t>
                    </a:r>
                    <a:endParaRPr lang="en-US" sz="1200" b="1" dirty="0">
                      <a:solidFill>
                        <a:srgbClr val="000099"/>
                      </a:solidFill>
                      <a:latin typeface="Arial Narrow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0" name="Text Box 11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1" y="4051"/>
                    <a:ext cx="1072" cy="17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b="1">
                        <a:solidFill>
                          <a:srgbClr val="000099"/>
                        </a:solidFill>
                        <a:latin typeface="Arial Narrow" pitchFamily="34" charset="0"/>
                        <a:ea typeface="ＭＳ Ｐゴシック" pitchFamily="34" charset="-128"/>
                      </a:rPr>
                      <a:t>Other DOS/ISRO Centres </a:t>
                    </a:r>
                  </a:p>
                </p:txBody>
              </p:sp>
              <p:sp>
                <p:nvSpPr>
                  <p:cNvPr id="61" name="Freeform 1139"/>
                  <p:cNvSpPr>
                    <a:spLocks/>
                  </p:cNvSpPr>
                  <p:nvPr/>
                </p:nvSpPr>
                <p:spPr bwMode="auto">
                  <a:xfrm>
                    <a:off x="1046" y="3951"/>
                    <a:ext cx="55" cy="60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0" y="28"/>
                      </a:cxn>
                      <a:cxn ang="0">
                        <a:pos x="31" y="28"/>
                      </a:cxn>
                      <a:cxn ang="0">
                        <a:pos x="16" y="0"/>
                      </a:cxn>
                    </a:cxnLst>
                    <a:rect l="0" t="0" r="r" b="b"/>
                    <a:pathLst>
                      <a:path w="31" h="28">
                        <a:moveTo>
                          <a:pt x="16" y="0"/>
                        </a:moveTo>
                        <a:lnTo>
                          <a:pt x="0" y="28"/>
                        </a:lnTo>
                        <a:lnTo>
                          <a:pt x="31" y="28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660033"/>
                  </a:solidFill>
                  <a:ln w="9525">
                    <a:solidFill>
                      <a:srgbClr val="6600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</p:grpSp>
            <p:sp>
              <p:nvSpPr>
                <p:cNvPr id="52" name="Freeform 1140"/>
                <p:cNvSpPr>
                  <a:spLocks/>
                </p:cNvSpPr>
                <p:nvPr/>
              </p:nvSpPr>
              <p:spPr bwMode="auto">
                <a:xfrm>
                  <a:off x="842" y="1824"/>
                  <a:ext cx="46" cy="50"/>
                </a:xfrm>
                <a:custGeom>
                  <a:avLst/>
                  <a:gdLst/>
                  <a:ahLst/>
                  <a:cxnLst>
                    <a:cxn ang="0">
                      <a:pos x="18" y="40"/>
                    </a:cxn>
                    <a:cxn ang="0">
                      <a:pos x="23" y="38"/>
                    </a:cxn>
                    <a:cxn ang="0">
                      <a:pos x="26" y="38"/>
                    </a:cxn>
                    <a:cxn ang="0">
                      <a:pos x="29" y="37"/>
                    </a:cxn>
                    <a:cxn ang="0">
                      <a:pos x="33" y="33"/>
                    </a:cxn>
                    <a:cxn ang="0">
                      <a:pos x="34" y="30"/>
                    </a:cxn>
                    <a:cxn ang="0">
                      <a:pos x="36" y="27"/>
                    </a:cxn>
                    <a:cxn ang="0">
                      <a:pos x="38" y="23"/>
                    </a:cxn>
                    <a:cxn ang="0">
                      <a:pos x="38" y="20"/>
                    </a:cxn>
                    <a:cxn ang="0">
                      <a:pos x="38" y="17"/>
                    </a:cxn>
                    <a:cxn ang="0">
                      <a:pos x="36" y="12"/>
                    </a:cxn>
                    <a:cxn ang="0">
                      <a:pos x="34" y="8"/>
                    </a:cxn>
                    <a:cxn ang="0">
                      <a:pos x="33" y="7"/>
                    </a:cxn>
                    <a:cxn ang="0">
                      <a:pos x="29" y="4"/>
                    </a:cxn>
                    <a:cxn ang="0">
                      <a:pos x="26" y="2"/>
                    </a:cxn>
                    <a:cxn ang="0">
                      <a:pos x="23" y="0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1" y="2"/>
                    </a:cxn>
                    <a:cxn ang="0">
                      <a:pos x="8" y="4"/>
                    </a:cxn>
                    <a:cxn ang="0">
                      <a:pos x="5" y="7"/>
                    </a:cxn>
                    <a:cxn ang="0">
                      <a:pos x="3" y="8"/>
                    </a:cxn>
                    <a:cxn ang="0">
                      <a:pos x="1" y="12"/>
                    </a:cxn>
                    <a:cxn ang="0">
                      <a:pos x="0" y="17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1" y="27"/>
                    </a:cxn>
                    <a:cxn ang="0">
                      <a:pos x="3" y="30"/>
                    </a:cxn>
                    <a:cxn ang="0">
                      <a:pos x="5" y="33"/>
                    </a:cxn>
                    <a:cxn ang="0">
                      <a:pos x="8" y="37"/>
                    </a:cxn>
                    <a:cxn ang="0">
                      <a:pos x="11" y="38"/>
                    </a:cxn>
                    <a:cxn ang="0">
                      <a:pos x="14" y="38"/>
                    </a:cxn>
                    <a:cxn ang="0">
                      <a:pos x="18" y="40"/>
                    </a:cxn>
                  </a:cxnLst>
                  <a:rect l="0" t="0" r="r" b="b"/>
                  <a:pathLst>
                    <a:path w="38" h="40">
                      <a:moveTo>
                        <a:pt x="18" y="40"/>
                      </a:moveTo>
                      <a:lnTo>
                        <a:pt x="23" y="38"/>
                      </a:lnTo>
                      <a:lnTo>
                        <a:pt x="26" y="38"/>
                      </a:lnTo>
                      <a:lnTo>
                        <a:pt x="29" y="37"/>
                      </a:lnTo>
                      <a:lnTo>
                        <a:pt x="33" y="33"/>
                      </a:lnTo>
                      <a:lnTo>
                        <a:pt x="34" y="30"/>
                      </a:lnTo>
                      <a:lnTo>
                        <a:pt x="36" y="27"/>
                      </a:lnTo>
                      <a:lnTo>
                        <a:pt x="38" y="23"/>
                      </a:lnTo>
                      <a:lnTo>
                        <a:pt x="38" y="20"/>
                      </a:lnTo>
                      <a:lnTo>
                        <a:pt x="38" y="17"/>
                      </a:lnTo>
                      <a:lnTo>
                        <a:pt x="36" y="12"/>
                      </a:lnTo>
                      <a:lnTo>
                        <a:pt x="34" y="8"/>
                      </a:lnTo>
                      <a:lnTo>
                        <a:pt x="33" y="7"/>
                      </a:lnTo>
                      <a:lnTo>
                        <a:pt x="29" y="4"/>
                      </a:lnTo>
                      <a:lnTo>
                        <a:pt x="26" y="2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5" y="7"/>
                      </a:lnTo>
                      <a:lnTo>
                        <a:pt x="3" y="8"/>
                      </a:lnTo>
                      <a:lnTo>
                        <a:pt x="1" y="12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1" y="27"/>
                      </a:lnTo>
                      <a:lnTo>
                        <a:pt x="3" y="30"/>
                      </a:lnTo>
                      <a:lnTo>
                        <a:pt x="5" y="33"/>
                      </a:lnTo>
                      <a:lnTo>
                        <a:pt x="8" y="37"/>
                      </a:lnTo>
                      <a:lnTo>
                        <a:pt x="11" y="38"/>
                      </a:lnTo>
                      <a:lnTo>
                        <a:pt x="14" y="38"/>
                      </a:lnTo>
                      <a:lnTo>
                        <a:pt x="18" y="4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3" name="Freeform 1141"/>
                <p:cNvSpPr>
                  <a:spLocks/>
                </p:cNvSpPr>
                <p:nvPr/>
              </p:nvSpPr>
              <p:spPr bwMode="auto">
                <a:xfrm>
                  <a:off x="842" y="3744"/>
                  <a:ext cx="46" cy="48"/>
                </a:xfrm>
                <a:custGeom>
                  <a:avLst/>
                  <a:gdLst/>
                  <a:ahLst/>
                  <a:cxnLst>
                    <a:cxn ang="0">
                      <a:pos x="20" y="38"/>
                    </a:cxn>
                    <a:cxn ang="0">
                      <a:pos x="23" y="38"/>
                    </a:cxn>
                    <a:cxn ang="0">
                      <a:pos x="27" y="36"/>
                    </a:cxn>
                    <a:cxn ang="0">
                      <a:pos x="30" y="34"/>
                    </a:cxn>
                    <a:cxn ang="0">
                      <a:pos x="33" y="33"/>
                    </a:cxn>
                    <a:cxn ang="0">
                      <a:pos x="35" y="29"/>
                    </a:cxn>
                    <a:cxn ang="0">
                      <a:pos x="38" y="26"/>
                    </a:cxn>
                    <a:cxn ang="0">
                      <a:pos x="38" y="23"/>
                    </a:cxn>
                    <a:cxn ang="0">
                      <a:pos x="38" y="18"/>
                    </a:cxn>
                    <a:cxn ang="0">
                      <a:pos x="38" y="15"/>
                    </a:cxn>
                    <a:cxn ang="0">
                      <a:pos x="38" y="11"/>
                    </a:cxn>
                    <a:cxn ang="0">
                      <a:pos x="35" y="8"/>
                    </a:cxn>
                    <a:cxn ang="0">
                      <a:pos x="33" y="5"/>
                    </a:cxn>
                    <a:cxn ang="0">
                      <a:pos x="30" y="3"/>
                    </a:cxn>
                    <a:cxn ang="0">
                      <a:pos x="27" y="1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12" y="1"/>
                    </a:cxn>
                    <a:cxn ang="0">
                      <a:pos x="8" y="3"/>
                    </a:cxn>
                    <a:cxn ang="0">
                      <a:pos x="5" y="5"/>
                    </a:cxn>
                    <a:cxn ang="0">
                      <a:pos x="3" y="8"/>
                    </a:cxn>
                    <a:cxn ang="0">
                      <a:pos x="2" y="11"/>
                    </a:cxn>
                    <a:cxn ang="0">
                      <a:pos x="0" y="15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2" y="26"/>
                    </a:cxn>
                    <a:cxn ang="0">
                      <a:pos x="3" y="29"/>
                    </a:cxn>
                    <a:cxn ang="0">
                      <a:pos x="5" y="33"/>
                    </a:cxn>
                    <a:cxn ang="0">
                      <a:pos x="8" y="34"/>
                    </a:cxn>
                    <a:cxn ang="0">
                      <a:pos x="12" y="36"/>
                    </a:cxn>
                    <a:cxn ang="0">
                      <a:pos x="15" y="38"/>
                    </a:cxn>
                    <a:cxn ang="0">
                      <a:pos x="20" y="38"/>
                    </a:cxn>
                  </a:cxnLst>
                  <a:rect l="0" t="0" r="r" b="b"/>
                  <a:pathLst>
                    <a:path w="38" h="38">
                      <a:moveTo>
                        <a:pt x="20" y="38"/>
                      </a:moveTo>
                      <a:lnTo>
                        <a:pt x="23" y="38"/>
                      </a:lnTo>
                      <a:lnTo>
                        <a:pt x="27" y="36"/>
                      </a:lnTo>
                      <a:lnTo>
                        <a:pt x="30" y="34"/>
                      </a:lnTo>
                      <a:lnTo>
                        <a:pt x="33" y="33"/>
                      </a:lnTo>
                      <a:lnTo>
                        <a:pt x="35" y="29"/>
                      </a:lnTo>
                      <a:lnTo>
                        <a:pt x="38" y="26"/>
                      </a:lnTo>
                      <a:lnTo>
                        <a:pt x="38" y="23"/>
                      </a:lnTo>
                      <a:lnTo>
                        <a:pt x="38" y="18"/>
                      </a:lnTo>
                      <a:lnTo>
                        <a:pt x="38" y="15"/>
                      </a:lnTo>
                      <a:lnTo>
                        <a:pt x="38" y="11"/>
                      </a:lnTo>
                      <a:lnTo>
                        <a:pt x="35" y="8"/>
                      </a:lnTo>
                      <a:lnTo>
                        <a:pt x="33" y="5"/>
                      </a:lnTo>
                      <a:lnTo>
                        <a:pt x="30" y="3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3" y="29"/>
                      </a:lnTo>
                      <a:lnTo>
                        <a:pt x="5" y="33"/>
                      </a:lnTo>
                      <a:lnTo>
                        <a:pt x="8" y="34"/>
                      </a:lnTo>
                      <a:lnTo>
                        <a:pt x="12" y="36"/>
                      </a:lnTo>
                      <a:lnTo>
                        <a:pt x="15" y="38"/>
                      </a:lnTo>
                      <a:lnTo>
                        <a:pt x="20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4" name="Freeform 1142"/>
                <p:cNvSpPr>
                  <a:spLocks/>
                </p:cNvSpPr>
                <p:nvPr/>
              </p:nvSpPr>
              <p:spPr bwMode="auto">
                <a:xfrm>
                  <a:off x="1123" y="3384"/>
                  <a:ext cx="46" cy="48"/>
                </a:xfrm>
                <a:custGeom>
                  <a:avLst/>
                  <a:gdLst/>
                  <a:ahLst/>
                  <a:cxnLst>
                    <a:cxn ang="0">
                      <a:pos x="20" y="38"/>
                    </a:cxn>
                    <a:cxn ang="0">
                      <a:pos x="23" y="38"/>
                    </a:cxn>
                    <a:cxn ang="0">
                      <a:pos x="27" y="36"/>
                    </a:cxn>
                    <a:cxn ang="0">
                      <a:pos x="30" y="34"/>
                    </a:cxn>
                    <a:cxn ang="0">
                      <a:pos x="33" y="33"/>
                    </a:cxn>
                    <a:cxn ang="0">
                      <a:pos x="35" y="29"/>
                    </a:cxn>
                    <a:cxn ang="0">
                      <a:pos x="38" y="26"/>
                    </a:cxn>
                    <a:cxn ang="0">
                      <a:pos x="38" y="23"/>
                    </a:cxn>
                    <a:cxn ang="0">
                      <a:pos x="38" y="18"/>
                    </a:cxn>
                    <a:cxn ang="0">
                      <a:pos x="38" y="15"/>
                    </a:cxn>
                    <a:cxn ang="0">
                      <a:pos x="38" y="11"/>
                    </a:cxn>
                    <a:cxn ang="0">
                      <a:pos x="35" y="8"/>
                    </a:cxn>
                    <a:cxn ang="0">
                      <a:pos x="33" y="5"/>
                    </a:cxn>
                    <a:cxn ang="0">
                      <a:pos x="30" y="3"/>
                    </a:cxn>
                    <a:cxn ang="0">
                      <a:pos x="27" y="1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12" y="1"/>
                    </a:cxn>
                    <a:cxn ang="0">
                      <a:pos x="8" y="3"/>
                    </a:cxn>
                    <a:cxn ang="0">
                      <a:pos x="5" y="5"/>
                    </a:cxn>
                    <a:cxn ang="0">
                      <a:pos x="3" y="8"/>
                    </a:cxn>
                    <a:cxn ang="0">
                      <a:pos x="2" y="11"/>
                    </a:cxn>
                    <a:cxn ang="0">
                      <a:pos x="0" y="15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2" y="26"/>
                    </a:cxn>
                    <a:cxn ang="0">
                      <a:pos x="3" y="29"/>
                    </a:cxn>
                    <a:cxn ang="0">
                      <a:pos x="5" y="33"/>
                    </a:cxn>
                    <a:cxn ang="0">
                      <a:pos x="8" y="34"/>
                    </a:cxn>
                    <a:cxn ang="0">
                      <a:pos x="12" y="36"/>
                    </a:cxn>
                    <a:cxn ang="0">
                      <a:pos x="15" y="38"/>
                    </a:cxn>
                    <a:cxn ang="0">
                      <a:pos x="20" y="38"/>
                    </a:cxn>
                  </a:cxnLst>
                  <a:rect l="0" t="0" r="r" b="b"/>
                  <a:pathLst>
                    <a:path w="38" h="38">
                      <a:moveTo>
                        <a:pt x="20" y="38"/>
                      </a:moveTo>
                      <a:lnTo>
                        <a:pt x="23" y="38"/>
                      </a:lnTo>
                      <a:lnTo>
                        <a:pt x="27" y="36"/>
                      </a:lnTo>
                      <a:lnTo>
                        <a:pt x="30" y="34"/>
                      </a:lnTo>
                      <a:lnTo>
                        <a:pt x="33" y="33"/>
                      </a:lnTo>
                      <a:lnTo>
                        <a:pt x="35" y="29"/>
                      </a:lnTo>
                      <a:lnTo>
                        <a:pt x="38" y="26"/>
                      </a:lnTo>
                      <a:lnTo>
                        <a:pt x="38" y="23"/>
                      </a:lnTo>
                      <a:lnTo>
                        <a:pt x="38" y="18"/>
                      </a:lnTo>
                      <a:lnTo>
                        <a:pt x="38" y="15"/>
                      </a:lnTo>
                      <a:lnTo>
                        <a:pt x="38" y="11"/>
                      </a:lnTo>
                      <a:lnTo>
                        <a:pt x="35" y="8"/>
                      </a:lnTo>
                      <a:lnTo>
                        <a:pt x="33" y="5"/>
                      </a:lnTo>
                      <a:lnTo>
                        <a:pt x="30" y="3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3" y="29"/>
                      </a:lnTo>
                      <a:lnTo>
                        <a:pt x="5" y="33"/>
                      </a:lnTo>
                      <a:lnTo>
                        <a:pt x="8" y="34"/>
                      </a:lnTo>
                      <a:lnTo>
                        <a:pt x="12" y="36"/>
                      </a:lnTo>
                      <a:lnTo>
                        <a:pt x="15" y="38"/>
                      </a:lnTo>
                      <a:lnTo>
                        <a:pt x="20" y="3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5" name="Freeform 1143"/>
                <p:cNvSpPr>
                  <a:spLocks/>
                </p:cNvSpPr>
                <p:nvPr/>
              </p:nvSpPr>
              <p:spPr bwMode="auto">
                <a:xfrm>
                  <a:off x="2170" y="2344"/>
                  <a:ext cx="46" cy="50"/>
                </a:xfrm>
                <a:custGeom>
                  <a:avLst/>
                  <a:gdLst/>
                  <a:ahLst/>
                  <a:cxnLst>
                    <a:cxn ang="0">
                      <a:pos x="20" y="40"/>
                    </a:cxn>
                    <a:cxn ang="0">
                      <a:pos x="23" y="38"/>
                    </a:cxn>
                    <a:cxn ang="0">
                      <a:pos x="26" y="38"/>
                    </a:cxn>
                    <a:cxn ang="0">
                      <a:pos x="29" y="37"/>
                    </a:cxn>
                    <a:cxn ang="0">
                      <a:pos x="33" y="34"/>
                    </a:cxn>
                    <a:cxn ang="0">
                      <a:pos x="34" y="30"/>
                    </a:cxn>
                    <a:cxn ang="0">
                      <a:pos x="36" y="29"/>
                    </a:cxn>
                    <a:cxn ang="0">
                      <a:pos x="38" y="24"/>
                    </a:cxn>
                    <a:cxn ang="0">
                      <a:pos x="38" y="20"/>
                    </a:cxn>
                    <a:cxn ang="0">
                      <a:pos x="38" y="17"/>
                    </a:cxn>
                    <a:cxn ang="0">
                      <a:pos x="36" y="12"/>
                    </a:cxn>
                    <a:cxn ang="0">
                      <a:pos x="34" y="9"/>
                    </a:cxn>
                    <a:cxn ang="0">
                      <a:pos x="33" y="7"/>
                    </a:cxn>
                    <a:cxn ang="0">
                      <a:pos x="29" y="4"/>
                    </a:cxn>
                    <a:cxn ang="0">
                      <a:pos x="26" y="2"/>
                    </a:cxn>
                    <a:cxn ang="0">
                      <a:pos x="23" y="2"/>
                    </a:cxn>
                    <a:cxn ang="0">
                      <a:pos x="20" y="0"/>
                    </a:cxn>
                    <a:cxn ang="0">
                      <a:pos x="15" y="2"/>
                    </a:cxn>
                    <a:cxn ang="0">
                      <a:pos x="11" y="2"/>
                    </a:cxn>
                    <a:cxn ang="0">
                      <a:pos x="8" y="4"/>
                    </a:cxn>
                    <a:cxn ang="0">
                      <a:pos x="5" y="7"/>
                    </a:cxn>
                    <a:cxn ang="0">
                      <a:pos x="3" y="9"/>
                    </a:cxn>
                    <a:cxn ang="0">
                      <a:pos x="1" y="12"/>
                    </a:cxn>
                    <a:cxn ang="0">
                      <a:pos x="0" y="17"/>
                    </a:cxn>
                    <a:cxn ang="0">
                      <a:pos x="0" y="20"/>
                    </a:cxn>
                    <a:cxn ang="0">
                      <a:pos x="0" y="24"/>
                    </a:cxn>
                    <a:cxn ang="0">
                      <a:pos x="1" y="29"/>
                    </a:cxn>
                    <a:cxn ang="0">
                      <a:pos x="3" y="30"/>
                    </a:cxn>
                    <a:cxn ang="0">
                      <a:pos x="5" y="34"/>
                    </a:cxn>
                    <a:cxn ang="0">
                      <a:pos x="8" y="37"/>
                    </a:cxn>
                    <a:cxn ang="0">
                      <a:pos x="11" y="38"/>
                    </a:cxn>
                    <a:cxn ang="0">
                      <a:pos x="15" y="38"/>
                    </a:cxn>
                    <a:cxn ang="0">
                      <a:pos x="20" y="40"/>
                    </a:cxn>
                  </a:cxnLst>
                  <a:rect l="0" t="0" r="r" b="b"/>
                  <a:pathLst>
                    <a:path w="38" h="40">
                      <a:moveTo>
                        <a:pt x="20" y="40"/>
                      </a:moveTo>
                      <a:lnTo>
                        <a:pt x="23" y="38"/>
                      </a:lnTo>
                      <a:lnTo>
                        <a:pt x="26" y="38"/>
                      </a:lnTo>
                      <a:lnTo>
                        <a:pt x="29" y="37"/>
                      </a:lnTo>
                      <a:lnTo>
                        <a:pt x="33" y="34"/>
                      </a:lnTo>
                      <a:lnTo>
                        <a:pt x="34" y="30"/>
                      </a:lnTo>
                      <a:lnTo>
                        <a:pt x="36" y="29"/>
                      </a:lnTo>
                      <a:lnTo>
                        <a:pt x="38" y="24"/>
                      </a:lnTo>
                      <a:lnTo>
                        <a:pt x="38" y="20"/>
                      </a:lnTo>
                      <a:lnTo>
                        <a:pt x="38" y="17"/>
                      </a:lnTo>
                      <a:lnTo>
                        <a:pt x="36" y="12"/>
                      </a:lnTo>
                      <a:lnTo>
                        <a:pt x="34" y="9"/>
                      </a:lnTo>
                      <a:lnTo>
                        <a:pt x="33" y="7"/>
                      </a:lnTo>
                      <a:lnTo>
                        <a:pt x="29" y="4"/>
                      </a:lnTo>
                      <a:lnTo>
                        <a:pt x="26" y="2"/>
                      </a:lnTo>
                      <a:lnTo>
                        <a:pt x="23" y="2"/>
                      </a:lnTo>
                      <a:lnTo>
                        <a:pt x="20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1" y="12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1" y="29"/>
                      </a:lnTo>
                      <a:lnTo>
                        <a:pt x="3" y="30"/>
                      </a:lnTo>
                      <a:lnTo>
                        <a:pt x="5" y="34"/>
                      </a:lnTo>
                      <a:lnTo>
                        <a:pt x="8" y="37"/>
                      </a:lnTo>
                      <a:lnTo>
                        <a:pt x="11" y="38"/>
                      </a:lnTo>
                      <a:lnTo>
                        <a:pt x="15" y="38"/>
                      </a:lnTo>
                      <a:lnTo>
                        <a:pt x="20" y="4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</p:grpSp>
        </p:grpSp>
      </p:grpSp>
      <p:grpSp>
        <p:nvGrpSpPr>
          <p:cNvPr id="119" name="Group 118"/>
          <p:cNvGrpSpPr/>
          <p:nvPr/>
        </p:nvGrpSpPr>
        <p:grpSpPr>
          <a:xfrm>
            <a:off x="6069496" y="2682397"/>
            <a:ext cx="1516566" cy="484620"/>
            <a:chOff x="6090259" y="2491474"/>
            <a:chExt cx="1516566" cy="484620"/>
          </a:xfrm>
        </p:grpSpPr>
        <p:sp>
          <p:nvSpPr>
            <p:cNvPr id="117" name="Oval 116"/>
            <p:cNvSpPr/>
            <p:nvPr/>
          </p:nvSpPr>
          <p:spPr>
            <a:xfrm>
              <a:off x="6090259" y="2711711"/>
              <a:ext cx="309817" cy="264383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484733" y="2491474"/>
              <a:ext cx="1122092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Calibri" panose="020F0502020204030204" pitchFamily="34" charset="0"/>
                </a:rPr>
                <a:t>IIRS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5269021" y="3517639"/>
            <a:ext cx="2782201" cy="2297612"/>
            <a:chOff x="5289784" y="3326716"/>
            <a:chExt cx="2782201" cy="2297612"/>
          </a:xfrm>
        </p:grpSpPr>
        <p:sp>
          <p:nvSpPr>
            <p:cNvPr id="120" name="Oval 119"/>
            <p:cNvSpPr/>
            <p:nvPr/>
          </p:nvSpPr>
          <p:spPr>
            <a:xfrm>
              <a:off x="5289784" y="3326716"/>
              <a:ext cx="326356" cy="327590"/>
            </a:xfrm>
            <a:prstGeom prst="ellipse">
              <a:avLst/>
            </a:prstGeom>
            <a:noFill/>
            <a:ln w="28575" cap="flat">
              <a:solidFill>
                <a:srgbClr val="0000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6303044" y="4077604"/>
              <a:ext cx="326356" cy="327590"/>
            </a:xfrm>
            <a:prstGeom prst="ellipse">
              <a:avLst/>
            </a:prstGeom>
            <a:noFill/>
            <a:ln w="28575" cap="flat">
              <a:solidFill>
                <a:srgbClr val="0000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6083924" y="4608033"/>
              <a:ext cx="326356" cy="327590"/>
            </a:xfrm>
            <a:prstGeom prst="ellipse">
              <a:avLst/>
            </a:prstGeom>
            <a:noFill/>
            <a:ln w="28575" cap="flat">
              <a:solidFill>
                <a:srgbClr val="0000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7400790" y="3860643"/>
              <a:ext cx="326356" cy="327590"/>
            </a:xfrm>
            <a:prstGeom prst="ellipse">
              <a:avLst/>
            </a:prstGeom>
            <a:noFill/>
            <a:ln w="28575" cap="flat">
              <a:solidFill>
                <a:srgbClr val="0000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5813875" y="5296738"/>
              <a:ext cx="326356" cy="327590"/>
            </a:xfrm>
            <a:prstGeom prst="ellipse">
              <a:avLst/>
            </a:prstGeom>
            <a:noFill/>
            <a:ln w="28575" cap="flat">
              <a:solidFill>
                <a:srgbClr val="0000FF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432953" y="4739616"/>
              <a:ext cx="163903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</a:rPr>
                <a:t>NRSC &amp; RCs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736714" y="3943902"/>
            <a:ext cx="867860" cy="864600"/>
            <a:chOff x="4757477" y="3752979"/>
            <a:chExt cx="867860" cy="864600"/>
          </a:xfrm>
        </p:grpSpPr>
        <p:sp>
          <p:nvSpPr>
            <p:cNvPr id="126" name="Oval 125"/>
            <p:cNvSpPr/>
            <p:nvPr/>
          </p:nvSpPr>
          <p:spPr>
            <a:xfrm>
              <a:off x="5298981" y="3752979"/>
              <a:ext cx="326356" cy="327590"/>
            </a:xfrm>
            <a:prstGeom prst="ellipse">
              <a:avLst/>
            </a:prstGeom>
            <a:noFill/>
            <a:ln w="28575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757477" y="4248249"/>
              <a:ext cx="58535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uFillTx/>
                </a:rPr>
                <a:t>SAC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5147956" y="6033453"/>
            <a:ext cx="912758" cy="537157"/>
            <a:chOff x="4712579" y="3752979"/>
            <a:chExt cx="912758" cy="537157"/>
          </a:xfrm>
        </p:grpSpPr>
        <p:sp>
          <p:nvSpPr>
            <p:cNvPr id="131" name="Oval 130"/>
            <p:cNvSpPr/>
            <p:nvPr/>
          </p:nvSpPr>
          <p:spPr>
            <a:xfrm>
              <a:off x="5298981" y="3752979"/>
              <a:ext cx="326356" cy="327590"/>
            </a:xfrm>
            <a:prstGeom prst="ellipse">
              <a:avLst/>
            </a:prstGeom>
            <a:noFill/>
            <a:ln w="28575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712579" y="3920806"/>
              <a:ext cx="58535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rgbClr val="FF0000"/>
                  </a:solidFill>
                </a:rPr>
                <a:t>IIST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761314" y="6473573"/>
            <a:ext cx="3229343" cy="276997"/>
          </a:xfrm>
          <a:prstGeom prst="rect">
            <a:avLst/>
          </a:prstGeom>
          <a:solidFill>
            <a:srgbClr val="EAEAEA">
              <a:alpha val="50196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ISRO’s Capitals</a:t>
            </a:r>
            <a:r>
              <a:rPr kumimoji="0" lang="en-US" sz="12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to achieve programs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3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31788" r="25000" b="4815"/>
          <a:stretch/>
        </p:blipFill>
        <p:spPr bwMode="auto">
          <a:xfrm>
            <a:off x="250486" y="3615855"/>
            <a:ext cx="4245313" cy="29061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5" name="Title 1"/>
          <p:cNvSpPr txBox="1">
            <a:spLocks/>
          </p:cNvSpPr>
          <p:nvPr/>
        </p:nvSpPr>
        <p:spPr>
          <a:xfrm>
            <a:off x="742008" y="295755"/>
            <a:ext cx="7467600" cy="533400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>
              <a:defRPr/>
            </a:pPr>
            <a:r>
              <a:rPr lang="en-US" sz="2800" b="1" dirty="0" smtClean="0">
                <a:solidFill>
                  <a:prstClr val="white"/>
                </a:solidFill>
              </a:rPr>
              <a:t>Capacity Building @ ISRO</a:t>
            </a:r>
            <a:endParaRPr lang="en-U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59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72933136"/>
              </p:ext>
            </p:extLst>
          </p:nvPr>
        </p:nvGraphicFramePr>
        <p:xfrm>
          <a:off x="1150179" y="1219200"/>
          <a:ext cx="10439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 16"/>
          <p:cNvSpPr/>
          <p:nvPr/>
        </p:nvSpPr>
        <p:spPr>
          <a:xfrm>
            <a:off x="7378700" y="6061504"/>
            <a:ext cx="1295400" cy="523218"/>
          </a:xfrm>
          <a:prstGeom prst="rect">
            <a:avLst/>
          </a:prstGeom>
          <a:noFill/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rtl="0" latinLnBrk="1" hangingPunct="0"/>
            <a:r>
              <a:rPr lang="en-US" sz="1400" b="1" dirty="0">
                <a:solidFill>
                  <a:prstClr val="black"/>
                </a:solidFill>
                <a:latin typeface="Avenir Roman"/>
              </a:rPr>
              <a:t>Gamut of </a:t>
            </a:r>
          </a:p>
          <a:p>
            <a:pPr algn="ctr" rtl="0" latinLnBrk="1" hangingPunct="0"/>
            <a:r>
              <a:rPr lang="en-US" sz="1400" b="1" dirty="0">
                <a:solidFill>
                  <a:prstClr val="black"/>
                </a:solidFill>
                <a:latin typeface="Avenir Roman"/>
              </a:rPr>
              <a:t>beneficiaries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51238" y="273707"/>
            <a:ext cx="6477000" cy="54496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rtl="0"/>
            <a:r>
              <a:rPr lang="en-US" sz="2600" b="1" dirty="0" smtClean="0"/>
              <a:t>Face-to-Face Stakeholders 2016-17</a:t>
            </a:r>
            <a:endParaRPr lang="en-US" sz="26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0946" y="5692174"/>
            <a:ext cx="72269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800" i="1" dirty="0">
                <a:latin typeface="Avenir Roman"/>
              </a:rPr>
              <a:t>*international      students incl.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39575" y="1870390"/>
            <a:ext cx="1393311" cy="338552"/>
          </a:xfrm>
          <a:prstGeom prst="rect">
            <a:avLst/>
          </a:prstGeom>
          <a:noFill/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rtl="0" latinLnBrk="1" hangingPunct="0"/>
            <a:r>
              <a:rPr lang="en-US" sz="800" i="1" dirty="0">
                <a:solidFill>
                  <a:prstClr val="white"/>
                </a:solidFill>
                <a:latin typeface="Avenir Roman"/>
              </a:rPr>
              <a:t>Short-term</a:t>
            </a:r>
          </a:p>
          <a:p>
            <a:pPr algn="ctr" rtl="0" latinLnBrk="1" hangingPunct="0"/>
            <a:r>
              <a:rPr lang="en-US" sz="800" i="1" dirty="0" smtClean="0">
                <a:solidFill>
                  <a:prstClr val="white"/>
                </a:solidFill>
                <a:latin typeface="Avenir Roman"/>
              </a:rPr>
              <a:t>(1-2 Weeks)</a:t>
            </a:r>
            <a:endParaRPr lang="en-US" sz="800" i="1" dirty="0">
              <a:solidFill>
                <a:prstClr val="white"/>
              </a:solidFill>
              <a:latin typeface="Avenir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43800" y="5613426"/>
            <a:ext cx="160020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800" i="1" baseline="30000" dirty="0" smtClean="0">
                <a:latin typeface="Avenir Roman"/>
              </a:rPr>
              <a:t>#</a:t>
            </a:r>
            <a:r>
              <a:rPr lang="en-US" sz="800" i="1" dirty="0" smtClean="0">
                <a:latin typeface="Avenir Roman"/>
              </a:rPr>
              <a:t> Govt. Officials are </a:t>
            </a:r>
          </a:p>
          <a:p>
            <a:pPr algn="l" rtl="0" latinLnBrk="1" hangingPunct="0"/>
            <a:r>
              <a:rPr lang="en-US" sz="800" i="1" dirty="0" smtClean="0">
                <a:latin typeface="Avenir Roman"/>
              </a:rPr>
              <a:t>inclusive of DM,  Others</a:t>
            </a:r>
            <a:endParaRPr lang="en-US" sz="800" i="1" dirty="0">
              <a:latin typeface="Avenir Roman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25272" y="4056132"/>
            <a:ext cx="3392542" cy="2268776"/>
            <a:chOff x="125272" y="4056132"/>
            <a:chExt cx="3392542" cy="2268776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9049" r="9049" b="8874"/>
            <a:stretch/>
          </p:blipFill>
          <p:spPr>
            <a:xfrm>
              <a:off x="125272" y="4056132"/>
              <a:ext cx="3392542" cy="2268776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345354" y="5312931"/>
              <a:ext cx="1916583" cy="261608"/>
            </a:xfrm>
            <a:prstGeom prst="rect">
              <a:avLst/>
            </a:prstGeom>
            <a:noFill/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algn="l" rtl="0" latinLnBrk="1" hangingPunct="0"/>
              <a:r>
                <a:rPr lang="en-US" sz="1100" i="1" dirty="0">
                  <a:solidFill>
                    <a:prstClr val="white"/>
                  </a:solidFill>
                  <a:latin typeface="Avenir Roman"/>
                </a:rPr>
                <a:t>National beneficiaries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51238" y="4056132"/>
              <a:ext cx="1874839" cy="319633"/>
            </a:xfrm>
            <a:prstGeom prst="rect">
              <a:avLst/>
            </a:prstGeom>
            <a:noFill/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algn="l" rtl="0" latinLnBrk="1" hangingPunct="0"/>
              <a:r>
                <a:rPr lang="en-US" sz="900" b="1" i="1" dirty="0">
                  <a:solidFill>
                    <a:srgbClr val="C00000"/>
                  </a:solidFill>
                  <a:latin typeface="Avenir Roman"/>
                </a:rPr>
                <a:t>International beneficiaries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40013" y="1318707"/>
            <a:ext cx="4199123" cy="2489865"/>
            <a:chOff x="494725" y="1231072"/>
            <a:chExt cx="3319216" cy="182844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9014" r="10340" b="5587"/>
            <a:stretch/>
          </p:blipFill>
          <p:spPr>
            <a:xfrm>
              <a:off x="494725" y="1251523"/>
              <a:ext cx="2714017" cy="180799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125414" y="1824261"/>
              <a:ext cx="1295400" cy="226016"/>
            </a:xfrm>
            <a:prstGeom prst="rect">
              <a:avLst/>
            </a:prstGeom>
            <a:noFill/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algn="ctr" rtl="0" latinLnBrk="1" hangingPunct="0"/>
              <a:r>
                <a:rPr lang="en-US" sz="700" b="1" i="1" dirty="0" smtClean="0">
                  <a:solidFill>
                    <a:prstClr val="white"/>
                  </a:solidFill>
                  <a:latin typeface="Avenir Roman"/>
                </a:rPr>
                <a:t>Short-term</a:t>
              </a:r>
            </a:p>
            <a:p>
              <a:pPr algn="ctr" rtl="0" latinLnBrk="1" hangingPunct="0"/>
              <a:r>
                <a:rPr lang="en-US" sz="700" b="1" i="1" dirty="0" smtClean="0">
                  <a:solidFill>
                    <a:prstClr val="white"/>
                  </a:solidFill>
                  <a:latin typeface="Avenir Roman"/>
                </a:rPr>
                <a:t>(1-2 weeks)</a:t>
              </a:r>
              <a:endParaRPr lang="en-US" sz="700" b="1" i="1" dirty="0">
                <a:solidFill>
                  <a:prstClr val="white"/>
                </a:solidFill>
                <a:latin typeface="Avenir Roman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3399" y="2193471"/>
              <a:ext cx="1393311" cy="158211"/>
            </a:xfrm>
            <a:prstGeom prst="rect">
              <a:avLst/>
            </a:prstGeom>
            <a:noFill/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algn="ctr" rtl="0" latinLnBrk="1" hangingPunct="0"/>
              <a:r>
                <a:rPr lang="en-US" sz="800" b="1" i="1" dirty="0" smtClean="0">
                  <a:solidFill>
                    <a:prstClr val="white"/>
                  </a:solidFill>
                  <a:latin typeface="Avenir Roman"/>
                </a:rPr>
                <a:t>Decision Makers’</a:t>
              </a:r>
              <a:endParaRPr lang="en-US" sz="800" b="1" i="1" dirty="0">
                <a:solidFill>
                  <a:prstClr val="white"/>
                </a:solidFill>
                <a:latin typeface="Avenir Roman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20630" y="1321498"/>
              <a:ext cx="1393311" cy="248618"/>
            </a:xfrm>
            <a:prstGeom prst="rect">
              <a:avLst/>
            </a:prstGeom>
            <a:noFill/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algn="l" rtl="0" latinLnBrk="1" hangingPunct="0"/>
              <a:r>
                <a:rPr lang="en-US" sz="800" i="1" dirty="0">
                  <a:solidFill>
                    <a:prstClr val="black"/>
                  </a:solidFill>
                  <a:latin typeface="Avenir Roman"/>
                </a:rPr>
                <a:t>Medium-term </a:t>
              </a:r>
            </a:p>
            <a:p>
              <a:pPr algn="l" rtl="0" latinLnBrk="1" hangingPunct="0"/>
              <a:r>
                <a:rPr lang="en-US" sz="800" i="1" dirty="0">
                  <a:solidFill>
                    <a:prstClr val="black"/>
                  </a:solidFill>
                  <a:latin typeface="Avenir Roman"/>
                </a:rPr>
                <a:t>(2-8 weeks)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50179" y="1231072"/>
              <a:ext cx="1393311" cy="226016"/>
            </a:xfrm>
            <a:prstGeom prst="rect">
              <a:avLst/>
            </a:prstGeom>
            <a:noFill/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algn="ctr" rtl="0" latinLnBrk="1" hangingPunct="0"/>
              <a:r>
                <a:rPr lang="en-US" sz="700" b="1" i="1" dirty="0" smtClean="0">
                  <a:solidFill>
                    <a:srgbClr val="C00000"/>
                  </a:solidFill>
                  <a:latin typeface="Avenir Roman"/>
                </a:rPr>
                <a:t>Long-term [Students]</a:t>
              </a:r>
            </a:p>
            <a:p>
              <a:pPr algn="ctr" rtl="0" latinLnBrk="1" hangingPunct="0"/>
              <a:r>
                <a:rPr lang="en-US" sz="700" i="1" dirty="0" smtClean="0">
                  <a:solidFill>
                    <a:srgbClr val="C00000"/>
                  </a:solidFill>
                  <a:latin typeface="Avenir Roman"/>
                </a:rPr>
                <a:t>(more than 8-weeks)</a:t>
              </a:r>
              <a:endParaRPr lang="en-US" sz="700" i="1" dirty="0">
                <a:solidFill>
                  <a:srgbClr val="C00000"/>
                </a:solidFill>
                <a:latin typeface="Avenir Roman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02771" y="3613887"/>
            <a:ext cx="2695575" cy="307775"/>
          </a:xfrm>
          <a:prstGeom prst="rect">
            <a:avLst/>
          </a:prstGeom>
          <a:noFill/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rtl="0" latinLnBrk="1" hangingPunct="0"/>
            <a:r>
              <a:rPr lang="en-US" sz="1400" b="1" dirty="0">
                <a:solidFill>
                  <a:prstClr val="black"/>
                </a:solidFill>
                <a:latin typeface="Avenir Roman"/>
              </a:rPr>
              <a:t>Duration wise</a:t>
            </a:r>
          </a:p>
        </p:txBody>
      </p:sp>
    </p:spTree>
    <p:extLst>
      <p:ext uri="{BB962C8B-B14F-4D97-AF65-F5344CB8AC3E}">
        <p14:creationId xmlns:p14="http://schemas.microsoft.com/office/powerpoint/2010/main" val="1416412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8" b="4818"/>
          <a:stretch/>
        </p:blipFill>
        <p:spPr bwMode="auto">
          <a:xfrm>
            <a:off x="4579620" y="2181734"/>
            <a:ext cx="2421104" cy="3149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76081" y="106934"/>
            <a:ext cx="7467600" cy="5334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sz="2800" b="1" dirty="0" smtClean="0">
                <a:solidFill>
                  <a:prstClr val="white"/>
                </a:solidFill>
              </a:rPr>
              <a:t>Virtual Training: </a:t>
            </a:r>
          </a:p>
          <a:p>
            <a:pPr algn="l"/>
            <a:r>
              <a:rPr lang="en-US" sz="2800" b="1" dirty="0" smtClean="0">
                <a:solidFill>
                  <a:prstClr val="white"/>
                </a:solidFill>
              </a:rPr>
              <a:t>Distance Learning Program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67676" y="1091986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(Satellite based interactive &amp; internet based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e_learning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Initiatives</a:t>
            </a:r>
            <a:r>
              <a:rPr lang="en-US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441969"/>
            <a:ext cx="9049676" cy="68366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7488" y="1443986"/>
            <a:ext cx="8839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Initiated </a:t>
            </a:r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in 2007 to complement educational programs of Indian universities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Arial" charset="0"/>
              </a:rPr>
              <a:t>About </a:t>
            </a:r>
            <a:r>
              <a:rPr lang="en-US" dirty="0" smtClean="0">
                <a:solidFill>
                  <a:prstClr val="white"/>
                </a:solidFill>
                <a:latin typeface="Arial" charset="0"/>
              </a:rPr>
              <a:t>38,300 students </a:t>
            </a:r>
            <a:r>
              <a:rPr lang="en-US" dirty="0">
                <a:solidFill>
                  <a:prstClr val="white"/>
                </a:solidFill>
                <a:latin typeface="Arial" charset="0"/>
              </a:rPr>
              <a:t>from </a:t>
            </a:r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550 Indian </a:t>
            </a:r>
            <a:r>
              <a:rPr lang="en-US" dirty="0" smtClean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Universities/Institutions benefited </a:t>
            </a:r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so far</a:t>
            </a:r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0" y="2139958"/>
            <a:ext cx="4351353" cy="1681162"/>
            <a:chOff x="60705" y="1824038"/>
            <a:chExt cx="4435095" cy="1681162"/>
          </a:xfrm>
        </p:grpSpPr>
        <p:sp>
          <p:nvSpPr>
            <p:cNvPr id="11" name="Rounded Rectangle 10"/>
            <p:cNvSpPr/>
            <p:nvPr/>
          </p:nvSpPr>
          <p:spPr>
            <a:xfrm>
              <a:off x="87313" y="1836738"/>
              <a:ext cx="4408487" cy="166846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705" y="2115039"/>
              <a:ext cx="4394054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 algn="l">
                <a:buFont typeface="Arial" pitchFamily="34" charset="0"/>
                <a:buChar char="•"/>
                <a:defRPr/>
              </a:pPr>
              <a:r>
                <a:rPr lang="en-IN" sz="1600" dirty="0">
                  <a:solidFill>
                    <a:prstClr val="white">
                      <a:lumMod val="95000"/>
                    </a:prstClr>
                  </a:solidFill>
                  <a:latin typeface="Calibri" panose="020F0502020204030204" pitchFamily="34" charset="0"/>
                </a:rPr>
                <a:t> UG &amp; PG students/ Researchers/ Faculty</a:t>
              </a:r>
            </a:p>
            <a:p>
              <a:pPr marL="228600" indent="-228600" algn="l">
                <a:buFont typeface="Arial" pitchFamily="34" charset="0"/>
                <a:buChar char="•"/>
                <a:defRPr/>
              </a:pPr>
              <a:r>
                <a:rPr lang="en-IN" sz="1600" dirty="0">
                  <a:solidFill>
                    <a:prstClr val="white">
                      <a:lumMod val="95000"/>
                    </a:prstClr>
                  </a:solidFill>
                  <a:latin typeface="Calibri" panose="020F0502020204030204" pitchFamily="34" charset="0"/>
                </a:rPr>
                <a:t> Individuals </a:t>
              </a:r>
              <a:r>
                <a:rPr lang="en-IN" sz="1600" dirty="0" smtClean="0">
                  <a:solidFill>
                    <a:prstClr val="white">
                      <a:lumMod val="95000"/>
                    </a:prstClr>
                  </a:solidFill>
                  <a:latin typeface="Calibri" panose="020F0502020204030204" pitchFamily="34" charset="0"/>
                </a:rPr>
                <a:t>with </a:t>
              </a:r>
              <a:r>
                <a:rPr lang="en-IN" sz="1600" dirty="0">
                  <a:solidFill>
                    <a:prstClr val="white">
                      <a:lumMod val="95000"/>
                    </a:prstClr>
                  </a:solidFill>
                  <a:latin typeface="Calibri" panose="020F0502020204030204" pitchFamily="34" charset="0"/>
                </a:rPr>
                <a:t>good internet </a:t>
              </a:r>
              <a:r>
                <a:rPr lang="en-IN" sz="1600" dirty="0" smtClean="0">
                  <a:solidFill>
                    <a:prstClr val="white">
                      <a:lumMod val="95000"/>
                    </a:prstClr>
                  </a:solidFill>
                  <a:latin typeface="Calibri" panose="020F0502020204030204" pitchFamily="34" charset="0"/>
                </a:rPr>
                <a:t>facility </a:t>
              </a:r>
              <a:r>
                <a:rPr lang="en-IN" sz="1400" dirty="0" smtClean="0">
                  <a:solidFill>
                    <a:prstClr val="white">
                      <a:lumMod val="95000"/>
                    </a:prstClr>
                  </a:solidFill>
                  <a:latin typeface="Calibri" panose="020F0502020204030204" pitchFamily="34" charset="0"/>
                </a:rPr>
                <a:t>(&gt;2Mbps)</a:t>
              </a:r>
              <a:endParaRPr lang="en-IN" sz="14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</a:endParaRPr>
            </a:p>
            <a:p>
              <a:pPr marL="228600" indent="-228600" algn="l">
                <a:buFont typeface="Arial" pitchFamily="34" charset="0"/>
                <a:buChar char="•"/>
                <a:defRPr/>
              </a:pPr>
              <a:r>
                <a:rPr lang="en-IN" sz="1600" dirty="0">
                  <a:solidFill>
                    <a:prstClr val="white">
                      <a:lumMod val="95000"/>
                    </a:prstClr>
                  </a:solidFill>
                  <a:latin typeface="Calibri" panose="020F0502020204030204" pitchFamily="34" charset="0"/>
                </a:rPr>
                <a:t> Users under CEC-UGC / CIET networks</a:t>
              </a:r>
            </a:p>
            <a:p>
              <a:pPr marL="228600" indent="-228600" algn="l">
                <a:buFont typeface="Arial" pitchFamily="34" charset="0"/>
                <a:buChar char="•"/>
                <a:defRPr/>
              </a:pPr>
              <a:r>
                <a:rPr lang="en-IN" sz="1600" dirty="0">
                  <a:solidFill>
                    <a:prstClr val="white">
                      <a:lumMod val="95000"/>
                    </a:prstClr>
                  </a:solidFill>
                  <a:latin typeface="Calibri" panose="020F0502020204030204" pitchFamily="34" charset="0"/>
                </a:rPr>
                <a:t> Institutions on high-speed National Knowledge </a:t>
              </a:r>
              <a:r>
                <a:rPr lang="en-IN" sz="1600" dirty="0" smtClean="0">
                  <a:solidFill>
                    <a:prstClr val="white">
                      <a:lumMod val="95000"/>
                    </a:prstClr>
                  </a:solidFill>
                  <a:latin typeface="Calibri" panose="020F0502020204030204" pitchFamily="34" charset="0"/>
                </a:rPr>
                <a:t> </a:t>
              </a:r>
              <a:r>
                <a:rPr lang="en-IN" sz="1600" dirty="0">
                  <a:solidFill>
                    <a:prstClr val="white">
                      <a:lumMod val="95000"/>
                    </a:prstClr>
                  </a:solidFill>
                  <a:latin typeface="Calibri" panose="020F0502020204030204" pitchFamily="34" charset="0"/>
                </a:rPr>
                <a:t>Network (NKN)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8313" y="1824038"/>
              <a:ext cx="224472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white">
                      <a:lumMod val="95000"/>
                    </a:prstClr>
                  </a:solidFill>
                  <a:latin typeface="Arial" charset="0"/>
                </a:rPr>
                <a:t>Who Can Participate?</a:t>
              </a:r>
            </a:p>
          </p:txBody>
        </p:sp>
      </p:grpSp>
      <p:sp>
        <p:nvSpPr>
          <p:cNvPr id="15" name="Rounded Rectangle 14"/>
          <p:cNvSpPr/>
          <p:nvPr/>
        </p:nvSpPr>
        <p:spPr bwMode="auto">
          <a:xfrm>
            <a:off x="81164" y="3863207"/>
            <a:ext cx="4298950" cy="10003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 typeface="Arial" pitchFamily="34" charset="0"/>
              <a:buChar char="•"/>
              <a:defRPr/>
            </a:pPr>
            <a:endParaRPr lang="en-IN" sz="1600" dirty="0" smtClean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n-IN" sz="16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IN" sz="16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IN" sz="16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</a:rPr>
              <a:t>Basic Course on RS, GIS &amp; GPS (12 Weeks)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IN" sz="16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</a:rPr>
              <a:t> Advanced and Thematic Courses (1-3 Weeks)</a:t>
            </a:r>
          </a:p>
          <a:p>
            <a:pPr algn="ctr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96487" y="3810114"/>
            <a:ext cx="1943509" cy="369888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Courses Offered</a:t>
            </a:r>
          </a:p>
        </p:txBody>
      </p: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84138" y="4858917"/>
            <a:ext cx="4324350" cy="1973851"/>
            <a:chOff x="76200" y="4665811"/>
            <a:chExt cx="4408487" cy="2220107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4710944"/>
              <a:ext cx="4408487" cy="217497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 bwMode="auto">
            <a:xfrm>
              <a:off x="160338" y="5007695"/>
              <a:ext cx="4190999" cy="1853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buFont typeface="Arial" pitchFamily="34" charset="0"/>
                <a:buChar char="•"/>
                <a:defRPr/>
              </a:pPr>
              <a:r>
                <a:rPr lang="en-US" sz="1500" dirty="0" smtClean="0">
                  <a:solidFill>
                    <a:prstClr val="white">
                      <a:lumMod val="95000"/>
                    </a:prstClr>
                  </a:solidFill>
                  <a:latin typeface="Calibri" panose="020F0502020204030204" pitchFamily="34" charset="0"/>
                </a:rPr>
                <a:t>certificate course of 4 months</a:t>
              </a:r>
            </a:p>
            <a:p>
              <a:pPr marL="342900" indent="-342900" eaLnBrk="0" hangingPunct="0">
                <a:buFont typeface="Arial" pitchFamily="34" charset="0"/>
                <a:buChar char="•"/>
                <a:defRPr/>
              </a:pPr>
              <a:r>
                <a:rPr lang="en-US" sz="1500" dirty="0" smtClean="0">
                  <a:solidFill>
                    <a:prstClr val="white">
                      <a:lumMod val="95000"/>
                    </a:prstClr>
                  </a:solidFill>
                  <a:latin typeface="Calibri" panose="020F0502020204030204" pitchFamily="34" charset="0"/>
                </a:rPr>
                <a:t>Rich e-learning content is being developed with high quality animations / flash interactions and easy understanding modules</a:t>
              </a:r>
            </a:p>
            <a:p>
              <a:pPr marL="342900" indent="-342900" eaLnBrk="0" hangingPunct="0">
                <a:buFont typeface="Arial" pitchFamily="34" charset="0"/>
                <a:buChar char="•"/>
                <a:defRPr/>
              </a:pPr>
              <a:r>
                <a:rPr lang="en-US" sz="1500" dirty="0" smtClean="0">
                  <a:solidFill>
                    <a:prstClr val="white">
                      <a:lumMod val="95000"/>
                    </a:prstClr>
                  </a:solidFill>
                  <a:latin typeface="Calibri" panose="020F0502020204030204" pitchFamily="34" charset="0"/>
                </a:rPr>
                <a:t>Focus on e-learning theme is </a:t>
              </a:r>
              <a:r>
                <a:rPr lang="en-US" sz="1500" dirty="0">
                  <a:solidFill>
                    <a:prstClr val="white">
                      <a:lumMod val="95000"/>
                    </a:prstClr>
                  </a:solidFill>
                  <a:latin typeface="Calibri" panose="020F0502020204030204" pitchFamily="34" charset="0"/>
                </a:rPr>
                <a:t>Principles of Remote Sensing, GIS and </a:t>
              </a:r>
              <a:r>
                <a:rPr lang="en-US" sz="1500" dirty="0" smtClean="0">
                  <a:solidFill>
                    <a:prstClr val="white">
                      <a:lumMod val="95000"/>
                    </a:prstClr>
                  </a:solidFill>
                  <a:latin typeface="Calibri" panose="020F0502020204030204" pitchFamily="34" charset="0"/>
                </a:rPr>
                <a:t>GPS</a:t>
              </a:r>
            </a:p>
            <a:p>
              <a:pPr marL="342900" indent="-342900" eaLnBrk="0" hangingPunct="0">
                <a:buFont typeface="Arial" pitchFamily="34" charset="0"/>
                <a:buChar char="•"/>
                <a:defRPr/>
              </a:pPr>
              <a:r>
                <a:rPr lang="en-US" sz="1500" dirty="0" smtClean="0">
                  <a:solidFill>
                    <a:prstClr val="white">
                      <a:lumMod val="95000"/>
                    </a:prstClr>
                  </a:solidFill>
                  <a:latin typeface="Calibri" panose="020F0502020204030204" pitchFamily="34" charset="0"/>
                </a:rPr>
                <a:t>Indians: 3515; Foreign: 210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800" y="4665811"/>
              <a:ext cx="1940112" cy="4154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solidFill>
                    <a:prstClr val="white">
                      <a:lumMod val="95000"/>
                    </a:prstClr>
                  </a:solidFill>
                  <a:latin typeface="Arial" charset="0"/>
                </a:rPr>
                <a:t>MOOC Initiative</a:t>
              </a:r>
              <a:endParaRPr lang="en-US" b="1" dirty="0">
                <a:solidFill>
                  <a:prstClr val="white">
                    <a:lumMod val="95000"/>
                  </a:prstClr>
                </a:solidFill>
                <a:latin typeface="Arial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481422" y="5442503"/>
            <a:ext cx="2667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</a:rPr>
              <a:t>University Network with IIRS/ISRO</a:t>
            </a:r>
          </a:p>
        </p:txBody>
      </p:sp>
      <p:pic>
        <p:nvPicPr>
          <p:cNvPr id="25" name="Picture 7" descr="edusat photo"/>
          <p:cNvPicPr>
            <a:picLocks noChangeAspect="1" noChangeArrowheads="1"/>
          </p:cNvPicPr>
          <p:nvPr/>
        </p:nvPicPr>
        <p:blipFill>
          <a:blip r:embed="rId4" cstate="print"/>
          <a:srcRect t="7585" b="2187"/>
          <a:stretch>
            <a:fillRect/>
          </a:stretch>
        </p:blipFill>
        <p:spPr bwMode="auto">
          <a:xfrm>
            <a:off x="7297168" y="2159137"/>
            <a:ext cx="1369994" cy="9868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6" name="Group 20"/>
          <p:cNvGrpSpPr>
            <a:grpSpLocks/>
          </p:cNvGrpSpPr>
          <p:nvPr/>
        </p:nvGrpSpPr>
        <p:grpSpPr bwMode="auto">
          <a:xfrm>
            <a:off x="7306463" y="3209651"/>
            <a:ext cx="1332284" cy="847304"/>
            <a:chOff x="5943600" y="1295400"/>
            <a:chExt cx="2705100" cy="1828800"/>
          </a:xfrm>
        </p:grpSpPr>
        <p:pic>
          <p:nvPicPr>
            <p:cNvPr id="27" name="Picture 1" descr="vlcsnap-2010-01-05-12h11m49s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53125" y="1295400"/>
              <a:ext cx="1219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4" descr="C:\Documents and Settings\Administrator\My Documents\My Pictures\4.JPG"/>
            <p:cNvPicPr>
              <a:picLocks noChangeAspect="1" noChangeArrowheads="1"/>
            </p:cNvPicPr>
            <p:nvPr/>
          </p:nvPicPr>
          <p:blipFill>
            <a:blip r:embed="rId6" cstate="print">
              <a:lum bright="10000" contrast="10000"/>
            </a:blip>
            <a:srcRect l="21545" t="19133" r="10638" b="19879"/>
            <a:stretch>
              <a:fillRect/>
            </a:stretch>
          </p:blipFill>
          <p:spPr bwMode="auto">
            <a:xfrm>
              <a:off x="7143750" y="1295400"/>
              <a:ext cx="150495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14" descr="G:\Photos for Prasun Sir\4th Course\Banasthali.jpg"/>
            <p:cNvPicPr>
              <a:picLocks noChangeAspect="1" noChangeArrowheads="1"/>
            </p:cNvPicPr>
            <p:nvPr/>
          </p:nvPicPr>
          <p:blipFill>
            <a:blip r:embed="rId7" cstate="print"/>
            <a:srcRect l="7793" t="7143" r="30630" b="19524"/>
            <a:stretch>
              <a:fillRect/>
            </a:stretch>
          </p:blipFill>
          <p:spPr bwMode="auto">
            <a:xfrm>
              <a:off x="5943600" y="2209800"/>
              <a:ext cx="14097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" descr="C:\Documents and Settings\Administrator\Desktop\Studio Photos\DSC01593.JPG"/>
            <p:cNvPicPr>
              <a:picLocks noChangeAspect="1" noChangeArrowheads="1"/>
            </p:cNvPicPr>
            <p:nvPr/>
          </p:nvPicPr>
          <p:blipFill>
            <a:blip r:embed="rId8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7343775" y="2209800"/>
              <a:ext cx="130492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 20"/>
          <p:cNvGrpSpPr>
            <a:grpSpLocks/>
          </p:cNvGrpSpPr>
          <p:nvPr/>
        </p:nvGrpSpPr>
        <p:grpSpPr bwMode="auto">
          <a:xfrm>
            <a:off x="4491020" y="5969453"/>
            <a:ext cx="4324350" cy="1133100"/>
            <a:chOff x="76200" y="5180584"/>
            <a:chExt cx="4408487" cy="1944031"/>
          </a:xfrm>
        </p:grpSpPr>
        <p:sp>
          <p:nvSpPr>
            <p:cNvPr id="33" name="Rounded Rectangle 32"/>
            <p:cNvSpPr/>
            <p:nvPr/>
          </p:nvSpPr>
          <p:spPr>
            <a:xfrm>
              <a:off x="76200" y="5180584"/>
              <a:ext cx="4408487" cy="162352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 bwMode="auto">
            <a:xfrm>
              <a:off x="233548" y="5270881"/>
              <a:ext cx="4190999" cy="1853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buFont typeface="Arial" pitchFamily="34" charset="0"/>
                <a:buChar char="•"/>
                <a:defRPr/>
              </a:pPr>
              <a:endParaRPr lang="en-US" sz="15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68098" y="5987263"/>
            <a:ext cx="3352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b="1" dirty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Interactive Course Highlights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0114" y="6295209"/>
            <a:ext cx="437626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l" rtl="0" eaLnBrk="0" latinLnBrk="1" hangingPunct="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</a:rPr>
              <a:t>Complete Digital Learning Management </a:t>
            </a:r>
            <a:r>
              <a:rPr lang="en-US" sz="16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</a:rPr>
              <a:t>System</a:t>
            </a:r>
          </a:p>
          <a:p>
            <a:pPr marL="342900" indent="-342900" algn="l" rtl="0" eaLnBrk="0" latinLnBrk="1" hangingPunct="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prstClr val="white">
                    <a:lumMod val="95000"/>
                  </a:prstClr>
                </a:solidFill>
                <a:latin typeface="Calibri" panose="020F0502020204030204" pitchFamily="34" charset="0"/>
              </a:rPr>
              <a:t>Live Streaming server setup at IIRS</a:t>
            </a:r>
            <a:endParaRPr lang="en-US" sz="1600" dirty="0">
              <a:solidFill>
                <a:prstClr val="white">
                  <a:lumMod val="95000"/>
                </a:prstClr>
              </a:solidFill>
              <a:latin typeface="Calibri" panose="020F0502020204030204" pitchFamily="34" charset="0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27" t="5343" r="23037" b="5311"/>
          <a:stretch>
            <a:fillRect/>
          </a:stretch>
        </p:blipFill>
        <p:spPr bwMode="auto">
          <a:xfrm>
            <a:off x="7086600" y="4114801"/>
            <a:ext cx="1963075" cy="174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09155" y="5771853"/>
            <a:ext cx="135884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200" b="1" dirty="0">
                <a:latin typeface="Arial" charset="0"/>
              </a:rPr>
              <a:t>User Feedback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8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965189" y="532673"/>
            <a:ext cx="7467600" cy="5334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Capacity Building @ IIRS, Dehradun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Content Placeholder 1"/>
          <p:cNvSpPr>
            <a:spLocks noGrp="1"/>
          </p:cNvSpPr>
          <p:nvPr>
            <p:ph sz="quarter" idx="10"/>
          </p:nvPr>
        </p:nvSpPr>
        <p:spPr>
          <a:xfrm>
            <a:off x="52087" y="4559300"/>
            <a:ext cx="8939513" cy="2247900"/>
          </a:xfrm>
          <a:solidFill>
            <a:schemeClr val="bg2"/>
          </a:solidFill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endParaRPr lang="en-US" sz="100" b="1" i="1" dirty="0">
              <a:solidFill>
                <a:prstClr val="black"/>
              </a:solidFill>
            </a:endParaRPr>
          </a:p>
          <a:p>
            <a:pPr marL="349250" indent="-349250">
              <a:lnSpc>
                <a:spcPct val="120000"/>
              </a:lnSpc>
              <a:buFontTx/>
              <a:buChar char="o"/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Professionals </a:t>
            </a:r>
            <a:r>
              <a:rPr lang="en-US" sz="1400" b="1" dirty="0">
                <a:solidFill>
                  <a:prstClr val="black"/>
                </a:solidFill>
              </a:rPr>
              <a:t>trained in IIRS: </a:t>
            </a:r>
            <a:r>
              <a:rPr lang="en-US" sz="1400" b="1" dirty="0">
                <a:solidFill>
                  <a:srgbClr val="7030A0"/>
                </a:solidFill>
              </a:rPr>
              <a:t>10, 614 </a:t>
            </a:r>
          </a:p>
          <a:p>
            <a:pPr marL="349250" indent="-349250">
              <a:lnSpc>
                <a:spcPct val="120000"/>
              </a:lnSpc>
              <a:buFontTx/>
              <a:buChar char="o"/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Foreign </a:t>
            </a:r>
            <a:r>
              <a:rPr lang="en-US" sz="1400" b="1" dirty="0">
                <a:solidFill>
                  <a:prstClr val="black"/>
                </a:solidFill>
              </a:rPr>
              <a:t>professionals trained in IIRS: </a:t>
            </a:r>
            <a:r>
              <a:rPr lang="en-US" sz="1400" b="1" dirty="0">
                <a:solidFill>
                  <a:srgbClr val="7030A0"/>
                </a:solidFill>
              </a:rPr>
              <a:t>1,0</a:t>
            </a:r>
            <a:r>
              <a:rPr lang="en-US" sz="1400" b="1" dirty="0" smtClean="0">
                <a:solidFill>
                  <a:srgbClr val="7030A0"/>
                </a:solidFill>
              </a:rPr>
              <a:t>03 </a:t>
            </a:r>
            <a:r>
              <a:rPr lang="en-US" sz="1400" b="1" dirty="0">
                <a:solidFill>
                  <a:prstClr val="black"/>
                </a:solidFill>
              </a:rPr>
              <a:t>from </a:t>
            </a:r>
            <a:r>
              <a:rPr lang="en-US" sz="1400" b="1" dirty="0">
                <a:solidFill>
                  <a:srgbClr val="7030A0"/>
                </a:solidFill>
              </a:rPr>
              <a:t>95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Countries</a:t>
            </a:r>
          </a:p>
          <a:p>
            <a:pPr marL="349250" indent="-349250">
              <a:lnSpc>
                <a:spcPct val="120000"/>
              </a:lnSpc>
              <a:buFontTx/>
              <a:buChar char="o"/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Professionals </a:t>
            </a:r>
            <a:r>
              <a:rPr lang="en-US" sz="1400" b="1" dirty="0">
                <a:solidFill>
                  <a:prstClr val="black"/>
                </a:solidFill>
              </a:rPr>
              <a:t>trained in </a:t>
            </a:r>
            <a:r>
              <a:rPr lang="en-US" sz="1400" b="1" dirty="0" smtClean="0">
                <a:solidFill>
                  <a:prstClr val="black"/>
                </a:solidFill>
              </a:rPr>
              <a:t>CSSTEAP- </a:t>
            </a:r>
            <a:r>
              <a:rPr lang="en-US" sz="1400" b="1" dirty="0" smtClean="0">
                <a:solidFill>
                  <a:srgbClr val="7030A0"/>
                </a:solidFill>
              </a:rPr>
              <a:t>1,726 </a:t>
            </a:r>
            <a:r>
              <a:rPr lang="en-US" sz="1400" b="1" dirty="0">
                <a:solidFill>
                  <a:prstClr val="black"/>
                </a:solidFill>
              </a:rPr>
              <a:t>from </a:t>
            </a:r>
            <a:r>
              <a:rPr lang="en-US" sz="1400" b="1" dirty="0">
                <a:solidFill>
                  <a:srgbClr val="7030A0"/>
                </a:solidFill>
              </a:rPr>
              <a:t>34</a:t>
            </a:r>
            <a:r>
              <a:rPr lang="en-US" sz="1400" b="1" dirty="0">
                <a:solidFill>
                  <a:prstClr val="black"/>
                </a:solidFill>
              </a:rPr>
              <a:t> countries in Asia-Pacific Region and</a:t>
            </a:r>
            <a:r>
              <a:rPr lang="en-US" sz="1400" b="1" dirty="0">
                <a:solidFill>
                  <a:srgbClr val="7030A0"/>
                </a:solidFill>
              </a:rPr>
              <a:t> 29 </a:t>
            </a:r>
            <a:r>
              <a:rPr lang="en-US" sz="1400" b="1" dirty="0">
                <a:solidFill>
                  <a:prstClr val="black"/>
                </a:solidFill>
              </a:rPr>
              <a:t>from </a:t>
            </a:r>
            <a:r>
              <a:rPr lang="en-US" sz="1400" b="1" dirty="0">
                <a:solidFill>
                  <a:srgbClr val="7030A0"/>
                </a:solidFill>
              </a:rPr>
              <a:t>18 </a:t>
            </a:r>
            <a:r>
              <a:rPr lang="en-US" sz="1100" b="1" dirty="0">
                <a:solidFill>
                  <a:prstClr val="black"/>
                </a:solidFill>
              </a:rPr>
              <a:t>(outside AP</a:t>
            </a:r>
            <a:r>
              <a:rPr lang="en-US" sz="1100" b="1" dirty="0" smtClean="0">
                <a:solidFill>
                  <a:prstClr val="black"/>
                </a:solidFill>
              </a:rPr>
              <a:t>) – Motivation is to empower them to take their countries’ demands through intensive training</a:t>
            </a:r>
            <a:endParaRPr lang="en-US" sz="500" b="1" dirty="0">
              <a:solidFill>
                <a:prstClr val="black"/>
              </a:solidFill>
            </a:endParaRPr>
          </a:p>
          <a:p>
            <a:pPr marL="349250" indent="-349250">
              <a:lnSpc>
                <a:spcPct val="120000"/>
              </a:lnSpc>
              <a:buFontTx/>
              <a:buChar char="o"/>
              <a:defRPr/>
            </a:pPr>
            <a:r>
              <a:rPr lang="en-US" sz="1400" b="1" dirty="0">
                <a:solidFill>
                  <a:prstClr val="black"/>
                </a:solidFill>
              </a:rPr>
              <a:t>M. Tech. students: </a:t>
            </a:r>
            <a:r>
              <a:rPr lang="en-US" sz="1400" b="1" dirty="0">
                <a:solidFill>
                  <a:srgbClr val="7030A0"/>
                </a:solidFill>
              </a:rPr>
              <a:t>263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and M.Sc. </a:t>
            </a:r>
            <a:r>
              <a:rPr lang="en-US" sz="1400" b="1" dirty="0" smtClean="0">
                <a:solidFill>
                  <a:prstClr val="black"/>
                </a:solidFill>
              </a:rPr>
              <a:t>Students:</a:t>
            </a:r>
            <a:r>
              <a:rPr lang="en-US" sz="1400" b="1" dirty="0">
                <a:solidFill>
                  <a:srgbClr val="7030A0"/>
                </a:solidFill>
              </a:rPr>
              <a:t>180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(since 2002) </a:t>
            </a:r>
            <a:endParaRPr lang="en-US" sz="500" b="1" dirty="0">
              <a:solidFill>
                <a:prstClr val="black"/>
              </a:solidFill>
            </a:endParaRPr>
          </a:p>
          <a:p>
            <a:pPr marL="349250" indent="-349250">
              <a:lnSpc>
                <a:spcPct val="120000"/>
              </a:lnSpc>
              <a:buFontTx/>
              <a:buChar char="o"/>
              <a:defRPr/>
            </a:pPr>
            <a:r>
              <a:rPr lang="en-US" sz="1400" b="1" dirty="0">
                <a:solidFill>
                  <a:prstClr val="black"/>
                </a:solidFill>
              </a:rPr>
              <a:t>Tailor Made Courses: </a:t>
            </a:r>
            <a:r>
              <a:rPr lang="en-US" sz="1400" b="1" dirty="0" smtClean="0">
                <a:solidFill>
                  <a:srgbClr val="7030A0"/>
                </a:solidFill>
              </a:rPr>
              <a:t>3,695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and Certificate </a:t>
            </a:r>
            <a:r>
              <a:rPr lang="en-US" sz="1400" b="1" dirty="0" smtClean="0">
                <a:solidFill>
                  <a:srgbClr val="7030A0"/>
                </a:solidFill>
              </a:rPr>
              <a:t>2,869</a:t>
            </a:r>
            <a:endParaRPr lang="en-US" sz="1400" b="1" dirty="0">
              <a:solidFill>
                <a:srgbClr val="7030A0"/>
              </a:solidFill>
            </a:endParaRPr>
          </a:p>
          <a:p>
            <a:pPr marL="349250" indent="-349250">
              <a:lnSpc>
                <a:spcPct val="120000"/>
              </a:lnSpc>
              <a:buFontTx/>
              <a:buChar char="o"/>
              <a:defRPr/>
            </a:pPr>
            <a:r>
              <a:rPr lang="en-US" sz="1400" b="1" dirty="0">
                <a:solidFill>
                  <a:prstClr val="black"/>
                </a:solidFill>
              </a:rPr>
              <a:t>Distance Learning  </a:t>
            </a:r>
            <a:r>
              <a:rPr lang="en-US" sz="1200" b="1" dirty="0">
                <a:solidFill>
                  <a:prstClr val="black"/>
                </a:solidFill>
              </a:rPr>
              <a:t>(EDUSAT based Program)</a:t>
            </a:r>
            <a:r>
              <a:rPr lang="en-US" sz="1400" dirty="0">
                <a:solidFill>
                  <a:prstClr val="black"/>
                </a:solidFill>
              </a:rPr>
              <a:t>: </a:t>
            </a:r>
            <a:r>
              <a:rPr lang="en-US" sz="1400" b="1" dirty="0">
                <a:solidFill>
                  <a:prstClr val="black"/>
                </a:solidFill>
              </a:rPr>
              <a:t>&gt;</a:t>
            </a:r>
            <a:r>
              <a:rPr lang="en-US" sz="1400" b="1" dirty="0">
                <a:solidFill>
                  <a:srgbClr val="7030A0"/>
                </a:solidFill>
              </a:rPr>
              <a:t>35,000</a:t>
            </a:r>
            <a:r>
              <a:rPr lang="en-US" sz="1400" b="1" dirty="0" smtClean="0">
                <a:solidFill>
                  <a:srgbClr val="7030A0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from </a:t>
            </a:r>
            <a:r>
              <a:rPr lang="en-US" sz="1400" b="1" dirty="0">
                <a:solidFill>
                  <a:srgbClr val="7030A0"/>
                </a:solidFill>
              </a:rPr>
              <a:t>550 </a:t>
            </a:r>
            <a:r>
              <a:rPr lang="en-US" sz="1400" b="1" dirty="0">
                <a:solidFill>
                  <a:prstClr val="black"/>
                </a:solidFill>
              </a:rPr>
              <a:t>Institutes/ </a:t>
            </a:r>
            <a:r>
              <a:rPr lang="en-US" sz="1400" b="1" dirty="0" smtClean="0">
                <a:solidFill>
                  <a:prstClr val="black"/>
                </a:solidFill>
              </a:rPr>
              <a:t>Colleges/</a:t>
            </a:r>
            <a:r>
              <a:rPr lang="en-US" sz="1400" b="1" dirty="0" err="1" smtClean="0">
                <a:solidFill>
                  <a:prstClr val="black"/>
                </a:solidFill>
              </a:rPr>
              <a:t>Govt</a:t>
            </a:r>
            <a:r>
              <a:rPr lang="en-US" sz="1400" b="1" dirty="0" smtClean="0">
                <a:solidFill>
                  <a:prstClr val="black"/>
                </a:solidFill>
              </a:rPr>
              <a:t> / Individuals.</a:t>
            </a:r>
            <a:endParaRPr lang="en-US" sz="1400" b="1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52086" y="1182890"/>
            <a:ext cx="916811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w Cen MT" pitchFamily="34" charset="0"/>
              </a:rPr>
              <a:t>“Promote capacity building through Quality Training an Education in the field of Remote Sensing and Geoinformatics to comply with Requirements and Continuously Improve the Effectiveness of Quality Management System” – QUALITY POLICY  </a:t>
            </a:r>
          </a:p>
          <a:p>
            <a:pPr algn="ctr"/>
            <a:r>
              <a:rPr lang="en-US" sz="1400" b="1" dirty="0" smtClean="0"/>
              <a:t>An ISO 9001-2008 Institute</a:t>
            </a:r>
            <a:endParaRPr lang="en-US" sz="1400" b="1" i="1" dirty="0">
              <a:solidFill>
                <a:srgbClr val="1F497D">
                  <a:lumMod val="60000"/>
                  <a:lumOff val="40000"/>
                </a:srgbClr>
              </a:solidFill>
              <a:latin typeface="Tw Cen M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33570" y="2715515"/>
            <a:ext cx="3253229" cy="2133515"/>
          </a:xfrm>
          <a:prstGeom prst="rect">
            <a:avLst/>
          </a:prstGeom>
          <a:solidFill>
            <a:srgbClr val="4F81BD">
              <a:alpha val="28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5402939" y="2133600"/>
            <a:ext cx="3283860" cy="501058"/>
          </a:xfrm>
          <a:prstGeom prst="round2SameRect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vert="horz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Special courses &amp; Support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Projects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57800" y="2407508"/>
            <a:ext cx="3920627" cy="269934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85750" marR="0" lvl="0" indent="-1143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UAV Remote Sensing</a:t>
            </a:r>
          </a:p>
          <a:p>
            <a:pPr marL="285750" marR="0" lvl="0" indent="-1143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Geospatial Tech for Smart City Planning</a:t>
            </a:r>
          </a:p>
          <a:p>
            <a:pPr marL="285750" marR="0" lvl="0" indent="-1143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N" sz="1200" b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NCERT</a:t>
            </a:r>
            <a:r>
              <a:rPr kumimoji="0" lang="en-I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Teachers (Central Boards)</a:t>
            </a:r>
          </a:p>
          <a:p>
            <a:pPr marL="285750" marR="0" lvl="0" indent="-1143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Dept. of Youth Affairs</a:t>
            </a:r>
          </a:p>
          <a:p>
            <a:pPr marL="285750" marR="0" lvl="0" indent="-1143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Institute of Electronics and IT / </a:t>
            </a:r>
            <a:r>
              <a:rPr kumimoji="0" lang="en-IN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DeiTy</a:t>
            </a:r>
            <a:endParaRPr kumimoji="0" lang="en-IN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1143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ISTM/ </a:t>
            </a:r>
            <a:r>
              <a:rPr kumimoji="0" lang="en-I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Dept.</a:t>
            </a:r>
            <a:r>
              <a:rPr kumimoji="0" lang="en-IN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Personal Training</a:t>
            </a:r>
            <a:endParaRPr kumimoji="0" lang="en-IN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1143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LBSNAA/ </a:t>
            </a:r>
            <a:r>
              <a:rPr kumimoji="0" lang="en-IN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DoPT</a:t>
            </a:r>
            <a:endParaRPr kumimoji="0" lang="en-IN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1143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Ministry of </a:t>
            </a:r>
            <a:r>
              <a:rPr kumimoji="0" lang="en-IN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Ayush</a:t>
            </a:r>
            <a:r>
              <a:rPr kumimoji="0" lang="en-I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(Health)</a:t>
            </a:r>
          </a:p>
          <a:p>
            <a:pPr marL="285750" marR="0" lvl="0" indent="-1143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Geological</a:t>
            </a:r>
            <a:r>
              <a:rPr kumimoji="0" lang="en-IN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Survey of India</a:t>
            </a:r>
            <a:endParaRPr kumimoji="0" lang="en-IN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1143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Ministry</a:t>
            </a:r>
            <a:r>
              <a:rPr kumimoji="0" lang="en-IN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</a:t>
            </a:r>
            <a:r>
              <a:rPr kumimoji="0" lang="en-I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 Forestry </a:t>
            </a:r>
            <a:r>
              <a:rPr kumimoji="0" lang="en-I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</a:t>
            </a:r>
            <a:r>
              <a:rPr kumimoji="0" lang="en-IN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Clim</a:t>
            </a:r>
            <a:r>
              <a:rPr kumimoji="0" lang="en-IN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Change</a:t>
            </a:r>
            <a:endParaRPr kumimoji="0" lang="en-IN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543" y="4210092"/>
            <a:ext cx="3081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w Cen MT" pitchFamily="34" charset="0"/>
              </a:rPr>
              <a:t>Measures</a:t>
            </a:r>
            <a:r>
              <a:rPr lang="en-US" sz="2800" b="1" i="1" dirty="0">
                <a:solidFill>
                  <a:srgbClr val="1F497D">
                    <a:lumMod val="60000"/>
                    <a:lumOff val="40000"/>
                  </a:srgbClr>
                </a:solidFill>
                <a:latin typeface="Tw Cen MT" pitchFamily="34" charset="0"/>
              </a:rPr>
              <a:t> </a:t>
            </a:r>
            <a:r>
              <a:rPr lang="en-US" b="1" i="1" dirty="0">
                <a:solidFill>
                  <a:srgbClr val="7030A0"/>
                </a:solidFill>
                <a:latin typeface="Tw Cen MT" pitchFamily="34" charset="0"/>
              </a:rPr>
              <a:t>(till March 2017)</a:t>
            </a:r>
          </a:p>
        </p:txBody>
      </p:sp>
      <p:grpSp>
        <p:nvGrpSpPr>
          <p:cNvPr id="27" name="Group 14"/>
          <p:cNvGrpSpPr>
            <a:grpSpLocks/>
          </p:cNvGrpSpPr>
          <p:nvPr/>
        </p:nvGrpSpPr>
        <p:grpSpPr bwMode="auto">
          <a:xfrm>
            <a:off x="10591800" y="2008728"/>
            <a:ext cx="1981202" cy="1752600"/>
            <a:chOff x="304800" y="914400"/>
            <a:chExt cx="3412831" cy="3276600"/>
          </a:xfrm>
        </p:grpSpPr>
        <p:sp>
          <p:nvSpPr>
            <p:cNvPr id="28" name="Oval 27"/>
            <p:cNvSpPr/>
            <p:nvPr/>
          </p:nvSpPr>
          <p:spPr>
            <a:xfrm>
              <a:off x="304800" y="914400"/>
              <a:ext cx="2285260" cy="2285819"/>
            </a:xfrm>
            <a:prstGeom prst="ellipse">
              <a:avLst/>
            </a:prstGeom>
            <a:solidFill>
              <a:schemeClr val="accent3">
                <a:lumMod val="50000"/>
                <a:alpha val="7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372340" y="914400"/>
              <a:ext cx="2285260" cy="2285819"/>
            </a:xfrm>
            <a:prstGeom prst="ellipse">
              <a:avLst/>
            </a:prstGeom>
            <a:solidFill>
              <a:schemeClr val="accent6">
                <a:lumMod val="75000"/>
                <a:alpha val="7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827713" y="1905181"/>
              <a:ext cx="2285261" cy="2285819"/>
            </a:xfrm>
            <a:prstGeom prst="ellipse">
              <a:avLst/>
            </a:prstGeom>
            <a:solidFill>
              <a:schemeClr val="bg1">
                <a:lumMod val="50000"/>
                <a:alpha val="7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2437310" y="1763488"/>
              <a:ext cx="1280321" cy="451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Research</a:t>
              </a:r>
            </a:p>
          </p:txBody>
        </p: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1324804" y="3333116"/>
              <a:ext cx="1362473" cy="484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Outreach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1291537" y="2790151"/>
              <a:ext cx="1397230" cy="451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FFFF00"/>
                  </a:solidFill>
                  <a:latin typeface="Franklin Gothic Demi Cond" pitchFamily="34" charset="0"/>
                </a:rPr>
                <a:t>B U I L D I N G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1734560" y="1032866"/>
              <a:ext cx="506190" cy="2052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00" b="1" dirty="0">
                  <a:solidFill>
                    <a:srgbClr val="FFFF00"/>
                  </a:solidFill>
                  <a:latin typeface="Franklin Gothic Demi Cond" pitchFamily="34" charset="0"/>
                </a:rPr>
                <a:t>C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>
                  <a:solidFill>
                    <a:srgbClr val="FFFF00"/>
                  </a:solidFill>
                  <a:latin typeface="Franklin Gothic Demi Cond" pitchFamily="34" charset="0"/>
                </a:rPr>
                <a:t>A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>
                  <a:solidFill>
                    <a:srgbClr val="FFFF00"/>
                  </a:solidFill>
                  <a:latin typeface="Franklin Gothic Demi Cond" pitchFamily="34" charset="0"/>
                </a:rPr>
                <a:t> P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>
                  <a:solidFill>
                    <a:srgbClr val="FFFF00"/>
                  </a:solidFill>
                  <a:latin typeface="Franklin Gothic Demi Cond" pitchFamily="34" charset="0"/>
                </a:rPr>
                <a:t>A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>
                  <a:solidFill>
                    <a:srgbClr val="FFFF00"/>
                  </a:solidFill>
                  <a:latin typeface="Franklin Gothic Demi Cond" pitchFamily="34" charset="0"/>
                </a:rPr>
                <a:t>C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>
                  <a:solidFill>
                    <a:srgbClr val="FFFF00"/>
                  </a:solidFill>
                  <a:latin typeface="Franklin Gothic Demi Cond" pitchFamily="34" charset="0"/>
                </a:rPr>
                <a:t>I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>
                  <a:solidFill>
                    <a:srgbClr val="FFFF00"/>
                  </a:solidFill>
                  <a:latin typeface="Franklin Gothic Demi Cond" pitchFamily="34" charset="0"/>
                </a:rPr>
                <a:t>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>
                  <a:solidFill>
                    <a:srgbClr val="FFFF00"/>
                  </a:solidFill>
                  <a:latin typeface="Franklin Gothic Demi Cond" pitchFamily="34" charset="0"/>
                </a:rPr>
                <a:t>Y</a:t>
              </a:r>
            </a:p>
          </p:txBody>
        </p: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315493" y="1298044"/>
              <a:ext cx="1220284" cy="1194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Training </a:t>
              </a:r>
            </a:p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&amp;</a:t>
              </a:r>
            </a:p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Education</a:t>
              </a:r>
            </a:p>
            <a:p>
              <a:pPr algn="ctr"/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31370" y="1729369"/>
            <a:ext cx="5320403" cy="2614031"/>
            <a:chOff x="-31370" y="1729369"/>
            <a:chExt cx="5320403" cy="2614031"/>
          </a:xfrm>
        </p:grpSpPr>
        <p:sp>
          <p:nvSpPr>
            <p:cNvPr id="23" name="Rectangle 22"/>
            <p:cNvSpPr/>
            <p:nvPr/>
          </p:nvSpPr>
          <p:spPr>
            <a:xfrm>
              <a:off x="-31370" y="2866072"/>
              <a:ext cx="5320403" cy="147732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365125" indent="-365125" algn="l" defTabSz="914400" rtl="0" fontAlgn="base">
                <a:spcAft>
                  <a:spcPct val="0"/>
                </a:spcAft>
                <a:buFont typeface="Wingdings" pitchFamily="2" charset="2"/>
                <a:buChar char="v"/>
                <a:tabLst>
                  <a:tab pos="174625" algn="l"/>
                </a:tabLst>
                <a:defRPr/>
              </a:pPr>
              <a:r>
                <a:rPr lang="en-US" b="1" i="1" dirty="0">
                  <a:solidFill>
                    <a:srgbClr val="002060"/>
                  </a:solidFill>
                  <a:latin typeface="Tw Cen MT" pitchFamily="34" charset="0"/>
                </a:rPr>
                <a:t>Training Programmes on RS&amp;GIS</a:t>
              </a:r>
            </a:p>
            <a:p>
              <a:pPr marL="404813" lvl="1" indent="-231775" algn="l" defTabSz="914400" rtl="0" fontAlgn="base"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4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PGD</a:t>
              </a:r>
              <a:r>
                <a:rPr lang="en-US" sz="1400" i="1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, </a:t>
              </a:r>
              <a:r>
                <a:rPr lang="en-US" sz="14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Certificate </a:t>
              </a:r>
              <a:r>
                <a:rPr lang="en-US" sz="1400" i="1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(Sponsored by ITEC, MEA)</a:t>
              </a:r>
            </a:p>
            <a:p>
              <a:pPr marL="404813" lvl="1" indent="-231775" algn="l" defTabSz="914400" rtl="0" fontAlgn="base"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4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Course for Univ. Faculty </a:t>
              </a:r>
              <a:r>
                <a:rPr lang="en-US" sz="1400" i="1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(NNRMS Sponsored)</a:t>
              </a:r>
              <a:r>
                <a:rPr lang="en-US" sz="14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            </a:t>
              </a:r>
            </a:p>
            <a:p>
              <a:pPr marL="404813" lvl="1" indent="-231775" algn="l" defTabSz="914400" rtl="0" fontAlgn="base"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4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Decision Makers Course </a:t>
              </a:r>
              <a:r>
                <a:rPr lang="en-US" sz="1400" i="1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(4 days)</a:t>
              </a:r>
            </a:p>
            <a:p>
              <a:pPr marL="404813" lvl="1" indent="-231775" algn="l" defTabSz="914400" rtl="0" fontAlgn="base"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4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Tahoma" pitchFamily="34" charset="0"/>
                </a:rPr>
                <a:t>User -Specific /Tailor made courses</a:t>
              </a:r>
              <a:r>
                <a:rPr lang="en-US" sz="1400" i="1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Tahoma" pitchFamily="34" charset="0"/>
                </a:rPr>
                <a:t>(1-8 weeks)</a:t>
              </a:r>
            </a:p>
            <a:p>
              <a:pPr marL="404813" lvl="1" indent="-231775" algn="l" defTabSz="914400" rtl="0" fontAlgn="base"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4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Tahoma" pitchFamily="34" charset="0"/>
                </a:rPr>
                <a:t>UN-CSSTEAP </a:t>
              </a:r>
              <a:r>
                <a:rPr lang="en-US" sz="14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rPr>
                <a:t>P</a:t>
              </a:r>
              <a:r>
                <a:rPr lang="en-US" sz="14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Tahoma" pitchFamily="34" charset="0"/>
                </a:rPr>
                <a:t>rogrammes (</a:t>
              </a:r>
              <a:r>
                <a:rPr lang="en-US" sz="14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Tahoma" pitchFamily="34" charset="0"/>
                </a:rPr>
                <a:t>IIRS, </a:t>
              </a:r>
              <a:r>
                <a:rPr lang="en-US" sz="14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Tahoma" pitchFamily="34" charset="0"/>
                </a:rPr>
                <a:t>SAC, PRL &amp; ISAC)</a:t>
              </a:r>
              <a:endParaRPr lang="en-US" sz="1400" kern="1200" dirty="0">
                <a:solidFill>
                  <a:schemeClr val="tx1"/>
                </a:solidFill>
                <a:latin typeface="Arial" pitchFamily="34" charset="0"/>
                <a:ea typeface="+mn-ea"/>
                <a:cs typeface="Tahoma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-31370" y="1729369"/>
              <a:ext cx="5320403" cy="1497040"/>
              <a:chOff x="-31370" y="1729369"/>
              <a:chExt cx="5320403" cy="1497040"/>
            </a:xfrm>
          </p:grpSpPr>
          <p:sp>
            <p:nvSpPr>
              <p:cNvPr id="22" name="Rectangle 3"/>
              <p:cNvSpPr txBox="1">
                <a:spLocks noChangeArrowheads="1"/>
              </p:cNvSpPr>
              <p:nvPr/>
            </p:nvSpPr>
            <p:spPr bwMode="auto">
              <a:xfrm>
                <a:off x="-31370" y="1729369"/>
                <a:ext cx="5320403" cy="1497040"/>
              </a:xfrm>
              <a:prstGeom prst="rect">
                <a:avLst/>
              </a:prstGeom>
              <a:solidFill>
                <a:srgbClr val="EEECE1">
                  <a:lumMod val="90000"/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65125" marR="0" lvl="0" indent="-365125" algn="l" defTabSz="914400" rtl="0" eaLnBrk="1" fontAlgn="base" latinLnBrk="0" hangingPunct="1"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Char char="v"/>
                  <a:tabLst>
                    <a:tab pos="174625" algn="l"/>
                  </a:tabLst>
                  <a:defRPr/>
                </a:pPr>
                <a:r>
                  <a:rPr lang="en-US" b="1" i="1" dirty="0">
                    <a:solidFill>
                      <a:srgbClr val="002060"/>
                    </a:solidFill>
                    <a:latin typeface="Tw Cen MT" pitchFamily="34" charset="0"/>
                  </a:rPr>
                  <a:t>Educational </a:t>
                </a:r>
                <a:r>
                  <a:rPr lang="en-US" b="1" i="1" dirty="0" err="1">
                    <a:solidFill>
                      <a:srgbClr val="002060"/>
                    </a:solidFill>
                    <a:latin typeface="Tw Cen MT" pitchFamily="34" charset="0"/>
                  </a:rPr>
                  <a:t>Programmes</a:t>
                </a:r>
                <a:endParaRPr lang="en-US" b="1" i="1" dirty="0">
                  <a:solidFill>
                    <a:srgbClr val="002060"/>
                  </a:solidFill>
                  <a:latin typeface="Tw Cen MT" pitchFamily="34" charset="0"/>
                </a:endParaRPr>
              </a:p>
              <a:p>
                <a:pPr marL="411163" marR="0" lvl="1" indent="-231775" algn="l" defTabSz="914400" rtl="0" eaLnBrk="1" fontAlgn="base" latinLnBrk="0" hangingPunct="1"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M.Tech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. in RS &amp; GIS </a:t>
                </a:r>
                <a:r>
                  <a:rPr kumimoji="0" lang="en-US" sz="1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(24 months) </a:t>
                </a:r>
              </a:p>
              <a:p>
                <a:pPr marL="179388" marR="0" lvl="1" indent="0" algn="l" defTabSz="914400" rtl="0" eaLnBrk="1" fontAlgn="base" latinLnBrk="0" hangingPunct="1"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sz="1000" i="1" dirty="0" smtClean="0">
                    <a:solidFill>
                      <a:schemeClr val="tx2"/>
                    </a:solidFill>
                  </a:rPr>
                  <a:t>                            Affiliated to Andhra University, Visakhapatnam </a:t>
                </a:r>
                <a:endParaRPr kumimoji="0" lang="en-US" sz="10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411163" marR="0" lvl="1" indent="-231775" algn="l" defTabSz="914400" rtl="0" eaLnBrk="1" fontAlgn="base" latinLnBrk="0" hangingPunct="1"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M.Sc. in Geo-informatics </a:t>
                </a:r>
                <a:r>
                  <a:rPr kumimoji="0" lang="en-US" sz="1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(18 months) </a:t>
                </a: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44598" y="2565347"/>
                <a:ext cx="4572000" cy="276999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spAutoFit/>
              </a:bodyPr>
              <a:lstStyle/>
              <a:p>
                <a:pPr marL="349250" algn="l" eaLnBrk="1" hangingPunct="1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1000" i="1" dirty="0" smtClean="0">
                    <a:solidFill>
                      <a:schemeClr val="tx2"/>
                    </a:solidFill>
                  </a:rPr>
                  <a:t>As </a:t>
                </a:r>
                <a:r>
                  <a:rPr lang="en-US" sz="1000" i="1" dirty="0">
                    <a:solidFill>
                      <a:schemeClr val="tx2"/>
                    </a:solidFill>
                  </a:rPr>
                  <a:t>Joint Educational Program with ITC (</a:t>
                </a:r>
                <a:r>
                  <a:rPr lang="en-US" sz="1000" i="1" dirty="0" err="1">
                    <a:solidFill>
                      <a:schemeClr val="tx2"/>
                    </a:solidFill>
                  </a:rPr>
                  <a:t>Twente</a:t>
                </a:r>
                <a:r>
                  <a:rPr lang="en-US" sz="1000" i="1" dirty="0">
                    <a:solidFill>
                      <a:schemeClr val="tx2"/>
                    </a:solidFill>
                  </a:rPr>
                  <a:t> </a:t>
                </a:r>
                <a:r>
                  <a:rPr lang="en-US" sz="1000" i="1" dirty="0" smtClean="0">
                    <a:solidFill>
                      <a:schemeClr val="tx2"/>
                    </a:solidFill>
                  </a:rPr>
                  <a:t>University)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7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6142" y="513347"/>
            <a:ext cx="7467600" cy="5334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sz="2400" b="1" dirty="0">
                <a:solidFill>
                  <a:prstClr val="white"/>
                </a:solidFill>
              </a:rPr>
              <a:t>Hands-on Short-term Programs @ IIRS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53311" y="1219200"/>
            <a:ext cx="8686800" cy="5410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endParaRPr lang="en-US" b="1" dirty="0" smtClean="0">
              <a:solidFill>
                <a:srgbClr val="F2F2F2"/>
              </a:solidFill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b="1" dirty="0">
              <a:solidFill>
                <a:srgbClr val="F2F2F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599" y="1206500"/>
            <a:ext cx="833051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1" dirty="0" smtClean="0"/>
              <a:t>Capacity Building for Ministries &amp; Departments </a:t>
            </a:r>
            <a:r>
              <a:rPr lang="en-US" b="1" i="1" dirty="0" smtClean="0"/>
              <a:t> (April, 2016 to Feb, 2017)</a:t>
            </a:r>
            <a:endParaRPr lang="en-US" b="1" i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53747"/>
              </p:ext>
            </p:extLst>
          </p:nvPr>
        </p:nvGraphicFramePr>
        <p:xfrm>
          <a:off x="253311" y="1727200"/>
          <a:ext cx="8686800" cy="4889503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644747"/>
                <a:gridCol w="5883742"/>
                <a:gridCol w="838200"/>
                <a:gridCol w="1320111"/>
              </a:tblGrid>
              <a:tr h="4985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S.No</a:t>
                      </a:r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Course Name (User Department )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Duration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Professionals Trained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</a:tr>
              <a:tr h="254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Special course on Capacity Building Programme in GIS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3 Weeks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</a:tr>
              <a:tr h="4985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Special Course on Image Interpretation and 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RS application </a:t>
                      </a:r>
                      <a:r>
                        <a:rPr lang="en-US" sz="1200" i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 (Indian </a:t>
                      </a:r>
                      <a:r>
                        <a:rPr lang="en-US" sz="1200" i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Air Force </a:t>
                      </a:r>
                      <a:r>
                        <a:rPr lang="en-US" sz="1200" i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Personnel/ </a:t>
                      </a:r>
                      <a:r>
                        <a:rPr lang="en-US" sz="1200" i="1" u="none" strike="noStrike" dirty="0" err="1" smtClean="0">
                          <a:solidFill>
                            <a:srgbClr val="FFFF00"/>
                          </a:solidFill>
                          <a:effectLst/>
                        </a:rPr>
                        <a:t>MoD</a:t>
                      </a:r>
                      <a:r>
                        <a:rPr lang="en-US" sz="1200" i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) </a:t>
                      </a:r>
                      <a:endParaRPr lang="en-US" sz="1200" b="0" i="1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 months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</a:tr>
              <a:tr h="4985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Special course on GIS Based Utility Mapping of ISRO/DOS Campuses </a:t>
                      </a:r>
                      <a:r>
                        <a:rPr lang="en-US" sz="1200" i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(ISRO/DOS)</a:t>
                      </a:r>
                      <a:endParaRPr lang="en-US" sz="1200" b="0" i="1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 week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33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</a:tr>
              <a:tr h="3923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Special course on </a:t>
                      </a:r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Orthorectification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of Very High Resolution Satellite 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Data </a:t>
                      </a:r>
                      <a:r>
                        <a:rPr lang="en-US" sz="1200" i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(FSI/ </a:t>
                      </a:r>
                      <a:r>
                        <a:rPr lang="en-US" sz="1200" i="1" u="none" strike="noStrike" dirty="0" err="1" smtClean="0">
                          <a:solidFill>
                            <a:srgbClr val="FFFF00"/>
                          </a:solidFill>
                          <a:effectLst/>
                        </a:rPr>
                        <a:t>MoEF&amp;CC</a:t>
                      </a:r>
                      <a:r>
                        <a:rPr lang="en-US" sz="1200" i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 week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</a:tr>
              <a:tr h="4985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Refresher course 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for IFS officers on 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RS&amp;GIS 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Application in Working Plan 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Preparation </a:t>
                      </a:r>
                      <a:r>
                        <a:rPr lang="en-US" sz="1200" i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(</a:t>
                      </a:r>
                      <a:r>
                        <a:rPr lang="en-US" sz="1200" i="1" u="none" strike="noStrike" dirty="0" err="1" smtClean="0">
                          <a:solidFill>
                            <a:srgbClr val="FFFF00"/>
                          </a:solidFill>
                          <a:effectLst/>
                        </a:rPr>
                        <a:t>MoFE&amp;CC</a:t>
                      </a:r>
                      <a:r>
                        <a:rPr lang="en-US" sz="1200" i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)</a:t>
                      </a:r>
                      <a:endParaRPr lang="en-US" sz="1200" b="0" i="1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 week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</a:tr>
              <a:tr h="254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RS&amp;GIS 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with Special Emphasis on Medicinal Plants </a:t>
                      </a:r>
                      <a:r>
                        <a:rPr lang="en-US" sz="1200" i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(Ministry </a:t>
                      </a:r>
                      <a:r>
                        <a:rPr lang="en-US" sz="1200" i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of </a:t>
                      </a:r>
                      <a:r>
                        <a:rPr lang="en-US" sz="1200" i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AYUSH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 week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</a:tr>
              <a:tr h="4985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Special course for GSI officers on SAR Applications in 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Geosciences </a:t>
                      </a:r>
                      <a:r>
                        <a:rPr lang="en-US" sz="1200" i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(GSI/ </a:t>
                      </a:r>
                      <a:r>
                        <a:rPr lang="en-US" sz="1200" i="1" u="none" strike="noStrike" dirty="0" err="1" smtClean="0">
                          <a:solidFill>
                            <a:srgbClr val="FFFF00"/>
                          </a:solidFill>
                          <a:effectLst/>
                        </a:rPr>
                        <a:t>MoES</a:t>
                      </a:r>
                      <a:r>
                        <a:rPr lang="en-US" sz="1200" i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)</a:t>
                      </a:r>
                      <a:endParaRPr lang="en-US" sz="1200" b="0" i="1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 week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</a:tr>
              <a:tr h="4985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Orientation 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course for Range Forest Officers on Application of 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RS&amp;GIS 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forestry </a:t>
                      </a:r>
                      <a:r>
                        <a:rPr lang="en-US" sz="1200" i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(</a:t>
                      </a:r>
                      <a:r>
                        <a:rPr lang="en-US" sz="1200" i="1" u="none" strike="noStrike" dirty="0" err="1" smtClean="0">
                          <a:solidFill>
                            <a:srgbClr val="FFFF00"/>
                          </a:solidFill>
                          <a:effectLst/>
                        </a:rPr>
                        <a:t>MoFE&amp;CC</a:t>
                      </a:r>
                      <a:r>
                        <a:rPr lang="en-US" sz="1200" i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)</a:t>
                      </a:r>
                      <a:endParaRPr lang="en-US" sz="1200" b="0" i="1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 week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</a:tr>
              <a:tr h="4985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Application 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of 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RS&amp;GIS 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for 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NRM for 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ISS </a:t>
                      </a:r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Officers </a:t>
                      </a:r>
                      <a:r>
                        <a:rPr lang="en-US" sz="1200" i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(</a:t>
                      </a:r>
                      <a:r>
                        <a:rPr lang="en-IN" sz="1200" b="0" i="1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Ministry of  Statistics and Programme Implementation)</a:t>
                      </a:r>
                      <a:endParaRPr lang="en-US" sz="1200" b="0" i="1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 week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</a:tr>
              <a:tr h="4985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ISRO-sponsored NNRMS Course on Space Technology Applications in Governance and Development </a:t>
                      </a:r>
                      <a:r>
                        <a:rPr lang="en-US" sz="1200" b="0" i="1" u="none" strike="noStrike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(MHRD)</a:t>
                      </a:r>
                      <a:endParaRPr lang="en-US" sz="1200" b="0" i="1" u="none" strike="noStrike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 week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53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05415387"/>
              </p:ext>
            </p:extLst>
          </p:nvPr>
        </p:nvGraphicFramePr>
        <p:xfrm>
          <a:off x="76200" y="1244600"/>
          <a:ext cx="8890000" cy="5216593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533400"/>
                <a:gridCol w="3085537"/>
                <a:gridCol w="1573451"/>
                <a:gridCol w="1416106"/>
                <a:gridCol w="786726"/>
                <a:gridCol w="149478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S.No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Course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Tentative </a:t>
                      </a:r>
                      <a:r>
                        <a:rPr lang="en-US" sz="1400" dirty="0" smtClean="0">
                          <a:effectLst/>
                        </a:rPr>
                        <a:t>Slot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Starting date for online Registration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Duration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38163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Tentative date for Examination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Recent Trends in Remote Sensing and GIS Application in Carbon Forestry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February 16 – March 10, 2017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03/01/2017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 weeks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March 10, 2017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3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Microwave Radar Remote Sensing and its Applications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April 10-21, 2017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16/02/2017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 Weeks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April 24, 2017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0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RS &amp; GIS Applications in Water Resource </a:t>
                      </a:r>
                      <a:r>
                        <a:rPr lang="en-US" sz="1400" dirty="0" smtClean="0">
                          <a:effectLst/>
                        </a:rPr>
                        <a:t>Management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May 08-26, 2017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01/04/2017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 Weeks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May 29, 2017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UAV Remote Sensing and Applications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June 12-16, 2017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01/05/2017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Week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Applicable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4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Remote Sensing and Digital Image Analysis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August 21 -September 15, 2017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01/06/2017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 Weeks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September 15, 2017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Global Navigation Satellite System and Geographical Information System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September 18 -  November 03, 2017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01/06/2017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 Weeks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November 03, 2017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3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RS &amp; GIS Applications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November 06 – 24, 2017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01/06/2017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 Weeks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November 24, 2017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3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Basics of “Remote Sensing, Geographical Information System and Global Navigation Satellite System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August 21 – November 24, 2017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01/06/2017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 Weeks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3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Close Range Photogrammetry and Terrestrial Laser Scanning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December 11-15, </a:t>
                      </a:r>
                      <a:r>
                        <a:rPr lang="en-US" sz="1100" dirty="0" smtClean="0">
                          <a:effectLst/>
                        </a:rPr>
                        <a:t>2017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01/11/2017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Week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 Applicable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67" marR="4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1905000" y="381000"/>
            <a:ext cx="6019800" cy="533400"/>
          </a:xfrm>
        </p:spPr>
        <p:txBody>
          <a:bodyPr/>
          <a:lstStyle/>
          <a:p>
            <a:r>
              <a:rPr lang="en-US" b="1" dirty="0"/>
              <a:t>Future Activities: </a:t>
            </a:r>
            <a:r>
              <a:rPr lang="en-US" b="1" dirty="0" smtClean="0"/>
              <a:t>IIRS DLP 2017 -18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505200" y="6534833"/>
            <a:ext cx="548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1" dirty="0">
                <a:solidFill>
                  <a:schemeClr val="accent4">
                    <a:lumMod val="50000"/>
                  </a:schemeClr>
                </a:solidFill>
              </a:rPr>
              <a:t>*Module wise examination as per scheduled in </a:t>
            </a:r>
            <a:r>
              <a:rPr lang="en-US" sz="1200" b="1" i="1" dirty="0" err="1">
                <a:solidFill>
                  <a:schemeClr val="accent4">
                    <a:lumMod val="50000"/>
                  </a:schemeClr>
                </a:solidFill>
              </a:rPr>
              <a:t>S.No</a:t>
            </a:r>
            <a:r>
              <a:rPr lang="en-US" sz="1200" b="1" i="1" dirty="0">
                <a:solidFill>
                  <a:schemeClr val="accent4">
                    <a:lumMod val="50000"/>
                  </a:schemeClr>
                </a:solidFill>
              </a:rPr>
              <a:t>. 5-7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677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457200"/>
            <a:ext cx="5790576" cy="533400"/>
          </a:xfrm>
        </p:spPr>
        <p:txBody>
          <a:bodyPr/>
          <a:lstStyle/>
          <a:p>
            <a:r>
              <a:rPr lang="en-US" b="1" dirty="0"/>
              <a:t>Other Major Events/ </a:t>
            </a:r>
            <a:r>
              <a:rPr lang="en-US" b="1" dirty="0" smtClean="0"/>
              <a:t>Activities at IIRS</a:t>
            </a:r>
            <a:endParaRPr lang="en-US" b="1" dirty="0"/>
          </a:p>
          <a:p>
            <a:endParaRPr lang="en-US" b="1" dirty="0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3603" y="1676400"/>
            <a:ext cx="9082759" cy="334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tabLst>
                <a:tab pos="803275" algn="l"/>
              </a:tabLst>
            </a:pPr>
            <a:endParaRPr lang="en-US" sz="400" b="1" dirty="0"/>
          </a:p>
          <a:p>
            <a:pPr marL="285750" indent="-285750" algn="just">
              <a:spcBef>
                <a:spcPts val="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803275" algn="l"/>
              </a:tabLst>
            </a:pPr>
            <a:r>
              <a:rPr lang="en-US" sz="1400" b="1" dirty="0"/>
              <a:t>‘Fifth IIRS User Interaction Meet (IUIM-2017)’ </a:t>
            </a:r>
            <a:r>
              <a:rPr lang="en-US" sz="1400" dirty="0"/>
              <a:t>on theme of ‘</a:t>
            </a:r>
            <a:r>
              <a:rPr lang="en-US" sz="1400" b="1" dirty="0"/>
              <a:t>Academia-Industry Interface for Geospatial Applications</a:t>
            </a:r>
            <a:r>
              <a:rPr lang="en-US" sz="1400" dirty="0"/>
              <a:t>’ was held on February 23, 2017 at IIRS. Besides faculty &amp; staff from IIRS there were more than 340 registered participants from various academic institutions, industries, government departments, JRFs, Students &amp; </a:t>
            </a:r>
            <a:r>
              <a:rPr lang="en-US" sz="1400" dirty="0" smtClean="0"/>
              <a:t>Distance Learning Program-users </a:t>
            </a:r>
            <a:r>
              <a:rPr lang="en-US" sz="1400" dirty="0"/>
              <a:t>from all over India. </a:t>
            </a:r>
          </a:p>
          <a:p>
            <a:pPr marL="111125" indent="-111125" algn="just" defTabSz="914400" rtl="0">
              <a:buFont typeface="Wingdings" pitchFamily="2" charset="2"/>
              <a:buChar char="§"/>
              <a:defRPr/>
            </a:pPr>
            <a:r>
              <a:rPr lang="en-US" sz="1400" b="1" dirty="0" smtClean="0"/>
              <a:t>State </a:t>
            </a:r>
            <a:r>
              <a:rPr lang="en-US" sz="1400" b="1" dirty="0"/>
              <a:t>meets:</a:t>
            </a:r>
          </a:p>
          <a:p>
            <a:pPr marL="285750" lvl="3" indent="-285750" algn="just" defTabSz="914400" rtl="0">
              <a:buFontTx/>
              <a:buChar char="-"/>
              <a:defRPr/>
            </a:pPr>
            <a:r>
              <a:rPr lang="en-US" sz="1400" dirty="0"/>
              <a:t>HP State Meet on September 23, 2016 in Shimla with &gt; 300 participants.</a:t>
            </a:r>
          </a:p>
          <a:p>
            <a:pPr marL="285750" lvl="3" indent="-285750" algn="l" defTabSz="914400" rtl="0">
              <a:buFontTx/>
              <a:buChar char="-"/>
              <a:defRPr/>
            </a:pPr>
            <a:r>
              <a:rPr lang="en-US" sz="1400" dirty="0"/>
              <a:t>UK state meet on ‘Promoting Space Technology Based Tools &amp; Applications in Governance and Development’ on February 27, 2016, </a:t>
            </a:r>
            <a:r>
              <a:rPr lang="en-US" sz="1400" dirty="0" smtClean="0"/>
              <a:t>with </a:t>
            </a:r>
            <a:r>
              <a:rPr lang="en-US" sz="1400" dirty="0"/>
              <a:t>~ 300 participants. </a:t>
            </a:r>
          </a:p>
          <a:p>
            <a:pPr algn="just" defTabSz="914400" rtl="0">
              <a:defRPr/>
            </a:pPr>
            <a:endParaRPr lang="en-US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1125" indent="-111125" algn="just" defTabSz="914400" rtl="0">
              <a:buFont typeface="Wingdings" pitchFamily="2" charset="2"/>
              <a:buChar char="§"/>
              <a:defRPr/>
            </a:pPr>
            <a:r>
              <a:rPr lang="en-US" sz="1400" dirty="0"/>
              <a:t>National Symposium on </a:t>
            </a:r>
            <a:r>
              <a:rPr lang="en-US" sz="1400" b="1" dirty="0"/>
              <a:t>‘Recent Advances in RS&amp;GIS with Special Emphasis on Mountain Ecosystems &amp; Annual Conventions’ </a:t>
            </a:r>
            <a:r>
              <a:rPr lang="en-US" sz="1400" dirty="0"/>
              <a:t>was held in the institute from December 7 - 9, 2016 with 540 delegates from across country participated in the deliberations</a:t>
            </a:r>
          </a:p>
          <a:p>
            <a:pPr marL="111125" indent="-111125" algn="just" defTabSz="914400" rtl="0">
              <a:buFont typeface="Wingdings" pitchFamily="2" charset="2"/>
              <a:buChar char="§"/>
              <a:defRPr/>
            </a:pPr>
            <a:endParaRPr lang="en-US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1125" indent="-111125" algn="just" defTabSz="914400" rtl="0">
              <a:buFont typeface="Wingdings" pitchFamily="2" charset="2"/>
              <a:buChar char="§"/>
              <a:defRPr/>
            </a:pPr>
            <a:endParaRPr lang="en-US" sz="1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42" descr="Transparent ISRO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8" y="11330"/>
            <a:ext cx="6032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086" y="54688"/>
            <a:ext cx="536276" cy="53756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5400" y="1151235"/>
            <a:ext cx="9194800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tabLst>
                <a:tab pos="803275" algn="l"/>
              </a:tabLst>
            </a:pPr>
            <a:r>
              <a:rPr lang="en-US" sz="1600" b="1" dirty="0">
                <a:solidFill>
                  <a:srgbClr val="7030A0"/>
                </a:solidFill>
              </a:rPr>
              <a:t>Towards promoting space technology based tools &amp; applications </a:t>
            </a:r>
            <a:endParaRPr lang="en-US" sz="1600" b="1" dirty="0" smtClean="0">
              <a:solidFill>
                <a:srgbClr val="7030A0"/>
              </a:solidFill>
            </a:endParaRPr>
          </a:p>
          <a:p>
            <a:pPr algn="ctr">
              <a:spcBef>
                <a:spcPts val="200"/>
              </a:spcBef>
              <a:tabLst>
                <a:tab pos="803275" algn="l"/>
              </a:tabLst>
            </a:pPr>
            <a:r>
              <a:rPr lang="en-US" sz="1600" b="1" dirty="0" smtClean="0">
                <a:solidFill>
                  <a:srgbClr val="7030A0"/>
                </a:solidFill>
              </a:rPr>
              <a:t>in </a:t>
            </a:r>
            <a:r>
              <a:rPr lang="en-US" sz="1600" b="1" dirty="0">
                <a:solidFill>
                  <a:srgbClr val="7030A0"/>
                </a:solidFill>
              </a:rPr>
              <a:t>governance and development’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48400" y="6461084"/>
            <a:ext cx="268138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rtl="0"/>
            <a:r>
              <a:rPr lang="en-US" sz="1050" i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Himachal State-meet</a:t>
            </a:r>
            <a:endParaRPr lang="en-US" sz="105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6507718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rtl="0"/>
            <a:r>
              <a:rPr lang="en-US" sz="10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Group photograph of participants with </a:t>
            </a:r>
            <a:r>
              <a:rPr lang="en-US" sz="1000" i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dignitaries in IUIM 2017</a:t>
            </a:r>
            <a:endParaRPr lang="en-US" sz="10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3" descr="C:\Users\puneet\Downloads\HP State Mee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19676"/>
          <a:stretch/>
        </p:blipFill>
        <p:spPr bwMode="auto">
          <a:xfrm>
            <a:off x="6019801" y="5243289"/>
            <a:ext cx="3018837" cy="12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puneet\Downloads\DSC_7077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47"/>
          <a:stretch/>
        </p:blipFill>
        <p:spPr bwMode="auto">
          <a:xfrm>
            <a:off x="3124200" y="5243289"/>
            <a:ext cx="2743200" cy="124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124200" y="6438901"/>
            <a:ext cx="26487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rtl="0"/>
            <a:r>
              <a:rPr lang="en-US" sz="1100" i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Hon. CM UK on Uttarakhand </a:t>
            </a:r>
            <a:r>
              <a:rPr lang="en-US" sz="11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State-meet</a:t>
            </a:r>
            <a:endParaRPr lang="en-US" sz="1000" i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2" descr="C:\Users\puneet\Desktop\IUIM2017 IIRS Banners file\IUIM Photo\ANS_137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6" y="5257800"/>
            <a:ext cx="2271793" cy="124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10672</TotalTime>
  <Words>4479</Words>
  <Application>Microsoft Office PowerPoint</Application>
  <PresentationFormat>On-screen Show (4:3)</PresentationFormat>
  <Paragraphs>723</Paragraphs>
  <Slides>26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7" baseType="lpstr">
      <vt:lpstr>Microsoft YaHei</vt:lpstr>
      <vt:lpstr>ＭＳ Ｐゴシック</vt:lpstr>
      <vt:lpstr>Arabic Typesetting</vt:lpstr>
      <vt:lpstr>Arial</vt:lpstr>
      <vt:lpstr>Arial Bold</vt:lpstr>
      <vt:lpstr>Arial Narrow</vt:lpstr>
      <vt:lpstr>Avenir Roman</vt:lpstr>
      <vt:lpstr>Calibri</vt:lpstr>
      <vt:lpstr>Courier New</vt:lpstr>
      <vt:lpstr>Droid Serif</vt:lpstr>
      <vt:lpstr>Franklin Gothic Demi Cond</vt:lpstr>
      <vt:lpstr>Mangal</vt:lpstr>
      <vt:lpstr>MS Mincho</vt:lpstr>
      <vt:lpstr>Proxima Nova Regular</vt:lpstr>
      <vt:lpstr>Tahoma</vt:lpstr>
      <vt:lpstr>Times New Roman</vt:lpstr>
      <vt:lpstr>Tw Cen MT</vt:lpstr>
      <vt:lpstr>Wingdings</vt:lpstr>
      <vt:lpstr>Default</vt:lpstr>
      <vt:lpstr>1_Default</vt:lpstr>
      <vt:lpstr>2_Default</vt:lpstr>
      <vt:lpstr>Capacity Building Activities in Earth Observation at ISRO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attention  Q &amp; A</vt:lpstr>
    </vt:vector>
  </TitlesOfParts>
  <Manager>Dr. (Er.) Puneet Swaroop S.;</Manager>
  <Company>Dr. (Er.) Puneet Swaroop S.;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(Er.) Puneet Swaroop S.;</dc:title>
  <dc:subject>Dr. (Er.) Puneet Swaroop S.;</dc:subject>
  <dc:creator>Dr. (Er.) Puneet Swaroop S.</dc:creator>
  <cp:keywords>Dr. (Er.) Puneet Swaroop S.</cp:keywords>
  <cp:lastModifiedBy>A Senthil Kumar</cp:lastModifiedBy>
  <cp:revision>215</cp:revision>
  <cp:lastPrinted>2017-03-27T04:22:18Z</cp:lastPrinted>
  <dcterms:modified xsi:type="dcterms:W3CDTF">2017-03-27T04:22:31Z</dcterms:modified>
  <cp:category>Dr. (Er.) Puneet Swaroop S.</cp:category>
</cp:coreProperties>
</file>